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0" r:id="rId5"/>
    <p:sldId id="266" r:id="rId6"/>
    <p:sldId id="271" r:id="rId7"/>
    <p:sldId id="272"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0B35E-B656-EBCE-3AD9-DFF306B019D2}" name="Katrina Davey" initials="KD" userId="S::katrina.davey@esa.edu.au::fd9163fe-4e0f-45e0-8c39-3b595d38da52" providerId="AD"/>
  <p188:author id="{49F87EAE-6CC1-99D4-8E31-202EF7FA06F2}" name="Trish Wilson" initials="TW" userId="1a8d7cc3620296f7" providerId="Windows Live"/>
  <p188:author id="{DA6069B8-0025-3FC5-0D7C-7749A04DDB1D}" name="Aja Bongiorno" initials="AB" userId="f2f06a17ab06692d" providerId="Windows Live"/>
  <p188:author id="{C45700C7-E621-9E55-87F9-E677FD960443}" name="Aja Bongiorno" initials="AB" userId="S::Aja.Bongiorno@esa.edu.au::f06bccf4-c259-48cd-b259-591b80ae2829" providerId="AD"/>
  <p188:author id="{D18091E1-27D4-B931-9E4D-D63363257230}" name="Barbara" initials="BD" userId="Barbara" providerId="None"/>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C67CE-67AF-4858-AF62-DC54DF0F08E0}" v="141" dt="2026-03-15T01:03:53.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06" autoAdjust="0"/>
  </p:normalViewPr>
  <p:slideViewPr>
    <p:cSldViewPr snapToGrid="0">
      <p:cViewPr varScale="1">
        <p:scale>
          <a:sx n="48" d="100"/>
          <a:sy n="48" d="100"/>
        </p:scale>
        <p:origin x="44" y="6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f3410e55-3c0b-475c-b0b5-72038337e5c9" providerId="ADAL" clId="{7E6F3FA5-C1B1-41B5-9114-0A8B33EA4CFA}"/>
    <pc:docChg chg="modSld">
      <pc:chgData name="Martine Power" userId="f3410e55-3c0b-475c-b0b5-72038337e5c9" providerId="ADAL" clId="{7E6F3FA5-C1B1-41B5-9114-0A8B33EA4CFA}" dt="2026-03-15T01:03:53.327" v="218" actId="962"/>
      <pc:docMkLst>
        <pc:docMk/>
      </pc:docMkLst>
      <pc:sldChg chg="modSp mod modNotesTx">
        <pc:chgData name="Martine Power" userId="f3410e55-3c0b-475c-b0b5-72038337e5c9" providerId="ADAL" clId="{7E6F3FA5-C1B1-41B5-9114-0A8B33EA4CFA}" dt="2026-03-15T01:01:55.034" v="209" actId="13244"/>
        <pc:sldMkLst>
          <pc:docMk/>
          <pc:sldMk cId="1346956507" sldId="266"/>
        </pc:sldMkLst>
        <pc:spChg chg="mod">
          <ac:chgData name="Martine Power" userId="f3410e55-3c0b-475c-b0b5-72038337e5c9" providerId="ADAL" clId="{7E6F3FA5-C1B1-41B5-9114-0A8B33EA4CFA}" dt="2026-03-15T01:01:47.414" v="208" actId="13244"/>
          <ac:spMkLst>
            <pc:docMk/>
            <pc:sldMk cId="1346956507" sldId="266"/>
            <ac:spMk id="6" creationId="{BD943FC3-6707-0694-CFC0-47C1D636A6C1}"/>
          </ac:spMkLst>
        </pc:spChg>
        <pc:picChg chg="mod">
          <ac:chgData name="Martine Power" userId="f3410e55-3c0b-475c-b0b5-72038337e5c9" providerId="ADAL" clId="{7E6F3FA5-C1B1-41B5-9114-0A8B33EA4CFA}" dt="2026-03-15T00:52:11.838" v="65" actId="962"/>
          <ac:picMkLst>
            <pc:docMk/>
            <pc:sldMk cId="1346956507" sldId="266"/>
            <ac:picMk id="3" creationId="{F4EAF30B-2423-C71E-A2C4-64A70F9F704D}"/>
          </ac:picMkLst>
        </pc:picChg>
        <pc:picChg chg="mod">
          <ac:chgData name="Martine Power" userId="f3410e55-3c0b-475c-b0b5-72038337e5c9" providerId="ADAL" clId="{7E6F3FA5-C1B1-41B5-9114-0A8B33EA4CFA}" dt="2026-03-15T01:01:55.034" v="209" actId="13244"/>
          <ac:picMkLst>
            <pc:docMk/>
            <pc:sldMk cId="1346956507" sldId="266"/>
            <ac:picMk id="4" creationId="{11328E3B-D3E9-3F6A-FA30-D03C33693923}"/>
          </ac:picMkLst>
        </pc:picChg>
      </pc:sldChg>
      <pc:sldChg chg="modSp">
        <pc:chgData name="Martine Power" userId="f3410e55-3c0b-475c-b0b5-72038337e5c9" providerId="ADAL" clId="{7E6F3FA5-C1B1-41B5-9114-0A8B33EA4CFA}" dt="2026-03-15T01:00:44.219" v="162" actId="20577"/>
        <pc:sldMkLst>
          <pc:docMk/>
          <pc:sldMk cId="3031059511" sldId="270"/>
        </pc:sldMkLst>
        <pc:spChg chg="mod">
          <ac:chgData name="Martine Power" userId="f3410e55-3c0b-475c-b0b5-72038337e5c9" providerId="ADAL" clId="{7E6F3FA5-C1B1-41B5-9114-0A8B33EA4CFA}" dt="2026-03-15T01:00:44.219" v="162" actId="20577"/>
          <ac:spMkLst>
            <pc:docMk/>
            <pc:sldMk cId="3031059511" sldId="270"/>
            <ac:spMk id="2" creationId="{2000260C-60A4-C70C-46AB-DDC47F0FACD7}"/>
          </ac:spMkLst>
        </pc:spChg>
      </pc:sldChg>
      <pc:sldChg chg="modSp mod modNotesTx">
        <pc:chgData name="Martine Power" userId="f3410e55-3c0b-475c-b0b5-72038337e5c9" providerId="ADAL" clId="{7E6F3FA5-C1B1-41B5-9114-0A8B33EA4CFA}" dt="2026-03-15T01:00:59.234" v="189" actId="20577"/>
        <pc:sldMkLst>
          <pc:docMk/>
          <pc:sldMk cId="3341558655" sldId="271"/>
        </pc:sldMkLst>
        <pc:spChg chg="mod">
          <ac:chgData name="Martine Power" userId="f3410e55-3c0b-475c-b0b5-72038337e5c9" providerId="ADAL" clId="{7E6F3FA5-C1B1-41B5-9114-0A8B33EA4CFA}" dt="2026-03-15T01:00:59.234" v="189" actId="20577"/>
          <ac:spMkLst>
            <pc:docMk/>
            <pc:sldMk cId="3341558655" sldId="271"/>
            <ac:spMk id="6" creationId="{13F79FDF-DE60-DBD9-629B-993C502C9C7C}"/>
          </ac:spMkLst>
        </pc:spChg>
        <pc:picChg chg="mod">
          <ac:chgData name="Martine Power" userId="f3410e55-3c0b-475c-b0b5-72038337e5c9" providerId="ADAL" clId="{7E6F3FA5-C1B1-41B5-9114-0A8B33EA4CFA}" dt="2026-03-15T00:52:14.852" v="66" actId="962"/>
          <ac:picMkLst>
            <pc:docMk/>
            <pc:sldMk cId="3341558655" sldId="271"/>
            <ac:picMk id="3" creationId="{432041C5-F362-742C-12E9-FA3A78F2E710}"/>
          </ac:picMkLst>
        </pc:picChg>
        <pc:picChg chg="mod">
          <ac:chgData name="Martine Power" userId="f3410e55-3c0b-475c-b0b5-72038337e5c9" providerId="ADAL" clId="{7E6F3FA5-C1B1-41B5-9114-0A8B33EA4CFA}" dt="2026-03-15T00:52:36.756" v="68" actId="962"/>
          <ac:picMkLst>
            <pc:docMk/>
            <pc:sldMk cId="3341558655" sldId="271"/>
            <ac:picMk id="9" creationId="{26C18463-37BF-D583-6F22-3C5EC2650C83}"/>
          </ac:picMkLst>
        </pc:picChg>
      </pc:sldChg>
      <pc:sldChg chg="modSp mod modNotesTx">
        <pc:chgData name="Martine Power" userId="f3410e55-3c0b-475c-b0b5-72038337e5c9" providerId="ADAL" clId="{7E6F3FA5-C1B1-41B5-9114-0A8B33EA4CFA}" dt="2026-03-15T01:01:02.954" v="198" actId="20577"/>
        <pc:sldMkLst>
          <pc:docMk/>
          <pc:sldMk cId="2676950599" sldId="272"/>
        </pc:sldMkLst>
        <pc:spChg chg="mod">
          <ac:chgData name="Martine Power" userId="f3410e55-3c0b-475c-b0b5-72038337e5c9" providerId="ADAL" clId="{7E6F3FA5-C1B1-41B5-9114-0A8B33EA4CFA}" dt="2026-03-15T01:01:02.954" v="198" actId="20577"/>
          <ac:spMkLst>
            <pc:docMk/>
            <pc:sldMk cId="2676950599" sldId="272"/>
            <ac:spMk id="6" creationId="{26B95D13-D6A0-A9CF-1C49-A792C224FFAD}"/>
          </ac:spMkLst>
        </pc:spChg>
        <pc:picChg chg="mod">
          <ac:chgData name="Martine Power" userId="f3410e55-3c0b-475c-b0b5-72038337e5c9" providerId="ADAL" clId="{7E6F3FA5-C1B1-41B5-9114-0A8B33EA4CFA}" dt="2026-03-15T00:52:43.656" v="69" actId="962"/>
          <ac:picMkLst>
            <pc:docMk/>
            <pc:sldMk cId="2676950599" sldId="272"/>
            <ac:picMk id="3" creationId="{3C0BACCE-F435-0BE2-B8E1-D260FF55BFCA}"/>
          </ac:picMkLst>
        </pc:picChg>
        <pc:picChg chg="mod">
          <ac:chgData name="Martine Power" userId="f3410e55-3c0b-475c-b0b5-72038337e5c9" providerId="ADAL" clId="{7E6F3FA5-C1B1-41B5-9114-0A8B33EA4CFA}" dt="2026-03-15T00:53:56.104" v="71" actId="962"/>
          <ac:picMkLst>
            <pc:docMk/>
            <pc:sldMk cId="2676950599" sldId="272"/>
            <ac:picMk id="9" creationId="{0F9F8012-E83B-376D-1EFC-5E68E49E5250}"/>
          </ac:picMkLst>
        </pc:picChg>
      </pc:sldChg>
      <pc:sldChg chg="modSp mod modNotesTx">
        <pc:chgData name="Martine Power" userId="f3410e55-3c0b-475c-b0b5-72038337e5c9" providerId="ADAL" clId="{7E6F3FA5-C1B1-41B5-9114-0A8B33EA4CFA}" dt="2026-03-15T01:01:07.012" v="207" actId="20577"/>
        <pc:sldMkLst>
          <pc:docMk/>
          <pc:sldMk cId="4283351599" sldId="273"/>
        </pc:sldMkLst>
        <pc:spChg chg="mod">
          <ac:chgData name="Martine Power" userId="f3410e55-3c0b-475c-b0b5-72038337e5c9" providerId="ADAL" clId="{7E6F3FA5-C1B1-41B5-9114-0A8B33EA4CFA}" dt="2026-03-15T01:01:07.012" v="207" actId="20577"/>
          <ac:spMkLst>
            <pc:docMk/>
            <pc:sldMk cId="4283351599" sldId="273"/>
            <ac:spMk id="6" creationId="{B2AC7578-E3EF-09B7-E8A6-0474B4ECF986}"/>
          </ac:spMkLst>
        </pc:spChg>
        <pc:picChg chg="mod">
          <ac:chgData name="Martine Power" userId="f3410e55-3c0b-475c-b0b5-72038337e5c9" providerId="ADAL" clId="{7E6F3FA5-C1B1-41B5-9114-0A8B33EA4CFA}" dt="2026-03-15T00:54:00.863" v="72" actId="962"/>
          <ac:picMkLst>
            <pc:docMk/>
            <pc:sldMk cId="4283351599" sldId="273"/>
            <ac:picMk id="3" creationId="{471DE272-04F3-F039-D930-13B84A4D8B06}"/>
          </ac:picMkLst>
        </pc:picChg>
        <pc:picChg chg="mod">
          <ac:chgData name="Martine Power" userId="f3410e55-3c0b-475c-b0b5-72038337e5c9" providerId="ADAL" clId="{7E6F3FA5-C1B1-41B5-9114-0A8B33EA4CFA}" dt="2026-03-15T00:55:31.005" v="74" actId="962"/>
          <ac:picMkLst>
            <pc:docMk/>
            <pc:sldMk cId="4283351599" sldId="273"/>
            <ac:picMk id="5" creationId="{AED1A051-2D3F-93D1-6E43-90664FA5D137}"/>
          </ac:picMkLst>
        </pc:picChg>
      </pc:sldChg>
      <pc:sldChg chg="modSp mod modNotesTx">
        <pc:chgData name="Martine Power" userId="f3410e55-3c0b-475c-b0b5-72038337e5c9" providerId="ADAL" clId="{7E6F3FA5-C1B1-41B5-9114-0A8B33EA4CFA}" dt="2026-03-15T01:03:53.327" v="218" actId="962"/>
        <pc:sldMkLst>
          <pc:docMk/>
          <pc:sldMk cId="4101852795" sldId="274"/>
        </pc:sldMkLst>
        <pc:spChg chg="mod">
          <ac:chgData name="Martine Power" userId="f3410e55-3c0b-475c-b0b5-72038337e5c9" providerId="ADAL" clId="{7E6F3FA5-C1B1-41B5-9114-0A8B33EA4CFA}" dt="2026-03-15T01:02:54.884" v="212" actId="13244"/>
          <ac:spMkLst>
            <pc:docMk/>
            <pc:sldMk cId="4101852795" sldId="274"/>
            <ac:spMk id="4" creationId="{B1D1D1B8-D3A2-CFDC-9E76-B9F2F53325A6}"/>
          </ac:spMkLst>
        </pc:spChg>
        <pc:picChg chg="mod">
          <ac:chgData name="Martine Power" userId="f3410e55-3c0b-475c-b0b5-72038337e5c9" providerId="ADAL" clId="{7E6F3FA5-C1B1-41B5-9114-0A8B33EA4CFA}" dt="2026-03-15T01:03:53.327" v="218" actId="962"/>
          <ac:picMkLst>
            <pc:docMk/>
            <pc:sldMk cId="4101852795" sldId="274"/>
            <ac:picMk id="2" creationId="{12F9869A-D0FC-C014-474F-B36EC49BB760}"/>
          </ac:picMkLst>
        </pc:picChg>
        <pc:picChg chg="mod">
          <ac:chgData name="Martine Power" userId="f3410e55-3c0b-475c-b0b5-72038337e5c9" providerId="ADAL" clId="{7E6F3FA5-C1B1-41B5-9114-0A8B33EA4CFA}" dt="2026-03-15T00:55:35.647" v="75" actId="962"/>
          <ac:picMkLst>
            <pc:docMk/>
            <pc:sldMk cId="4101852795" sldId="274"/>
            <ac:picMk id="3" creationId="{569F27F2-24D5-AA62-D6AB-E4E4154058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9BD00-89F1-45E3-B263-4F2C41624BC7}" type="datetimeFigureOut">
              <a:rPr lang="en-AU" smtClean="0"/>
              <a:t>15/03/2026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6ABBC-8B10-450B-9334-1DA78768B044}" type="slidenum">
              <a:rPr lang="en-AU" smtClean="0"/>
              <a:t>‹#›</a:t>
            </a:fld>
            <a:endParaRPr lang="en-AU"/>
          </a:p>
        </p:txBody>
      </p:sp>
    </p:spTree>
    <p:extLst>
      <p:ext uri="{BB962C8B-B14F-4D97-AF65-F5344CB8AC3E}">
        <p14:creationId xmlns:p14="http://schemas.microsoft.com/office/powerpoint/2010/main" val="294812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f.org.au/what-we-do/oceans/coral-triangle/sustainable-coastal-fisher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A6ABBC-8B10-450B-9334-1DA78768B044}" type="slidenum">
              <a:rPr lang="en-AU" smtClean="0"/>
              <a:t>1</a:t>
            </a:fld>
            <a:endParaRPr lang="en-AU"/>
          </a:p>
        </p:txBody>
      </p:sp>
    </p:spTree>
    <p:extLst>
      <p:ext uri="{BB962C8B-B14F-4D97-AF65-F5344CB8AC3E}">
        <p14:creationId xmlns:p14="http://schemas.microsoft.com/office/powerpoint/2010/main" val="417644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Show students where the Solomon Islands are on the map – they are very near neighbours of Australia. Tell students that Australia is working in partnership with people in the Solomons and Papua New Guinea to help them accurately audit their fish stock, so they can fish in more sustainable locations. Show the video on the webpage:  </a:t>
            </a:r>
            <a:r>
              <a:rPr lang="en-US" dirty="0">
                <a:hlinkClick r:id="rId3"/>
              </a:rPr>
              <a:t>Sustainable coastal fisheries | WWF Australia</a:t>
            </a:r>
            <a:r>
              <a:rPr lang="en-US" dirty="0"/>
              <a:t>) https://</a:t>
            </a:r>
            <a:r>
              <a:rPr lang="en-US" dirty="0" err="1"/>
              <a:t>wwf.org.au</a:t>
            </a:r>
            <a:r>
              <a:rPr lang="en-US" dirty="0"/>
              <a:t>/what-we-do/oceans/coral-triangle/sustainable-coastal-fisheries/. In this</a:t>
            </a:r>
            <a:r>
              <a:rPr lang="en-AU" sz="1200" dirty="0"/>
              <a:t> video, Duncan Arthur talks about the problem with fishing management. Partnerships are often about shared problems – Australia is also facing problems with overfishing in some parts of the country – and opportunities to learn from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A6ABBC-8B10-450B-9334-1DA78768B044}" type="slidenum">
              <a:rPr lang="en-AU" smtClean="0"/>
              <a:t>2</a:t>
            </a:fld>
            <a:endParaRPr lang="en-AU"/>
          </a:p>
        </p:txBody>
      </p:sp>
    </p:spTree>
    <p:extLst>
      <p:ext uri="{BB962C8B-B14F-4D97-AF65-F5344CB8AC3E}">
        <p14:creationId xmlns:p14="http://schemas.microsoft.com/office/powerpoint/2010/main" val="397117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950"/>
              </a:lnSpc>
              <a:buNone/>
            </a:pPr>
            <a:r>
              <a:rPr lang="en-AU" dirty="0"/>
              <a:t>Show students where Fiji is on the map. Say that Australia is working in partnership with people like Ben to build the sport of basketball in Fiji as a way of supporting children and teenagers to be more active. </a:t>
            </a:r>
          </a:p>
          <a:p>
            <a:pPr algn="l">
              <a:lnSpc>
                <a:spcPts val="1950"/>
              </a:lnSpc>
              <a:buNone/>
            </a:pPr>
            <a:endParaRPr lang="en-AU" dirty="0"/>
          </a:p>
          <a:p>
            <a:pPr algn="l">
              <a:lnSpc>
                <a:spcPts val="1950"/>
              </a:lnSpc>
              <a:buNone/>
            </a:pPr>
            <a:r>
              <a:rPr lang="en-AU" dirty="0"/>
              <a:t>Partnerships are about two-way learning and gaining different perspectives, as shown by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Image credit: © Darren James / Australian Volunteers Program, CC BY 4.0</a:t>
            </a:r>
          </a:p>
          <a:p>
            <a:endParaRPr lang="en-US" dirty="0"/>
          </a:p>
        </p:txBody>
      </p:sp>
      <p:sp>
        <p:nvSpPr>
          <p:cNvPr id="4" name="Slide Number Placeholder 3"/>
          <p:cNvSpPr>
            <a:spLocks noGrp="1"/>
          </p:cNvSpPr>
          <p:nvPr>
            <p:ph type="sldNum" sz="quarter" idx="5"/>
          </p:nvPr>
        </p:nvSpPr>
        <p:spPr/>
        <p:txBody>
          <a:bodyPr/>
          <a:lstStyle/>
          <a:p>
            <a:fld id="{9CA6ABBC-8B10-450B-9334-1DA78768B044}" type="slidenum">
              <a:rPr lang="en-AU" smtClean="0"/>
              <a:t>3</a:t>
            </a:fld>
            <a:endParaRPr lang="en-AU"/>
          </a:p>
        </p:txBody>
      </p:sp>
    </p:spTree>
    <p:extLst>
      <p:ext uri="{BB962C8B-B14F-4D97-AF65-F5344CB8AC3E}">
        <p14:creationId xmlns:p14="http://schemas.microsoft.com/office/powerpoint/2010/main" val="276610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B97D-0F8C-19A8-DE2B-CFB05F3AD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D254A-9239-BFBD-8506-21E4B95FA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0F76A-67B7-A8C5-AE49-56DE53BBE8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Show students where Papua New Guinea (PNG) is on the map. Jessica’s goal was to </a:t>
            </a:r>
            <a:r>
              <a:rPr lang="en-US" b="0" i="0" dirty="0">
                <a:solidFill>
                  <a:srgbClr val="222129"/>
                </a:solidFill>
                <a:effectLst/>
                <a:latin typeface="Museo Sans"/>
              </a:rPr>
              <a:t>educate park visitors on the issues of plastic pollution and waste management. She worked with schools, a local artist and a professor from a local uni. Often partnerships include education and local capacity-building. You may need to explain what capacity-building is. (A simple definition suitable for this age group is </a:t>
            </a:r>
            <a:r>
              <a:rPr lang="en-US" sz="1200" b="0" i="0"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elping people develop skills or knowledge so that they can do things themselves, rather than always relying on others.’)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Image credit: © </a:t>
            </a:r>
            <a:r>
              <a:rPr lang="en-AU" sz="1200" kern="1200" dirty="0" err="1">
                <a:solidFill>
                  <a:schemeClr val="tx1"/>
                </a:solidFill>
                <a:effectLst/>
                <a:latin typeface="+mn-lt"/>
                <a:ea typeface="+mn-ea"/>
                <a:cs typeface="+mn-cs"/>
              </a:rPr>
              <a:t>Harjono</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Djoyobisono</a:t>
            </a:r>
            <a:r>
              <a:rPr lang="en-AU" sz="1200" kern="1200" dirty="0">
                <a:solidFill>
                  <a:schemeClr val="tx1"/>
                </a:solidFill>
                <a:effectLst/>
                <a:latin typeface="+mn-lt"/>
                <a:ea typeface="+mn-ea"/>
                <a:cs typeface="+mn-cs"/>
              </a:rPr>
              <a:t> / Australian Volunteers Program, CC BY 4.0</a:t>
            </a:r>
          </a:p>
        </p:txBody>
      </p:sp>
      <p:sp>
        <p:nvSpPr>
          <p:cNvPr id="4" name="Slide Number Placeholder 3">
            <a:extLst>
              <a:ext uri="{FF2B5EF4-FFF2-40B4-BE49-F238E27FC236}">
                <a16:creationId xmlns:a16="http://schemas.microsoft.com/office/drawing/2014/main" id="{B59E2D5E-3684-DF32-9686-45CCB2EF785E}"/>
              </a:ext>
            </a:extLst>
          </p:cNvPr>
          <p:cNvSpPr>
            <a:spLocks noGrp="1"/>
          </p:cNvSpPr>
          <p:nvPr>
            <p:ph type="sldNum" sz="quarter" idx="5"/>
          </p:nvPr>
        </p:nvSpPr>
        <p:spPr/>
        <p:txBody>
          <a:bodyPr/>
          <a:lstStyle/>
          <a:p>
            <a:fld id="{9CA6ABBC-8B10-450B-9334-1DA78768B044}" type="slidenum">
              <a:rPr lang="en-AU" smtClean="0"/>
              <a:t>4</a:t>
            </a:fld>
            <a:endParaRPr lang="en-AU"/>
          </a:p>
        </p:txBody>
      </p:sp>
    </p:spTree>
    <p:extLst>
      <p:ext uri="{BB962C8B-B14F-4D97-AF65-F5344CB8AC3E}">
        <p14:creationId xmlns:p14="http://schemas.microsoft.com/office/powerpoint/2010/main" val="4071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A568-082C-D97D-1629-F747E6322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07EE2-43DA-EB74-50A0-730A1AEE8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A5F7C-D0CD-2B67-9B98-9134D65A40C1}"/>
              </a:ext>
            </a:extLst>
          </p:cNvPr>
          <p:cNvSpPr>
            <a:spLocks noGrp="1"/>
          </p:cNvSpPr>
          <p:nvPr>
            <p:ph type="body" idx="1"/>
          </p:nvPr>
        </p:nvSpPr>
        <p:spPr/>
        <p:txBody>
          <a:bodyPr/>
          <a:lstStyle/>
          <a:p>
            <a:r>
              <a:rPr lang="en-AU" sz="1400" dirty="0"/>
              <a:t>Show students where Vanuatu is on the map. The teams helped with clearing collapsed buildings and with improving water sanitation. Sometimes development support is provided in a crisis because the sooner you can help fix a problem that a neighbour has, the safer the region will be – not just the local people.</a:t>
            </a:r>
          </a:p>
          <a:p>
            <a:endParaRPr lang="en-AU"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Image credit: © </a:t>
            </a:r>
            <a:r>
              <a:rPr lang="en-AU" sz="1200" kern="1200" dirty="0">
                <a:solidFill>
                  <a:schemeClr val="tx1"/>
                </a:solidFill>
                <a:effectLst/>
                <a:latin typeface="+mn-lt"/>
                <a:ea typeface="+mn-ea"/>
                <a:cs typeface="+mn-cs"/>
              </a:rPr>
              <a:t>Queensland Fire Department</a:t>
            </a:r>
            <a:endParaRPr lang="en-AU" sz="1400" kern="1200" dirty="0">
              <a:solidFill>
                <a:schemeClr val="tx1"/>
              </a:solidFill>
              <a:effectLst/>
              <a:latin typeface="+mn-lt"/>
              <a:ea typeface="+mn-ea"/>
              <a:cs typeface="+mn-cs"/>
            </a:endParaRPr>
          </a:p>
          <a:p>
            <a:endParaRPr lang="en-AU" sz="1400" dirty="0"/>
          </a:p>
          <a:p>
            <a:endParaRPr lang="en-AU" sz="1400" dirty="0"/>
          </a:p>
        </p:txBody>
      </p:sp>
      <p:sp>
        <p:nvSpPr>
          <p:cNvPr id="4" name="Slide Number Placeholder 3">
            <a:extLst>
              <a:ext uri="{FF2B5EF4-FFF2-40B4-BE49-F238E27FC236}">
                <a16:creationId xmlns:a16="http://schemas.microsoft.com/office/drawing/2014/main" id="{290BB56C-2CDB-3D49-3E4E-5274EBFA80C2}"/>
              </a:ext>
            </a:extLst>
          </p:cNvPr>
          <p:cNvSpPr>
            <a:spLocks noGrp="1"/>
          </p:cNvSpPr>
          <p:nvPr>
            <p:ph type="sldNum" sz="quarter" idx="5"/>
          </p:nvPr>
        </p:nvSpPr>
        <p:spPr/>
        <p:txBody>
          <a:bodyPr/>
          <a:lstStyle/>
          <a:p>
            <a:fld id="{9CA6ABBC-8B10-450B-9334-1DA78768B044}" type="slidenum">
              <a:rPr lang="en-AU" smtClean="0"/>
              <a:t>5</a:t>
            </a:fld>
            <a:endParaRPr lang="en-AU"/>
          </a:p>
        </p:txBody>
      </p:sp>
    </p:spTree>
    <p:extLst>
      <p:ext uri="{BB962C8B-B14F-4D97-AF65-F5344CB8AC3E}">
        <p14:creationId xmlns:p14="http://schemas.microsoft.com/office/powerpoint/2010/main" val="318341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6DD7-6991-94FC-C336-09D83930A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9709E-316B-9993-7070-BFCF464FD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1700E-C48E-A063-F835-5CB2037550BD}"/>
              </a:ext>
            </a:extLst>
          </p:cNvPr>
          <p:cNvSpPr>
            <a:spLocks noGrp="1"/>
          </p:cNvSpPr>
          <p:nvPr>
            <p:ph type="body" idx="1"/>
          </p:nvPr>
        </p:nvSpPr>
        <p:spPr/>
        <p:txBody>
          <a:bodyPr/>
          <a:lstStyle/>
          <a:p>
            <a:r>
              <a:rPr lang="en-AU" dirty="0"/>
              <a:t>Show students where Cambodia is on the map. </a:t>
            </a:r>
            <a:r>
              <a:rPr lang="en-US" b="0" i="0" dirty="0">
                <a:solidFill>
                  <a:srgbClr val="222129"/>
                </a:solidFill>
                <a:effectLst/>
                <a:latin typeface="Museo Sans"/>
              </a:rPr>
              <a:t>Meg and Ugyen are two engineers </a:t>
            </a:r>
            <a:r>
              <a:rPr lang="en-US" b="0" i="0" dirty="0" err="1">
                <a:solidFill>
                  <a:srgbClr val="222129"/>
                </a:solidFill>
                <a:effectLst/>
                <a:latin typeface="Museo Sans"/>
              </a:rPr>
              <a:t>specialising</a:t>
            </a:r>
            <a:r>
              <a:rPr lang="en-US" b="0" i="0" dirty="0">
                <a:solidFill>
                  <a:srgbClr val="222129"/>
                </a:solidFill>
                <a:effectLst/>
                <a:latin typeface="Museo Sans"/>
              </a:rPr>
              <a:t> in water, sanitation and hygiene (WASH). They volunteer with Engineers without Borders in Cambodia as part of the Australian Volunteers Program. Meg says: ‘I've learned so much more than I’ve been able to give.’ This is an example of a partnership where the rural people in Cambodia receive better sanitation and therefore better health outcomes, and the Australian engineers learn different ways of working.</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Image credit: © </a:t>
            </a:r>
            <a:r>
              <a:rPr lang="en-AU" dirty="0" err="1"/>
              <a:t>Harjono</a:t>
            </a:r>
            <a:r>
              <a:rPr lang="en-AU" dirty="0"/>
              <a:t> </a:t>
            </a:r>
            <a:r>
              <a:rPr lang="en-AU" dirty="0" err="1"/>
              <a:t>Djoyobisono</a:t>
            </a:r>
            <a:r>
              <a:rPr lang="en-AU" dirty="0"/>
              <a:t> / Australian Volunteers Program, CC </a:t>
            </a:r>
            <a:r>
              <a:rPr lang="en-AU"/>
              <a:t>BY 4.0</a:t>
            </a:r>
            <a:endParaRPr lang="en-AU"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C7C9585-9334-348C-8476-BAE722672DBF}"/>
              </a:ext>
            </a:extLst>
          </p:cNvPr>
          <p:cNvSpPr>
            <a:spLocks noGrp="1"/>
          </p:cNvSpPr>
          <p:nvPr>
            <p:ph type="sldNum" sz="quarter" idx="5"/>
          </p:nvPr>
        </p:nvSpPr>
        <p:spPr/>
        <p:txBody>
          <a:bodyPr/>
          <a:lstStyle/>
          <a:p>
            <a:fld id="{9CA6ABBC-8B10-450B-9334-1DA78768B044}" type="slidenum">
              <a:rPr lang="en-AU" smtClean="0"/>
              <a:t>6</a:t>
            </a:fld>
            <a:endParaRPr lang="en-AU"/>
          </a:p>
        </p:txBody>
      </p:sp>
    </p:spTree>
    <p:extLst>
      <p:ext uri="{BB962C8B-B14F-4D97-AF65-F5344CB8AC3E}">
        <p14:creationId xmlns:p14="http://schemas.microsoft.com/office/powerpoint/2010/main" val="1642263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8410089"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40449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7C89-0909-3B1A-CD22-DB0FCAC8CB87}"/>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8903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o">
    <p:bg>
      <p:bgPr>
        <a:solidFill>
          <a:schemeClr val="accent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E5C8286-6E1C-711B-AA1E-71DEE3210F39}"/>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92036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883-C830-0F30-4A70-EB37ECF02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E0149C-6917-6306-C21F-EFF85E607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AA4BD9-9FDE-B3E3-63E4-70A8B8BD7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F82DF-4DF1-3AA9-635B-7E1024B1C87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6" name="Footer Placeholder 5">
            <a:extLst>
              <a:ext uri="{FF2B5EF4-FFF2-40B4-BE49-F238E27FC236}">
                <a16:creationId xmlns:a16="http://schemas.microsoft.com/office/drawing/2014/main" id="{5165E9AA-63F9-B1A4-4129-421B78A7F4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C7BD662-4793-2381-0B5B-F231E366CB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88474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B797-6C0D-E714-5B74-136729753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70489F-E683-1823-C15B-8D13B5DE6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2CB14F-0116-616F-113C-4AEFC544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294EB-44B3-D78C-DD67-4769C024485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6" name="Footer Placeholder 5">
            <a:extLst>
              <a:ext uri="{FF2B5EF4-FFF2-40B4-BE49-F238E27FC236}">
                <a16:creationId xmlns:a16="http://schemas.microsoft.com/office/drawing/2014/main" id="{7FFB7DBF-2E65-0617-E4CF-0E2331EE94A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F68880F-8C66-4FA4-735A-CB1560BFFF7F}"/>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8174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F17-2370-2477-574E-5B1CA9A96EA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92F986-13C7-B8CD-D2FD-7C6E96AE6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3D2C67-0007-75FC-A4CC-FAAD00F91413}"/>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5" name="Footer Placeholder 4">
            <a:extLst>
              <a:ext uri="{FF2B5EF4-FFF2-40B4-BE49-F238E27FC236}">
                <a16:creationId xmlns:a16="http://schemas.microsoft.com/office/drawing/2014/main" id="{A4CB2D18-E319-5884-0874-90DA1AE4D78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E5DF15C-8BC5-4EF1-54AB-0063220D6551}"/>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366367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53727-25EB-0B1A-D455-0BEEC119A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246C62-3FBB-F844-4820-E2B2EE6AE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95E58-1CD1-3EC2-84A6-E5F0E411CAF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5" name="Footer Placeholder 4">
            <a:extLst>
              <a:ext uri="{FF2B5EF4-FFF2-40B4-BE49-F238E27FC236}">
                <a16:creationId xmlns:a16="http://schemas.microsoft.com/office/drawing/2014/main" id="{F63606DA-402F-E704-0AF9-3724DD5D3AA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D7F97A5-C244-C53D-832B-A0DB7F95460A}"/>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02553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2">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294"/>
            <a:ext cx="4726987"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3" name="Slide Number Placeholder 5">
            <a:extLst>
              <a:ext uri="{FF2B5EF4-FFF2-40B4-BE49-F238E27FC236}">
                <a16:creationId xmlns:a16="http://schemas.microsoft.com/office/drawing/2014/main" id="{6EFCD66F-EE65-E545-C537-E3487AAA5905}"/>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pic>
        <p:nvPicPr>
          <p:cNvPr id="4" name="Picture 3">
            <a:extLst>
              <a:ext uri="{FF2B5EF4-FFF2-40B4-BE49-F238E27FC236}">
                <a16:creationId xmlns:a16="http://schemas.microsoft.com/office/drawing/2014/main" id="{A47C7BAB-26C8-79CF-906E-84BE1A519695}"/>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Tree>
    <p:extLst>
      <p:ext uri="{BB962C8B-B14F-4D97-AF65-F5344CB8AC3E}">
        <p14:creationId xmlns:p14="http://schemas.microsoft.com/office/powerpoint/2010/main" val="101133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pic>
        <p:nvPicPr>
          <p:cNvPr id="8" name="Picture 7" descr="A close up of arrows&#10;&#10;AI-generated content may be incorrect.">
            <a:extLst>
              <a:ext uri="{FF2B5EF4-FFF2-40B4-BE49-F238E27FC236}">
                <a16:creationId xmlns:a16="http://schemas.microsoft.com/office/drawing/2014/main" id="{4B24A3B8-536B-2199-84E0-0D949EAA57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17288"/>
          <a:stretch>
            <a:fillRect/>
          </a:stretch>
        </p:blipFill>
        <p:spPr>
          <a:xfrm>
            <a:off x="5978682" y="0"/>
            <a:ext cx="6213318" cy="4224789"/>
          </a:xfrm>
          <a:prstGeom prst="rect">
            <a:avLst/>
          </a:prstGeom>
        </p:spPr>
      </p:pic>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663388" y="1546412"/>
            <a:ext cx="7875494" cy="2171981"/>
          </a:xfrm>
        </p:spPr>
        <p:txBody>
          <a:bodyPr anchor="b"/>
          <a:lstStyle>
            <a:lvl1pPr algn="l">
              <a:lnSpc>
                <a:spcPts val="60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A208C208-0C5D-FC14-AABC-AF0CAC6B5D47}"/>
              </a:ext>
            </a:extLst>
          </p:cNvPr>
          <p:cNvSpPr>
            <a:spLocks noGrp="1"/>
          </p:cNvSpPr>
          <p:nvPr>
            <p:ph type="subTitle" idx="1"/>
          </p:nvPr>
        </p:nvSpPr>
        <p:spPr>
          <a:xfrm>
            <a:off x="663388" y="4007225"/>
            <a:ext cx="7875494" cy="1459006"/>
          </a:xfrm>
        </p:spPr>
        <p:txBody>
          <a:bodyPr>
            <a:normAutofit/>
          </a:bodyPr>
          <a:lstStyle>
            <a:lvl1pPr marL="0" indent="0" algn="l">
              <a:buNone/>
              <a:defRPr sz="4000" b="1" i="0">
                <a:solidFill>
                  <a:schemeClr val="accent1"/>
                </a:solidFill>
                <a:latin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0" name="Picture 9" descr="A green and black rectangle&#10;&#10;AI-generated content may be incorrect.">
            <a:extLst>
              <a:ext uri="{FF2B5EF4-FFF2-40B4-BE49-F238E27FC236}">
                <a16:creationId xmlns:a16="http://schemas.microsoft.com/office/drawing/2014/main" id="{C3EA53FE-22E8-4DC9-87BC-29DF5D8DD5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325"/>
          <a:stretch>
            <a:fillRect/>
          </a:stretch>
        </p:blipFill>
        <p:spPr>
          <a:xfrm>
            <a:off x="-10594" y="131017"/>
            <a:ext cx="3331629" cy="1685738"/>
          </a:xfrm>
          <a:prstGeom prst="rect">
            <a:avLst/>
          </a:prstGeom>
        </p:spPr>
      </p:pic>
    </p:spTree>
    <p:extLst>
      <p:ext uri="{BB962C8B-B14F-4D97-AF65-F5344CB8AC3E}">
        <p14:creationId xmlns:p14="http://schemas.microsoft.com/office/powerpoint/2010/main" val="28293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arning Inten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C47-52B4-442E-2716-E8D584734B7B}"/>
              </a:ext>
            </a:extLst>
          </p:cNvPr>
          <p:cNvSpPr>
            <a:spLocks noGrp="1"/>
          </p:cNvSpPr>
          <p:nvPr>
            <p:ph type="title"/>
          </p:nvPr>
        </p:nvSpPr>
        <p:spPr>
          <a:xfrm>
            <a:off x="392166" y="365125"/>
            <a:ext cx="4823012" cy="1325563"/>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DF2EF0AF-8C0D-B7E3-9BB6-3D17E168C6E3}"/>
              </a:ext>
            </a:extLst>
          </p:cNvPr>
          <p:cNvSpPr>
            <a:spLocks noGrp="1"/>
          </p:cNvSpPr>
          <p:nvPr>
            <p:ph idx="1"/>
          </p:nvPr>
        </p:nvSpPr>
        <p:spPr>
          <a:xfrm>
            <a:off x="392166" y="1825625"/>
            <a:ext cx="4823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445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7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525-7331-ADBC-812D-A3131FDC5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AA5127-D9E4-DCE0-7833-F9976173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54B1-5F60-C811-746D-2729BFEB224C}"/>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5" name="Footer Placeholder 4">
            <a:extLst>
              <a:ext uri="{FF2B5EF4-FFF2-40B4-BE49-F238E27FC236}">
                <a16:creationId xmlns:a16="http://schemas.microsoft.com/office/drawing/2014/main" id="{79B6A139-80C6-330F-BA1D-BAE6CA686F9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EA8CF36-54C6-7341-24DE-CAB7548E4D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10859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dirty="0">
                <a:solidFill>
                  <a:schemeClr val="accent4"/>
                </a:solidFill>
              </a:rPr>
              <a:t>| </a:t>
            </a:r>
            <a:r>
              <a:rPr lang="en-US" sz="2200" dirty="0">
                <a:solidFill>
                  <a:srgbClr val="FFFFFF"/>
                </a:solidFill>
              </a:rPr>
              <a:t> Worksheet</a:t>
            </a:r>
            <a:endParaRPr lang="en-AU" sz="2200" dirty="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305B6E2B-E869-79EE-D4BE-0D25465625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8613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s">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5A5DD-72CA-D9C8-A45C-49C00AD0218B}"/>
              </a:ext>
            </a:extLst>
          </p:cNvPr>
          <p:cNvSpPr/>
          <p:nvPr userDrawn="1"/>
        </p:nvSpPr>
        <p:spPr>
          <a:xfrm>
            <a:off x="0" y="1"/>
            <a:ext cx="12192000" cy="8290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718D03-7A1F-F1D7-98D7-034BB9935A08}"/>
              </a:ext>
            </a:extLst>
          </p:cNvPr>
          <p:cNvSpPr>
            <a:spLocks noGrp="1"/>
          </p:cNvSpPr>
          <p:nvPr>
            <p:ph type="title"/>
          </p:nvPr>
        </p:nvSpPr>
        <p:spPr>
          <a:xfrm>
            <a:off x="392167" y="95992"/>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pic>
        <p:nvPicPr>
          <p:cNvPr id="2" name="Picture 1" descr="A blue and yellow gradient arrow&#10;&#10;AI-generated content may be incorrect.">
            <a:extLst>
              <a:ext uri="{FF2B5EF4-FFF2-40B4-BE49-F238E27FC236}">
                <a16:creationId xmlns:a16="http://schemas.microsoft.com/office/drawing/2014/main" id="{CA91AB11-963A-872B-9C22-EAFC714FF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41322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BA4-2BC2-AD36-1CCC-AD96A003E4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3354F7-ED84-9C21-5CA2-C56124F0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DC5F7-6AD2-2749-7CB1-423E63AC7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3FE04E4-A48D-85AC-D630-7A47FE743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41F8D3-B6F6-DD87-E966-2B896C171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F9FAC1-106A-399D-8ED7-DFDF4B803B7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15/03/2026</a:t>
            </a:fld>
            <a:endParaRPr lang="en-AU"/>
          </a:p>
        </p:txBody>
      </p:sp>
      <p:sp>
        <p:nvSpPr>
          <p:cNvPr id="8" name="Footer Placeholder 7">
            <a:extLst>
              <a:ext uri="{FF2B5EF4-FFF2-40B4-BE49-F238E27FC236}">
                <a16:creationId xmlns:a16="http://schemas.microsoft.com/office/drawing/2014/main" id="{3311F105-9B77-D659-E6FE-56773362655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6A6FB2D6-187C-F020-EAD0-5811EBA3E5D5}"/>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2913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E25B1-B213-6EA7-43BC-6F0C1C158DCF}"/>
              </a:ext>
            </a:extLst>
          </p:cNvPr>
          <p:cNvSpPr>
            <a:spLocks noGrp="1"/>
          </p:cNvSpPr>
          <p:nvPr>
            <p:ph type="title"/>
          </p:nvPr>
        </p:nvSpPr>
        <p:spPr>
          <a:xfrm>
            <a:off x="392167" y="365125"/>
            <a:ext cx="10515600" cy="1325563"/>
          </a:xfrm>
          <a:prstGeom prst="rect">
            <a:avLst/>
          </a:prstGeom>
        </p:spPr>
        <p:txBody>
          <a:bodyPr vert="horz" lIns="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A33C14C-1F63-31DF-5F8B-F412A052EDDF}"/>
              </a:ext>
            </a:extLst>
          </p:cNvPr>
          <p:cNvSpPr>
            <a:spLocks noGrp="1"/>
          </p:cNvSpPr>
          <p:nvPr>
            <p:ph type="body" idx="1"/>
          </p:nvPr>
        </p:nvSpPr>
        <p:spPr>
          <a:xfrm>
            <a:off x="392167" y="1825625"/>
            <a:ext cx="10515600"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714D34B4-B36F-5A6C-9214-1AC2526E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a:solidFill>
                  <a:schemeClr val="accent1"/>
                </a:solidFill>
                <a:latin typeface="Source Sans Pro Semibold" panose="020B0503030403020204" pitchFamily="34" charset="0"/>
              </a:defRPr>
            </a:lvl1pPr>
          </a:lstStyle>
          <a:p>
            <a:fld id="{3AAC2D02-BE56-45A7-93F5-BB68C109A1A9}" type="slidenum">
              <a:rPr lang="en-AU" smtClean="0"/>
              <a:pPr/>
              <a:t>‹#›</a:t>
            </a:fld>
            <a:endParaRPr lang="en-AU" dirty="0"/>
          </a:p>
        </p:txBody>
      </p:sp>
      <p:sp>
        <p:nvSpPr>
          <p:cNvPr id="8" name="Slide Number Placeholder 5">
            <a:extLst>
              <a:ext uri="{FF2B5EF4-FFF2-40B4-BE49-F238E27FC236}">
                <a16:creationId xmlns:a16="http://schemas.microsoft.com/office/drawing/2014/main" id="{4F7A0569-9514-6C23-C933-A93D56D973CF}"/>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chemeClr val="accent1"/>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8456294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3" r:id="rId5"/>
    <p:sldLayoutId id="2147483651" r:id="rId6"/>
    <p:sldLayoutId id="2147483652" r:id="rId7"/>
    <p:sldLayoutId id="214748366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p:titleStyle>
    <p:body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pOi2oUhMGis?feature=oembed" TargetMode="External"/><Relationship Id="rId5" Type="http://schemas.openxmlformats.org/officeDocument/2006/relationships/image" Target="../media/image7.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260C-60A4-C70C-46AB-DDC47F0FACD7}"/>
              </a:ext>
            </a:extLst>
          </p:cNvPr>
          <p:cNvSpPr>
            <a:spLocks noGrp="1"/>
          </p:cNvSpPr>
          <p:nvPr>
            <p:ph type="ctrTitle"/>
          </p:nvPr>
        </p:nvSpPr>
        <p:spPr>
          <a:xfrm>
            <a:off x="392166" y="751114"/>
            <a:ext cx="7423777" cy="5109527"/>
          </a:xfrm>
        </p:spPr>
        <p:txBody>
          <a:bodyPr>
            <a:normAutofit/>
          </a:bodyPr>
          <a:lstStyle/>
          <a:p>
            <a:pPr>
              <a:lnSpc>
                <a:spcPts val="6000"/>
              </a:lnSpc>
            </a:pPr>
            <a:r>
              <a:rPr lang="en-AU" sz="6200" dirty="0"/>
              <a:t>What is a good neighbour?</a:t>
            </a:r>
          </a:p>
        </p:txBody>
      </p:sp>
    </p:spTree>
    <p:extLst>
      <p:ext uri="{BB962C8B-B14F-4D97-AF65-F5344CB8AC3E}">
        <p14:creationId xmlns:p14="http://schemas.microsoft.com/office/powerpoint/2010/main" val="303105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AF30B-2423-C71E-A2C4-64A70F9F704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6" name="Title 5">
            <a:extLst>
              <a:ext uri="{FF2B5EF4-FFF2-40B4-BE49-F238E27FC236}">
                <a16:creationId xmlns:a16="http://schemas.microsoft.com/office/drawing/2014/main" id="{BD943FC3-6707-0694-CFC0-47C1D636A6C1}"/>
              </a:ext>
            </a:extLst>
          </p:cNvPr>
          <p:cNvSpPr>
            <a:spLocks noGrp="1"/>
          </p:cNvSpPr>
          <p:nvPr>
            <p:ph type="title"/>
          </p:nvPr>
        </p:nvSpPr>
        <p:spPr/>
        <p:txBody>
          <a:bodyPr>
            <a:normAutofit/>
          </a:bodyPr>
          <a:lstStyle/>
          <a:p>
            <a:r>
              <a:rPr lang="en-AU" dirty="0"/>
              <a:t>Meet Duncan Arthur from the Solomon Islands</a:t>
            </a:r>
            <a:endParaRPr lang="en-US" dirty="0"/>
          </a:p>
        </p:txBody>
      </p:sp>
      <p:sp>
        <p:nvSpPr>
          <p:cNvPr id="7" name="Content Placeholder 4">
            <a:extLst>
              <a:ext uri="{FF2B5EF4-FFF2-40B4-BE49-F238E27FC236}">
                <a16:creationId xmlns:a16="http://schemas.microsoft.com/office/drawing/2014/main" id="{793B836E-E2CF-81AD-7A4F-E83112A1FEF1}"/>
              </a:ext>
            </a:extLst>
          </p:cNvPr>
          <p:cNvSpPr txBox="1">
            <a:spLocks/>
          </p:cNvSpPr>
          <p:nvPr/>
        </p:nvSpPr>
        <p:spPr>
          <a:xfrm>
            <a:off x="392168" y="1350414"/>
            <a:ext cx="2842522" cy="4687950"/>
          </a:xfrm>
          <a:prstGeom prst="rect">
            <a:avLst/>
          </a:prstGeom>
        </p:spPr>
        <p:txBody>
          <a:bodyPr lIns="0"/>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00"/>
              </a:lnSpc>
              <a:buNone/>
            </a:pPr>
            <a:r>
              <a:rPr lang="en-US" sz="3000" dirty="0">
                <a:solidFill>
                  <a:srgbClr val="12110F"/>
                </a:solidFill>
              </a:rPr>
              <a:t>The fisheries </a:t>
            </a:r>
            <a:br>
              <a:rPr lang="en-US" sz="3000" dirty="0">
                <a:solidFill>
                  <a:srgbClr val="12110F"/>
                </a:solidFill>
              </a:rPr>
            </a:br>
            <a:r>
              <a:rPr lang="en-US" sz="3000" dirty="0">
                <a:solidFill>
                  <a:srgbClr val="12110F"/>
                </a:solidFill>
              </a:rPr>
              <a:t>of our Pacific Island </a:t>
            </a:r>
            <a:r>
              <a:rPr lang="en-US" sz="3000" dirty="0" err="1">
                <a:solidFill>
                  <a:srgbClr val="12110F"/>
                </a:solidFill>
              </a:rPr>
              <a:t>neighbours</a:t>
            </a:r>
            <a:r>
              <a:rPr lang="en-US" sz="3000" dirty="0">
                <a:solidFill>
                  <a:srgbClr val="12110F"/>
                </a:solidFill>
              </a:rPr>
              <a:t> </a:t>
            </a:r>
            <a:br>
              <a:rPr lang="en-US" sz="3000" dirty="0">
                <a:solidFill>
                  <a:srgbClr val="12110F"/>
                </a:solidFill>
              </a:rPr>
            </a:br>
            <a:r>
              <a:rPr lang="en-US" sz="3000" dirty="0">
                <a:solidFill>
                  <a:srgbClr val="12110F"/>
                </a:solidFill>
              </a:rPr>
              <a:t>face many threats </a:t>
            </a:r>
            <a:r>
              <a:rPr lang="en-AU" sz="3000" dirty="0">
                <a:solidFill>
                  <a:srgbClr val="001D35"/>
                </a:solidFill>
              </a:rPr>
              <a:t>—</a:t>
            </a:r>
            <a:r>
              <a:rPr lang="en-US" sz="3000" dirty="0">
                <a:solidFill>
                  <a:srgbClr val="12110F"/>
                </a:solidFill>
              </a:rPr>
              <a:t> from overharvesting, </a:t>
            </a:r>
            <a:br>
              <a:rPr lang="en-US" sz="3000" dirty="0">
                <a:solidFill>
                  <a:srgbClr val="12110F"/>
                </a:solidFill>
              </a:rPr>
            </a:br>
            <a:r>
              <a:rPr lang="en-US" sz="3000" dirty="0">
                <a:solidFill>
                  <a:srgbClr val="12110F"/>
                </a:solidFill>
              </a:rPr>
              <a:t>climate </a:t>
            </a:r>
            <a:br>
              <a:rPr lang="en-US" sz="3000" dirty="0">
                <a:solidFill>
                  <a:srgbClr val="12110F"/>
                </a:solidFill>
              </a:rPr>
            </a:br>
            <a:r>
              <a:rPr lang="en-US" sz="3000" dirty="0">
                <a:solidFill>
                  <a:srgbClr val="12110F"/>
                </a:solidFill>
              </a:rPr>
              <a:t>change and inappropriate development.</a:t>
            </a:r>
          </a:p>
        </p:txBody>
      </p:sp>
      <p:pic>
        <p:nvPicPr>
          <p:cNvPr id="4" name="Online Media 3" descr="The future of fish | WWF-Australia">
            <a:hlinkClick r:id="" action="ppaction://media"/>
            <a:extLst>
              <a:ext uri="{FF2B5EF4-FFF2-40B4-BE49-F238E27FC236}">
                <a16:creationId xmlns:a16="http://schemas.microsoft.com/office/drawing/2014/main" id="{11328E3B-D3E9-3F6A-FA30-D03C33693923}"/>
              </a:ext>
            </a:extLst>
          </p:cNvPr>
          <p:cNvPicPr>
            <a:picLocks noRot="1" noChangeAspect="1"/>
          </p:cNvPicPr>
          <p:nvPr>
            <a:videoFile r:link="rId1"/>
          </p:nvPr>
        </p:nvPicPr>
        <p:blipFill>
          <a:blip r:embed="rId5"/>
          <a:stretch>
            <a:fillRect/>
          </a:stretch>
        </p:blipFill>
        <p:spPr>
          <a:xfrm>
            <a:off x="3386192" y="1350414"/>
            <a:ext cx="8573770" cy="4844180"/>
          </a:xfrm>
          <a:prstGeom prst="rect">
            <a:avLst/>
          </a:prstGeom>
          <a:ln w="38100">
            <a:solidFill>
              <a:schemeClr val="accent3"/>
            </a:solidFill>
          </a:ln>
        </p:spPr>
      </p:pic>
    </p:spTree>
    <p:extLst>
      <p:ext uri="{BB962C8B-B14F-4D97-AF65-F5344CB8AC3E}">
        <p14:creationId xmlns:p14="http://schemas.microsoft.com/office/powerpoint/2010/main" val="13469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D15DE-E584-F946-6BB8-E584593463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2041C5-F362-742C-12E9-FA3A78F2E71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6" name="Title 5">
            <a:extLst>
              <a:ext uri="{FF2B5EF4-FFF2-40B4-BE49-F238E27FC236}">
                <a16:creationId xmlns:a16="http://schemas.microsoft.com/office/drawing/2014/main" id="{13F79FDF-DE60-DBD9-629B-993C502C9C7C}"/>
              </a:ext>
            </a:extLst>
          </p:cNvPr>
          <p:cNvSpPr>
            <a:spLocks noGrp="1"/>
          </p:cNvSpPr>
          <p:nvPr>
            <p:ph type="title"/>
          </p:nvPr>
        </p:nvSpPr>
        <p:spPr/>
        <p:txBody>
          <a:bodyPr>
            <a:normAutofit/>
          </a:bodyPr>
          <a:lstStyle/>
          <a:p>
            <a:r>
              <a:rPr lang="en-AU" dirty="0"/>
              <a:t>Meet Apenisa (Ben) Tuimabualau from Fiji</a:t>
            </a:r>
            <a:endParaRPr lang="en-US" dirty="0"/>
          </a:p>
        </p:txBody>
      </p:sp>
      <p:sp>
        <p:nvSpPr>
          <p:cNvPr id="7" name="Content Placeholder 4">
            <a:extLst>
              <a:ext uri="{FF2B5EF4-FFF2-40B4-BE49-F238E27FC236}">
                <a16:creationId xmlns:a16="http://schemas.microsoft.com/office/drawing/2014/main" id="{04BBAA4C-938C-A9B2-08BD-0DAD7E96C4A3}"/>
              </a:ext>
            </a:extLst>
          </p:cNvPr>
          <p:cNvSpPr txBox="1">
            <a:spLocks/>
          </p:cNvSpPr>
          <p:nvPr/>
        </p:nvSpPr>
        <p:spPr>
          <a:xfrm>
            <a:off x="392167" y="1162585"/>
            <a:ext cx="5703834" cy="5017497"/>
          </a:xfrm>
          <a:prstGeom prst="rect">
            <a:avLst/>
          </a:prstGeom>
        </p:spPr>
        <p:txBody>
          <a:bodyPr lIns="0"/>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sz="2200" dirty="0">
                <a:solidFill>
                  <a:srgbClr val="222129"/>
                </a:solidFill>
                <a:latin typeface="Source Sans Pro" panose="020B0503030403020204" pitchFamily="34" charset="0"/>
              </a:rPr>
              <a:t>‘We have a growing health problem here, with an increase in non-communicable diseases, such as diabetes.’</a:t>
            </a:r>
          </a:p>
          <a:p>
            <a:pPr>
              <a:lnSpc>
                <a:spcPts val="2800"/>
              </a:lnSpc>
            </a:pPr>
            <a:r>
              <a:rPr lang="en-US" sz="2200" dirty="0">
                <a:solidFill>
                  <a:srgbClr val="222129"/>
                </a:solidFill>
                <a:latin typeface="Source Sans Pro" panose="020B0503030403020204" pitchFamily="34" charset="0"/>
              </a:rPr>
              <a:t>Ben says the main thing he learned from his colleagues in Fiji is resilience. ‘Even though there isn’t much in Fiji in terms of resources to do with basketball, the team still makes the effort every day to make sure the kids get an opportunity to play basketball.’</a:t>
            </a:r>
          </a:p>
          <a:p>
            <a:pPr>
              <a:lnSpc>
                <a:spcPts val="2800"/>
              </a:lnSpc>
            </a:pPr>
            <a:r>
              <a:rPr lang="en-US" sz="2200" dirty="0">
                <a:solidFill>
                  <a:srgbClr val="222129"/>
                </a:solidFill>
                <a:latin typeface="Source Sans Pro" panose="020B0503030403020204" pitchFamily="34" charset="0"/>
              </a:rPr>
              <a:t>‘In Western culture money is often available to throw at problems; in Fiji that is not the case – our wealth is in our relationships and cultural connections.’</a:t>
            </a:r>
          </a:p>
        </p:txBody>
      </p:sp>
      <p:pic>
        <p:nvPicPr>
          <p:cNvPr id="9" name="Picture 8" descr="A group of men holding basketballs&#10;&#10;">
            <a:extLst>
              <a:ext uri="{FF2B5EF4-FFF2-40B4-BE49-F238E27FC236}">
                <a16:creationId xmlns:a16="http://schemas.microsoft.com/office/drawing/2014/main" id="{26C18463-37BF-D583-6F22-3C5EC2650C8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7691" y="1162585"/>
            <a:ext cx="4648625" cy="5388000"/>
          </a:xfrm>
          <a:prstGeom prst="rect">
            <a:avLst/>
          </a:prstGeom>
        </p:spPr>
      </p:pic>
    </p:spTree>
    <p:extLst>
      <p:ext uri="{BB962C8B-B14F-4D97-AF65-F5344CB8AC3E}">
        <p14:creationId xmlns:p14="http://schemas.microsoft.com/office/powerpoint/2010/main" val="334155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3D36-7219-E00F-0254-782E551D02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BACCE-F435-0BE2-B8E1-D260FF55BFC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6" name="Title 5">
            <a:extLst>
              <a:ext uri="{FF2B5EF4-FFF2-40B4-BE49-F238E27FC236}">
                <a16:creationId xmlns:a16="http://schemas.microsoft.com/office/drawing/2014/main" id="{26B95D13-D6A0-A9CF-1C49-A792C224FFAD}"/>
              </a:ext>
            </a:extLst>
          </p:cNvPr>
          <p:cNvSpPr>
            <a:spLocks noGrp="1"/>
          </p:cNvSpPr>
          <p:nvPr>
            <p:ph type="title"/>
          </p:nvPr>
        </p:nvSpPr>
        <p:spPr/>
        <p:txBody>
          <a:bodyPr/>
          <a:lstStyle/>
          <a:p>
            <a:r>
              <a:rPr lang="en-AU" dirty="0"/>
              <a:t>Jellyfish sculptures in PNG</a:t>
            </a:r>
            <a:endParaRPr lang="en-US" dirty="0"/>
          </a:p>
        </p:txBody>
      </p:sp>
      <p:sp>
        <p:nvSpPr>
          <p:cNvPr id="7" name="Content Placeholder 4">
            <a:extLst>
              <a:ext uri="{FF2B5EF4-FFF2-40B4-BE49-F238E27FC236}">
                <a16:creationId xmlns:a16="http://schemas.microsoft.com/office/drawing/2014/main" id="{3F76B87A-4461-BB46-9B9D-BC50AB660F56}"/>
              </a:ext>
            </a:extLst>
          </p:cNvPr>
          <p:cNvSpPr txBox="1">
            <a:spLocks/>
          </p:cNvSpPr>
          <p:nvPr/>
        </p:nvSpPr>
        <p:spPr>
          <a:xfrm>
            <a:off x="392167" y="1635552"/>
            <a:ext cx="5703834" cy="4124118"/>
          </a:xfrm>
          <a:prstGeom prst="rect">
            <a:avLst/>
          </a:prstGeom>
        </p:spPr>
        <p:txBody>
          <a:bodyPr lIns="0"/>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spcAft>
                <a:spcPts val="1000"/>
              </a:spcAft>
            </a:pPr>
            <a:r>
              <a:rPr lang="en-US" dirty="0">
                <a:solidFill>
                  <a:srgbClr val="222129"/>
                </a:solidFill>
                <a:latin typeface="Source Sans Pro" panose="020B0503030403020204" pitchFamily="34" charset="0"/>
              </a:rPr>
              <a:t>Plastic pollution is an issue all across the world but it’s a really big issue in Papua New Guinea (PNG), especially in the capital, Port Moresby, as there are limited recycling facilities.</a:t>
            </a:r>
          </a:p>
          <a:p>
            <a:pPr>
              <a:lnSpc>
                <a:spcPts val="3200"/>
              </a:lnSpc>
              <a:spcAft>
                <a:spcPts val="1000"/>
              </a:spcAft>
            </a:pPr>
            <a:r>
              <a:rPr lang="en-US" dirty="0">
                <a:solidFill>
                  <a:srgbClr val="222129"/>
                </a:solidFill>
                <a:latin typeface="Source Sans Pro" panose="020B0503030403020204" pitchFamily="34" charset="0"/>
              </a:rPr>
              <a:t>Jessica Lumb took her skills as an artist, curator and events manager to Port Moresby.</a:t>
            </a:r>
          </a:p>
        </p:txBody>
      </p:sp>
      <p:pic>
        <p:nvPicPr>
          <p:cNvPr id="9" name="Picture 8" descr="Papua New Guinean man observes plastic pollution hanging in local vegetation. ">
            <a:extLst>
              <a:ext uri="{FF2B5EF4-FFF2-40B4-BE49-F238E27FC236}">
                <a16:creationId xmlns:a16="http://schemas.microsoft.com/office/drawing/2014/main" id="{0F9F8012-E83B-376D-1EFC-5E68E49E52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7691" y="1162585"/>
            <a:ext cx="4648625" cy="5388000"/>
          </a:xfrm>
          <a:prstGeom prst="rect">
            <a:avLst/>
          </a:prstGeom>
        </p:spPr>
      </p:pic>
    </p:spTree>
    <p:extLst>
      <p:ext uri="{BB962C8B-B14F-4D97-AF65-F5344CB8AC3E}">
        <p14:creationId xmlns:p14="http://schemas.microsoft.com/office/powerpoint/2010/main" val="267695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01220-63FF-6AD1-C902-648DEE8E76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1DE272-04F3-F039-D930-13B84A4D8B0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6" name="Title 5">
            <a:extLst>
              <a:ext uri="{FF2B5EF4-FFF2-40B4-BE49-F238E27FC236}">
                <a16:creationId xmlns:a16="http://schemas.microsoft.com/office/drawing/2014/main" id="{B2AC7578-E3EF-09B7-E8A6-0474B4ECF986}"/>
              </a:ext>
            </a:extLst>
          </p:cNvPr>
          <p:cNvSpPr>
            <a:spLocks noGrp="1"/>
          </p:cNvSpPr>
          <p:nvPr>
            <p:ph type="title"/>
          </p:nvPr>
        </p:nvSpPr>
        <p:spPr/>
        <p:txBody>
          <a:bodyPr/>
          <a:lstStyle/>
          <a:p>
            <a:r>
              <a:rPr lang="en-AU" dirty="0"/>
              <a:t>Earthquake in Vanuatu</a:t>
            </a:r>
            <a:endParaRPr lang="en-US" dirty="0"/>
          </a:p>
        </p:txBody>
      </p:sp>
      <p:sp>
        <p:nvSpPr>
          <p:cNvPr id="7" name="Content Placeholder 4">
            <a:extLst>
              <a:ext uri="{FF2B5EF4-FFF2-40B4-BE49-F238E27FC236}">
                <a16:creationId xmlns:a16="http://schemas.microsoft.com/office/drawing/2014/main" id="{DDDD3382-17A9-A178-B6A4-F473183D22E7}"/>
              </a:ext>
            </a:extLst>
          </p:cNvPr>
          <p:cNvSpPr txBox="1">
            <a:spLocks/>
          </p:cNvSpPr>
          <p:nvPr/>
        </p:nvSpPr>
        <p:spPr>
          <a:xfrm>
            <a:off x="392167" y="1798293"/>
            <a:ext cx="5296872" cy="3948422"/>
          </a:xfrm>
          <a:prstGeom prst="rect">
            <a:avLst/>
          </a:prstGeom>
        </p:spPr>
        <p:txBody>
          <a:bodyPr lIns="0"/>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US" dirty="0">
                <a:solidFill>
                  <a:srgbClr val="313131"/>
                </a:solidFill>
                <a:latin typeface="Source Sans Pro" panose="020B0503030403020204" pitchFamily="34" charset="0"/>
              </a:rPr>
              <a:t>When an earthquake hit Vanuatu in 2024 </a:t>
            </a:r>
            <a:r>
              <a:rPr lang="en-AU" dirty="0">
                <a:latin typeface="Source Sans Pro" panose="020B0503030403020204" pitchFamily="34" charset="0"/>
              </a:rPr>
              <a:t>Australia sent </a:t>
            </a:r>
            <a:r>
              <a:rPr lang="en-US" dirty="0">
                <a:solidFill>
                  <a:srgbClr val="313131"/>
                </a:solidFill>
                <a:latin typeface="Source Sans Pro" panose="020B0503030403020204" pitchFamily="34" charset="0"/>
              </a:rPr>
              <a:t>a Disaster Assistance Response Team (DART) to undertake search and rescue operations and a six-member Australian Medical Assistance Team.</a:t>
            </a:r>
          </a:p>
          <a:p>
            <a:pPr>
              <a:lnSpc>
                <a:spcPts val="3200"/>
              </a:lnSpc>
            </a:pPr>
            <a:r>
              <a:rPr lang="en-US" dirty="0">
                <a:solidFill>
                  <a:srgbClr val="313131"/>
                </a:solidFill>
                <a:latin typeface="Source Sans Pro" panose="020B0503030403020204" pitchFamily="34" charset="0"/>
              </a:rPr>
              <a:t>They also provided </a:t>
            </a:r>
            <a:r>
              <a:rPr lang="en-AU" dirty="0">
                <a:solidFill>
                  <a:srgbClr val="313131"/>
                </a:solidFill>
                <a:latin typeface="Source Sans Pro" panose="020B0503030403020204" pitchFamily="34" charset="0"/>
              </a:rPr>
              <a:t>humanitarian relief supplies</a:t>
            </a:r>
            <a:r>
              <a:rPr lang="en-US" dirty="0">
                <a:solidFill>
                  <a:srgbClr val="313131"/>
                </a:solidFill>
                <a:latin typeface="Source Sans Pro" panose="020B0503030403020204" pitchFamily="34" charset="0"/>
              </a:rPr>
              <a:t>. </a:t>
            </a:r>
            <a:endParaRPr lang="en-AU" dirty="0">
              <a:latin typeface="Source Sans Pro" panose="020B0503030403020204" pitchFamily="34" charset="0"/>
            </a:endParaRPr>
          </a:p>
        </p:txBody>
      </p:sp>
      <p:pic>
        <p:nvPicPr>
          <p:cNvPr id="5" name="Content Placeholder 5" descr="Team of volunteers clean up debris around collapsed buildings after 2024 earthquake in Vanuatu. ">
            <a:extLst>
              <a:ext uri="{FF2B5EF4-FFF2-40B4-BE49-F238E27FC236}">
                <a16:creationId xmlns:a16="http://schemas.microsoft.com/office/drawing/2014/main" id="{AED1A051-2D3F-93D1-6E43-90664FA5D137}"/>
              </a:ext>
            </a:extLst>
          </p:cNvPr>
          <p:cNvPicPr>
            <a:picLocks noChangeAspect="1"/>
          </p:cNvPicPr>
          <p:nvPr/>
        </p:nvPicPr>
        <p:blipFill>
          <a:blip r:embed="rId4" cstate="screen">
            <a:extLst>
              <a:ext uri="{28A0092B-C50C-407E-A947-70E740481C1C}">
                <a14:useLocalDpi xmlns:a14="http://schemas.microsoft.com/office/drawing/2010/main"/>
              </a:ext>
            </a:extLst>
          </a:blip>
          <a:srcRect t="-1" r="-1"/>
          <a:stretch>
            <a:fillRect/>
          </a:stretch>
        </p:blipFill>
        <p:spPr>
          <a:xfrm>
            <a:off x="6095997" y="1626362"/>
            <a:ext cx="5703835" cy="4292284"/>
          </a:xfrm>
          <a:prstGeom prst="rect">
            <a:avLst/>
          </a:prstGeom>
        </p:spPr>
      </p:pic>
    </p:spTree>
    <p:extLst>
      <p:ext uri="{BB962C8B-B14F-4D97-AF65-F5344CB8AC3E}">
        <p14:creationId xmlns:p14="http://schemas.microsoft.com/office/powerpoint/2010/main" val="428335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58F4-8560-98F9-2801-1E4882524F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F27F2-24D5-AA62-D6AB-E4E41540580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6" name="Title 5">
            <a:extLst>
              <a:ext uri="{FF2B5EF4-FFF2-40B4-BE49-F238E27FC236}">
                <a16:creationId xmlns:a16="http://schemas.microsoft.com/office/drawing/2014/main" id="{9E809B9C-4C0C-8408-206E-7970FA266716}"/>
              </a:ext>
            </a:extLst>
          </p:cNvPr>
          <p:cNvSpPr>
            <a:spLocks noGrp="1"/>
          </p:cNvSpPr>
          <p:nvPr>
            <p:ph type="title"/>
          </p:nvPr>
        </p:nvSpPr>
        <p:spPr/>
        <p:txBody>
          <a:bodyPr/>
          <a:lstStyle/>
          <a:p>
            <a:r>
              <a:rPr lang="en-AU" dirty="0"/>
              <a:t>Meet Meg and Ugyen in Cambodia</a:t>
            </a:r>
            <a:endParaRPr lang="en-US" dirty="0"/>
          </a:p>
        </p:txBody>
      </p:sp>
      <p:sp>
        <p:nvSpPr>
          <p:cNvPr id="4" name="Content Placeholder 4">
            <a:extLst>
              <a:ext uri="{FF2B5EF4-FFF2-40B4-BE49-F238E27FC236}">
                <a16:creationId xmlns:a16="http://schemas.microsoft.com/office/drawing/2014/main" id="{B1D1D1B8-D3A2-CFDC-9E76-B9F2F53325A6}"/>
              </a:ext>
            </a:extLst>
          </p:cNvPr>
          <p:cNvSpPr txBox="1">
            <a:spLocks/>
          </p:cNvSpPr>
          <p:nvPr/>
        </p:nvSpPr>
        <p:spPr>
          <a:xfrm>
            <a:off x="392166" y="1470739"/>
            <a:ext cx="5645053" cy="4372304"/>
          </a:xfrm>
          <a:prstGeom prst="rect">
            <a:avLst/>
          </a:prstGeom>
        </p:spPr>
        <p:txBody>
          <a:bodyPr lIns="0"/>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buNone/>
            </a:pPr>
            <a:r>
              <a:rPr lang="en-US" sz="2700" dirty="0">
                <a:latin typeface="Source Sans Pro" panose="020B0503030403020204" pitchFamily="34" charset="0"/>
              </a:rPr>
              <a:t>Australian volunteers Meg and Ugyen work on a project that provides toilets in rural areas. </a:t>
            </a:r>
            <a:r>
              <a:rPr lang="en-US" sz="2700" dirty="0">
                <a:solidFill>
                  <a:srgbClr val="222129"/>
                </a:solidFill>
                <a:latin typeface="Source Sans Pro" panose="020B0503030403020204" pitchFamily="34" charset="0"/>
              </a:rPr>
              <a:t>‘Having a toilet is something that Australians take for granted … Here in Cambodia, we are working to build toilets in challenging environments, such as communities that experience seasonal flooding, floating villages, hard ground, high ground water and water-scarce areas.’</a:t>
            </a:r>
            <a:endParaRPr lang="en-AU" sz="2700" dirty="0">
              <a:latin typeface="Source Sans Pro" panose="020B0503030403020204" pitchFamily="34" charset="0"/>
            </a:endParaRPr>
          </a:p>
        </p:txBody>
      </p:sp>
      <p:pic>
        <p:nvPicPr>
          <p:cNvPr id="2" name="Content Placeholder 5" descr="Image: Australian volunteers Meg and Ugyen pictured smiling with a local Cambodian while in the country to  work together on a rural sanitation project.">
            <a:extLst>
              <a:ext uri="{FF2B5EF4-FFF2-40B4-BE49-F238E27FC236}">
                <a16:creationId xmlns:a16="http://schemas.microsoft.com/office/drawing/2014/main" id="{12F9869A-D0FC-C014-474F-B36EC49BB76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21821" y="1550759"/>
            <a:ext cx="5378011" cy="4292284"/>
          </a:xfrm>
          <a:prstGeom prst="rect">
            <a:avLst/>
          </a:prstGeom>
        </p:spPr>
      </p:pic>
    </p:spTree>
    <p:extLst>
      <p:ext uri="{BB962C8B-B14F-4D97-AF65-F5344CB8AC3E}">
        <p14:creationId xmlns:p14="http://schemas.microsoft.com/office/powerpoint/2010/main" val="4101852795"/>
      </p:ext>
    </p:extLst>
  </p:cSld>
  <p:clrMapOvr>
    <a:masterClrMapping/>
  </p:clrMapOvr>
</p:sld>
</file>

<file path=ppt/theme/theme1.xml><?xml version="1.0" encoding="utf-8"?>
<a:theme xmlns:a="http://schemas.openxmlformats.org/drawingml/2006/main" name="Office Theme">
  <a:themeElements>
    <a:clrScheme name="Global Ed">
      <a:dk1>
        <a:srgbClr val="000000"/>
      </a:dk1>
      <a:lt1>
        <a:srgbClr val="E6F3F2"/>
      </a:lt1>
      <a:dk2>
        <a:srgbClr val="0E2841"/>
      </a:dk2>
      <a:lt2>
        <a:srgbClr val="FEF9ED"/>
      </a:lt2>
      <a:accent1>
        <a:srgbClr val="065157"/>
      </a:accent1>
      <a:accent2>
        <a:srgbClr val="00837C"/>
      </a:accent2>
      <a:accent3>
        <a:srgbClr val="F3B223"/>
      </a:accent3>
      <a:accent4>
        <a:srgbClr val="CCE6E5"/>
      </a:accent4>
      <a:accent5>
        <a:srgbClr val="00837C"/>
      </a:accent5>
      <a:accent6>
        <a:srgbClr val="00837C"/>
      </a:accent6>
      <a:hlink>
        <a:srgbClr val="00837C"/>
      </a:hlink>
      <a:folHlink>
        <a:srgbClr val="0651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D63B06336DD48B4944551E1A7B4D8" ma:contentTypeVersion="18" ma:contentTypeDescription="Create a new document." ma:contentTypeScope="" ma:versionID="42100a60e008955486c434f02929e03a">
  <xsd:schema xmlns:xsd="http://www.w3.org/2001/XMLSchema" xmlns:xs="http://www.w3.org/2001/XMLSchema" xmlns:p="http://schemas.microsoft.com/office/2006/metadata/properties" xmlns:ns2="99303871-8934-4198-a088-14ac5c5d1c31" xmlns:ns3="6f2ae4e0-94e8-4b28-8f95-861d59f7ae70" targetNamespace="http://schemas.microsoft.com/office/2006/metadata/properties" ma:root="true" ma:fieldsID="fb19140305ec6cc42dd904f7f6d9f015" ns2:_="" ns3:_="">
    <xsd:import namespace="99303871-8934-4198-a088-14ac5c5d1c31"/>
    <xsd:import namespace="6f2ae4e0-94e8-4b28-8f95-861d59f7ae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ServiceOCR" minOccurs="0"/>
                <xsd:element ref="ns2:MediaLengthInSecond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03871-8934-4198-a088-14ac5c5d1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0eb7d5-ca27-4af2-baac-ce437925366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ae4e0-94e8-4b28-8f95-861d59f7ae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809fa2-c2da-453f-9c3e-eead0055a1b0}" ma:internalName="TaxCatchAll" ma:showField="CatchAllData" ma:web="6f2ae4e0-94e8-4b28-8f95-861d59f7a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303871-8934-4198-a088-14ac5c5d1c31">
      <Terms xmlns="http://schemas.microsoft.com/office/infopath/2007/PartnerControls"/>
    </lcf76f155ced4ddcb4097134ff3c332f>
    <TaxCatchAll xmlns="6f2ae4e0-94e8-4b28-8f95-861d59f7ae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18D8F-897D-4C2D-BD89-B78676DEAD79}"/>
</file>

<file path=customXml/itemProps2.xml><?xml version="1.0" encoding="utf-8"?>
<ds:datastoreItem xmlns:ds="http://schemas.openxmlformats.org/officeDocument/2006/customXml" ds:itemID="{1738CC16-A383-4C01-96A0-E1921AE04BDF}">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terms/"/>
    <ds:schemaRef ds:uri="ff236c08-9611-4854-a4bb-16d44b7327b6"/>
    <ds:schemaRef ds:uri="64eff3df-e3d6-48ed-978f-45ff2564090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DE12B4E-845D-4B2B-B70B-EEBABFF708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1571</TotalTime>
  <Words>797</Words>
  <Application>Microsoft Office PowerPoint</Application>
  <PresentationFormat>Widescreen</PresentationFormat>
  <Paragraphs>41</Paragraphs>
  <Slides>6</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Museo Sans</vt:lpstr>
      <vt:lpstr>Source Sans Pro</vt:lpstr>
      <vt:lpstr>Source Sans Pro Semibold</vt:lpstr>
      <vt:lpstr>Office Theme</vt:lpstr>
      <vt:lpstr>What is a good neighbour?</vt:lpstr>
      <vt:lpstr>Meet Duncan Arthur from the Solomon Islands</vt:lpstr>
      <vt:lpstr>Meet Apenisa (Ben) Tuimabualau from Fiji</vt:lpstr>
      <vt:lpstr>Jellyfish sculptures in PNG</vt:lpstr>
      <vt:lpstr>Earthquake in Vanuatu</vt:lpstr>
      <vt:lpstr>Meet Meg and Ugyen in Cambodia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partnership stories</dc:title>
  <dc:creator>Katrina Davey</dc:creator>
  <cp:lastModifiedBy>Martine Power</cp:lastModifiedBy>
  <cp:revision>18</cp:revision>
  <dcterms:created xsi:type="dcterms:W3CDTF">2025-05-23T05:58:39Z</dcterms:created>
  <dcterms:modified xsi:type="dcterms:W3CDTF">2026-03-15T01:03:53Z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0x010100D6BD63B06336DD48B4944551E1A7B4D8</vt:lpwstr>
  </property>
  <property fmtid="{D5CDD505-2E9C-101B-9397-08002B2CF9AE}" pid="3" name="MediaServiceImageTags">
    <vt:lpwstr/>
  </property>
</Properties>
</file>