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458" r:id="rId3"/>
    <p:sldId id="545" r:id="rId4"/>
    <p:sldId id="546" r:id="rId5"/>
    <p:sldId id="543" r:id="rId6"/>
    <p:sldId id="257" r:id="rId7"/>
    <p:sldId id="495" r:id="rId8"/>
    <p:sldId id="496" r:id="rId9"/>
    <p:sldId id="497" r:id="rId10"/>
    <p:sldId id="498" r:id="rId11"/>
    <p:sldId id="499" r:id="rId12"/>
    <p:sldId id="473" r:id="rId13"/>
    <p:sldId id="501" r:id="rId14"/>
    <p:sldId id="555" r:id="rId15"/>
    <p:sldId id="503" r:id="rId16"/>
    <p:sldId id="533" r:id="rId17"/>
    <p:sldId id="534" r:id="rId18"/>
    <p:sldId id="535" r:id="rId19"/>
    <p:sldId id="536" r:id="rId20"/>
    <p:sldId id="537" r:id="rId21"/>
    <p:sldId id="538" r:id="rId22"/>
    <p:sldId id="506" r:id="rId23"/>
    <p:sldId id="525" r:id="rId24"/>
    <p:sldId id="526" r:id="rId25"/>
    <p:sldId id="527" r:id="rId26"/>
    <p:sldId id="556" r:id="rId27"/>
    <p:sldId id="540" r:id="rId28"/>
    <p:sldId id="541" r:id="rId29"/>
    <p:sldId id="542" r:id="rId30"/>
    <p:sldId id="557" r:id="rId31"/>
    <p:sldId id="528" r:id="rId32"/>
    <p:sldId id="529" r:id="rId33"/>
    <p:sldId id="531" r:id="rId34"/>
    <p:sldId id="552" r:id="rId35"/>
    <p:sldId id="551" r:id="rId36"/>
    <p:sldId id="554" r:id="rId37"/>
    <p:sldId id="54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FFCC"/>
    <a:srgbClr val="D9D9D9"/>
    <a:srgbClr val="EBEBEB"/>
    <a:srgbClr val="EFE2DA"/>
    <a:srgbClr val="256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81101" autoAdjust="0"/>
  </p:normalViewPr>
  <p:slideViewPr>
    <p:cSldViewPr snapToGrid="0" snapToObjects="1">
      <p:cViewPr varScale="1">
        <p:scale>
          <a:sx n="121" d="100"/>
          <a:sy n="121" d="100"/>
        </p:scale>
        <p:origin x="90" y="306"/>
      </p:cViewPr>
      <p:guideLst/>
    </p:cSldViewPr>
  </p:slideViewPr>
  <p:outlineViewPr>
    <p:cViewPr>
      <p:scale>
        <a:sx n="33" d="100"/>
        <a:sy n="33" d="100"/>
      </p:scale>
      <p:origin x="0" y="-737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-4167"/>
    </p:cViewPr>
  </p:sorterViewPr>
  <p:notesViewPr>
    <p:cSldViewPr snapToGrid="0" snapToObjects="1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Number of</a:t>
            </a:r>
            <a:r>
              <a:rPr lang="en-GB" sz="1800" b="1" baseline="0"/>
              <a:t> visits per suco</a:t>
            </a:r>
            <a:endParaRPr lang="en-GB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D-461C-AC1C-7CB1897E30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Sheet1!$D$31:$D$34</c:f>
              <c:strCache>
                <c:ptCount val="4"/>
                <c:pt idx="0">
                  <c:v>No visits</c:v>
                </c:pt>
                <c:pt idx="1">
                  <c:v>1-4 visits</c:v>
                </c:pt>
                <c:pt idx="2">
                  <c:v>5-10 visits</c:v>
                </c:pt>
                <c:pt idx="3">
                  <c:v>11-18 visits</c:v>
                </c:pt>
              </c:strCache>
            </c:strRef>
          </c:cat>
          <c:val>
            <c:numRef>
              <c:f>Sheet1!$E$31:$E$34</c:f>
              <c:numCache>
                <c:formatCode>General</c:formatCode>
                <c:ptCount val="4"/>
                <c:pt idx="0">
                  <c:v>228</c:v>
                </c:pt>
                <c:pt idx="1">
                  <c:v>117</c:v>
                </c:pt>
                <c:pt idx="2">
                  <c:v>87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2D-461C-AC1C-7CB1897E3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4753472"/>
        <c:axId val="584754456"/>
      </c:barChart>
      <c:catAx>
        <c:axId val="5847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54456"/>
        <c:crosses val="autoZero"/>
        <c:auto val="1"/>
        <c:lblAlgn val="ctr"/>
        <c:lblOffset val="100"/>
        <c:noMultiLvlLbl val="0"/>
      </c:catAx>
      <c:valAx>
        <c:axId val="584754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47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/>
              <a:t>Top Five Activities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Sheet1!$D$59:$D$63</c:f>
              <c:strCache>
                <c:ptCount val="5"/>
                <c:pt idx="0">
                  <c:v>Final inspection</c:v>
                </c:pt>
                <c:pt idx="1">
                  <c:v>Social monitoring</c:v>
                </c:pt>
                <c:pt idx="2">
                  <c:v>Supporting Community Procurement Process</c:v>
                </c:pt>
                <c:pt idx="3">
                  <c:v>Finance monitoring</c:v>
                </c:pt>
                <c:pt idx="4">
                  <c:v>Monitoring construction quality</c:v>
                </c:pt>
              </c:strCache>
            </c:strRef>
          </c:cat>
          <c:val>
            <c:numRef>
              <c:f>Sheet1!$E$59:$E$63</c:f>
              <c:numCache>
                <c:formatCode>General</c:formatCode>
                <c:ptCount val="5"/>
                <c:pt idx="0">
                  <c:v>84</c:v>
                </c:pt>
                <c:pt idx="1">
                  <c:v>99</c:v>
                </c:pt>
                <c:pt idx="2">
                  <c:v>119</c:v>
                </c:pt>
                <c:pt idx="3">
                  <c:v>144</c:v>
                </c:pt>
                <c:pt idx="4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2-4FA7-A523-B94B70F9F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84770528"/>
        <c:axId val="584771840"/>
      </c:barChart>
      <c:catAx>
        <c:axId val="58477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71840"/>
        <c:crosses val="autoZero"/>
        <c:auto val="1"/>
        <c:lblAlgn val="ctr"/>
        <c:lblOffset val="100"/>
        <c:noMultiLvlLbl val="0"/>
      </c:catAx>
      <c:valAx>
        <c:axId val="584771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47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0325" cap="rnd" cmpd="sng">
              <a:solidFill>
                <a:srgbClr val="ED7D3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9994909395449658E-2"/>
                  <c:y val="-5.6818181818181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56-4482-BFE8-369410AE5CA4}"/>
                </c:ext>
              </c:extLst>
            </c:dLbl>
            <c:dLbl>
              <c:idx val="1"/>
              <c:layout>
                <c:manualLayout>
                  <c:x val="-6.6251394356955415E-2"/>
                  <c:y val="-7.6703306967278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6-4482-BFE8-369410AE5CA4}"/>
                </c:ext>
              </c:extLst>
            </c:dLbl>
            <c:dLbl>
              <c:idx val="2"/>
              <c:layout>
                <c:manualLayout>
                  <c:x val="-8.1897810218978184E-2"/>
                  <c:y val="-0.101010101010101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56-4482-BFE8-369410AE5CA4}"/>
                </c:ext>
              </c:extLst>
            </c:dLbl>
            <c:dLbl>
              <c:idx val="3"/>
              <c:layout>
                <c:manualLayout>
                  <c:x val="-0.15150167966411651"/>
                  <c:y val="1.9736842105263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6-4482-BFE8-369410AE5CA4}"/>
                </c:ext>
              </c:extLst>
            </c:dLbl>
            <c:dLbl>
              <c:idx val="4"/>
              <c:layout>
                <c:manualLayout>
                  <c:x val="-4.3310863514323485E-2"/>
                  <c:y val="-0.157828282828282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56-4482-BFE8-369410AE5CA4}"/>
                </c:ext>
              </c:extLst>
            </c:dLbl>
            <c:dLbl>
              <c:idx val="5"/>
              <c:layout>
                <c:manualLayout>
                  <c:x val="-2.1307792730288277E-2"/>
                  <c:y val="-0.119949494949495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56-4482-BFE8-369410AE5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'ARP July-Dec2019'!$J$9:$J$14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'ARP July-Dec2019'!$K$9:$K$14</c:f>
              <c:numCache>
                <c:formatCode>_("$"* #,##0.00_);_("$"* \(#,##0.00\);_("$"* "-"??_);_(@_)</c:formatCode>
                <c:ptCount val="6"/>
                <c:pt idx="0">
                  <c:v>2894.55</c:v>
                </c:pt>
                <c:pt idx="1">
                  <c:v>5860</c:v>
                </c:pt>
                <c:pt idx="2">
                  <c:v>16036.5</c:v>
                </c:pt>
                <c:pt idx="3">
                  <c:v>42629.67</c:v>
                </c:pt>
                <c:pt idx="4">
                  <c:v>8251.35</c:v>
                </c:pt>
                <c:pt idx="5">
                  <c:v>3269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56-4482-BFE8-369410AE5C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87885504"/>
        <c:axId val="587885832"/>
      </c:lineChart>
      <c:catAx>
        <c:axId val="5878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7885832"/>
        <c:crosses val="autoZero"/>
        <c:auto val="1"/>
        <c:lblAlgn val="ctr"/>
        <c:lblOffset val="100"/>
        <c:noMultiLvlLbl val="0"/>
      </c:catAx>
      <c:valAx>
        <c:axId val="587885832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7885504"/>
        <c:crosses val="autoZero"/>
        <c:crossBetween val="between"/>
      </c:valAx>
      <c:spPr>
        <a:noFill/>
        <a:ln>
          <a:solidFill>
            <a:schemeClr val="accent1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75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800">
          <a:solidFill>
            <a:schemeClr val="bg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DD4BD-1146-F649-8160-E48A61566F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D0C1D-E601-9642-B6AB-3FE96BEA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D0C1D-E601-9642-B6AB-3FE96BEADD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8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C33B-B8DE-B74F-A11B-FDD0C1D6C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5CE0C-7E1F-AA4E-A096-BE2FDF44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23EFE-C0C9-B348-B30D-BBF42A3A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A398-8ED0-104C-A52C-4ADECB8F809B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6F2AC-87A8-6C43-A813-66B4C376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61F2-B14B-5641-A309-D6A1A75B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070B-0C32-6A44-AD96-30CF7220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0ECD2-9468-FB4C-8391-54F1FAFE6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37BE-4592-9A43-9D3E-0BF31C32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3FF8-3AF7-8148-80C3-EBECA1BF8793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5AA2-F3C7-F247-BD96-2E7AB016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D2B4-FCFF-F54F-B72E-1D642963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53368-2820-114B-841C-E523BD078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35E3E-CB1E-114A-8428-B6E7716B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8F6F5-42B6-6C4A-854C-5A44AE0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3611-C1AD-544A-A607-16116892240E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CB69C-7309-C240-A205-A14BE9E9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4C536-31FE-D448-8666-41C02AAF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29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119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3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98AD-C931-F34D-B91C-9643F2D0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D402B-830C-9840-A443-3AB16909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BAF6D-01C6-894A-9F75-A7F4CABC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1D44-328F-1049-B6AC-3D68ED9CBCD2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55FD-2D8F-FC45-BDE8-7AA32D67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2026-4CAE-7347-BB51-319E3C7A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6D9B-7733-2740-B57F-2E7156E0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5C798-ACE4-AF4D-9554-4123E834A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0AA40-CDCE-514D-898F-640EA44F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D-82A3-994F-8B6D-6F19E7B2ADC7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9ABC2-EB20-E14E-8886-07957F1E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6280-8044-6A41-8D23-E2EECDC2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1030-2591-3F49-8BF4-9A7D0245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BAD6D-21ED-2B46-80A8-B1B23AB44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0B511-CE7B-E945-99D7-B398C962E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23507-9419-AC41-A553-72673618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983B-A52A-2C4E-998F-8C167CB4DC0E}" type="datetime1">
              <a:rPr lang="en-AU" smtClean="0"/>
              <a:t>23/12/2020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8CEAC-9DCC-DD4F-9A62-5EC520F7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49E5E-890A-484E-AC3D-2DE60E45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C54B-695C-AD4F-8FE3-3FF97F74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F7805-27B6-0646-AEB2-128971F0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3064-D4EB-B64E-AD5D-5D705567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F8EEA-C0AC-2941-A71B-3CFC6BA84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41CC6-937B-CC4F-AED4-0BFAA8049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6835B-E3E4-EA4A-9B47-9F311AC9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71A4-7F5B-0349-B700-8FC4B55BDD8C}" type="datetime1">
              <a:rPr lang="en-AU" smtClean="0"/>
              <a:t>23/12/2020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23615-7015-6C4A-B41C-C7171A60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52018-BE57-5842-9A63-CD8F8E2B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7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5346-C492-D147-BF53-ED720B8E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850DE-C955-424D-983A-32DDCD02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BA79-4A30-B64B-8D6D-6BE9979C97FD}" type="datetime1">
              <a:rPr lang="en-AU" smtClean="0"/>
              <a:t>23/12/2020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81D16-894D-164E-99EF-F6B1DBEC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4966-E3C3-C744-9146-7C2018AE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B2820-57FE-C441-8454-E8641DB8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4231-5769-D747-800D-E1CADF587730}" type="datetime1">
              <a:rPr lang="en-AU" smtClean="0"/>
              <a:t>23/12/2020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C5386-5D3C-6B43-8702-9AA081FE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22903-6F31-4347-96F0-9B90F9FD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220E-0864-6B4B-9724-9A9F2DE0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4C8E-D117-AA4F-994C-B808C453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D8CC8-C551-054F-9AEA-684AAAE1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451DC-0829-5743-AE5E-9BAAC2E5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A010-6EA9-AA47-8C50-1AB566A700AF}" type="datetime1">
              <a:rPr lang="en-AU" smtClean="0"/>
              <a:t>23/12/2020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35F24-BC69-014B-B75A-C8DEAF0D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22F05-CBBB-754C-8557-08B6ABE6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F49E-C4D2-7C4E-A37C-18A66E4F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7588B-7193-7447-96EF-FFA3CD1C2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810B4-7B5B-0843-B4AE-06758726B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E54B1-C718-014E-978D-F750691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934A-29E0-B14C-9121-7A0418B21A4F}" type="datetime1">
              <a:rPr lang="en-AU" smtClean="0"/>
              <a:t>23/12/2020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3D0B9-7FC8-C944-8CB0-E68EA4C1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915CC-121B-B44D-8F50-3CE1EFF7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3EB0C-9CB1-8948-B498-554727B7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52FAE-9169-B747-A522-D854879CE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8570-D4AE-FB47-9AD3-3B761C9EE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4459-CEFE-0B4A-BB25-0EC5D8398386}" type="datetime1">
              <a:rPr lang="en-AU" smtClean="0"/>
              <a:t>23/12/2020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6FBA-B8E1-5D46-B86D-D6323158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PNDS-SP July-December 2018 Progress Report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F5833-E803-8D47-A4A5-C23F5C0EC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89D7-FC8A-6341-BABB-7F8E3073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tif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210C6-327D-0E47-8446-882233D1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11AA0-954B-4E69-8F47-3306C4EA4170}"/>
              </a:ext>
            </a:extLst>
          </p:cNvPr>
          <p:cNvSpPr txBox="1"/>
          <p:nvPr/>
        </p:nvSpPr>
        <p:spPr>
          <a:xfrm>
            <a:off x="85622" y="221925"/>
            <a:ext cx="1743178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Still to be changed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B6FF02-D279-4825-87D2-7C0B97B8DBC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76200"/>
            <a:ext cx="12234863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94EC-FE69-DC41-A076-A2D3ED91E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3710" y="108652"/>
            <a:ext cx="3852041" cy="1436581"/>
          </a:xfrm>
          <a:solidFill>
            <a:schemeClr val="bg1">
              <a:lumMod val="75000"/>
              <a:alpha val="72000"/>
            </a:schemeClr>
          </a:solidFill>
        </p:spPr>
        <p:txBody>
          <a:bodyPr>
            <a:normAutofit/>
          </a:bodyPr>
          <a:lstStyle/>
          <a:p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PARTISIPA</a:t>
            </a:r>
            <a:b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5D305-2627-5B48-A483-1B6EE4701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2279" y="1570216"/>
            <a:ext cx="3873472" cy="683284"/>
          </a:xfrm>
          <a:solidFill>
            <a:schemeClr val="bg1">
              <a:lumMod val="75000"/>
              <a:alpha val="72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sz="2000" dirty="0">
                <a:latin typeface="Trebuchet MS" panose="020B0603020202020204" pitchFamily="34" charset="0"/>
                <a:cs typeface="Arial" panose="020B0604020202020204" pitchFamily="34" charset="0"/>
              </a:rPr>
              <a:t>July-December 2019 </a:t>
            </a:r>
            <a:br>
              <a:rPr lang="en-AU" sz="20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AU" sz="2000" dirty="0">
                <a:latin typeface="Trebuchet MS" panose="020B0603020202020204" pitchFamily="34" charset="0"/>
                <a:cs typeface="Arial" panose="020B0604020202020204" pitchFamily="34" charset="0"/>
              </a:rPr>
              <a:t>Progress Report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48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PNDS Gender &amp; Social Inclusion Activities </a:t>
            </a:r>
            <a:br>
              <a:rPr lang="en-US" sz="3600" dirty="0"/>
            </a:br>
            <a:r>
              <a:rPr lang="en-US" sz="2800" i="1" dirty="0"/>
              <a:t>Target: 75% of activities on-track</a:t>
            </a:r>
            <a:r>
              <a:rPr lang="en-US" sz="36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E1A65-19D5-41DD-B1F4-0DAD47863AA3}"/>
              </a:ext>
            </a:extLst>
          </p:cNvPr>
          <p:cNvSpPr/>
          <p:nvPr/>
        </p:nvSpPr>
        <p:spPr>
          <a:xfrm>
            <a:off x="325405" y="1361599"/>
            <a:ext cx="792927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Two gender working group meetings.</a:t>
            </a:r>
            <a:endParaRPr lang="en-GB" sz="2600" dirty="0">
              <a:latin typeface="Trebuchet MS" panose="020B0603020202020204" pitchFamily="34" charset="0"/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Four radio talk shows.</a:t>
            </a:r>
            <a:endParaRPr lang="en-GB" sz="2600" dirty="0">
              <a:latin typeface="Trebuchet MS" panose="020B0603020202020204" pitchFamily="34" charset="0"/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Gender seminar and mini expo in Lautem.  </a:t>
            </a:r>
            <a:endParaRPr lang="en-GB" sz="2600" dirty="0">
              <a:latin typeface="Trebuchet MS" panose="020B0603020202020204" pitchFamily="34" charset="0"/>
              <a:ea typeface="MS Mincho" panose="02020609040205080304" pitchFamily="49" charset="-128"/>
              <a:cs typeface="Calibri Light" panose="020F03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Municipal Suco Cross-Visit to Suco </a:t>
            </a:r>
            <a:r>
              <a:rPr lang="en-US" sz="2600" dirty="0" err="1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Lalawa</a:t>
            </a: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Tilomar, in Covalima. </a:t>
            </a:r>
            <a:endParaRPr lang="en-GB" sz="2600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Inclusive development training for PWDs in </a:t>
            </a:r>
            <a:r>
              <a:rPr lang="en-US" sz="2600" dirty="0" err="1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Kupang</a:t>
            </a:r>
            <a:r>
              <a:rPr lang="en-US" sz="26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NTT, Indonesia.</a:t>
            </a:r>
            <a:endParaRPr lang="en-GB" sz="2600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30320-5DA6-41D4-903D-01E70A98C7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595" y="1315309"/>
            <a:ext cx="3600000" cy="1662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816D9-53BD-4EA4-93E0-E374E3B4E7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79" y="3141436"/>
            <a:ext cx="3600000" cy="166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93EB3-5BE9-4B6D-8B9C-B7236A1C9F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79" y="4967563"/>
            <a:ext cx="3600000" cy="16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CC9DDA-1A55-46D8-907F-A5D72AF6A0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294" y="4967563"/>
            <a:ext cx="3599133" cy="165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D19BC5-0ED8-4566-952D-72341E4F8F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21" y="4967563"/>
            <a:ext cx="3593721" cy="165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4FB161-8913-42DD-BAC0-2C06F5A6EF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Increase in number of PNDS projects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B001A3-B102-45ED-AA28-583B43F4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97" y="1473345"/>
            <a:ext cx="10311407" cy="512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8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2E07D-2DA5-4791-944E-A51632CC092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99" y="321468"/>
            <a:ext cx="5360043" cy="3070860"/>
          </a:xfrm>
          <a:prstGeom prst="rect">
            <a:avLst/>
          </a:prstGeom>
        </p:spPr>
      </p:pic>
      <p:pic>
        <p:nvPicPr>
          <p:cNvPr id="6" name="Picture 5" descr="A group of people sitting at a park&#10;&#10;Description generated with high confidence">
            <a:extLst>
              <a:ext uri="{FF2B5EF4-FFF2-40B4-BE49-F238E27FC236}">
                <a16:creationId xmlns:a16="http://schemas.microsoft.com/office/drawing/2014/main" id="{AAD77281-44EE-43CA-B243-07A011FE04D5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299" y="3576576"/>
            <a:ext cx="2061258" cy="295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7820-F16A-411D-87A0-74862A285D8F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61" y="3576576"/>
            <a:ext cx="4532791" cy="295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AA1F27-A68F-41CD-9F44-A10F71B0E5D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192" y="321467"/>
            <a:ext cx="5928360" cy="30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69078F-C45B-4E36-B549-2B7F37E97661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4022" y="3576576"/>
            <a:ext cx="4798067" cy="295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4E15F7-75E5-45D0-866D-D5BB10562F81}"/>
              </a:ext>
            </a:extLst>
          </p:cNvPr>
          <p:cNvSpPr/>
          <p:nvPr/>
        </p:nvSpPr>
        <p:spPr>
          <a:xfrm rot="5400000">
            <a:off x="5858901" y="4953051"/>
            <a:ext cx="3121447" cy="18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92B7B5-BA4A-4562-88DD-5E82063D55C5}"/>
              </a:ext>
            </a:extLst>
          </p:cNvPr>
          <p:cNvSpPr txBox="1"/>
          <p:nvPr/>
        </p:nvSpPr>
        <p:spPr>
          <a:xfrm>
            <a:off x="501889" y="3057194"/>
            <a:ext cx="2275688" cy="2769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Suco </a:t>
            </a:r>
            <a:r>
              <a:rPr lang="en-US" sz="1200" dirty="0" err="1"/>
              <a:t>Uatuhaco</a:t>
            </a:r>
            <a:r>
              <a:rPr lang="en-US" sz="1200" dirty="0"/>
              <a:t>, Baucau. L: 1.8 km</a:t>
            </a:r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BBF4A-CA67-40E6-914A-960A0340E958}"/>
              </a:ext>
            </a:extLst>
          </p:cNvPr>
          <p:cNvSpPr txBox="1"/>
          <p:nvPr/>
        </p:nvSpPr>
        <p:spPr>
          <a:xfrm>
            <a:off x="9334220" y="6196589"/>
            <a:ext cx="2484223" cy="2769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Suco </a:t>
            </a:r>
            <a:r>
              <a:rPr lang="en-US" sz="1200" dirty="0" err="1"/>
              <a:t>Tirilolo</a:t>
            </a:r>
            <a:r>
              <a:rPr lang="en-US" sz="1200" dirty="0"/>
              <a:t>, Lautem. Progress: 47%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9D716-8D9C-45E7-8A0A-923B319D3D68}"/>
              </a:ext>
            </a:extLst>
          </p:cNvPr>
          <p:cNvSpPr txBox="1"/>
          <p:nvPr/>
        </p:nvSpPr>
        <p:spPr>
          <a:xfrm>
            <a:off x="8943372" y="3057194"/>
            <a:ext cx="2895905" cy="2769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Suco </a:t>
            </a:r>
            <a:r>
              <a:rPr lang="en-US" sz="1200" dirty="0" err="1"/>
              <a:t>Atara</a:t>
            </a:r>
            <a:r>
              <a:rPr lang="en-US" sz="1200" dirty="0"/>
              <a:t>, Ermera. Crossing: 52 m, L: 2 km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BACBBE-8E71-45C6-B347-EBDA143BB7D0}"/>
              </a:ext>
            </a:extLst>
          </p:cNvPr>
          <p:cNvSpPr txBox="1"/>
          <p:nvPr/>
        </p:nvSpPr>
        <p:spPr>
          <a:xfrm>
            <a:off x="3943224" y="6196588"/>
            <a:ext cx="1561806" cy="2769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Suco </a:t>
            </a:r>
            <a:r>
              <a:rPr lang="en-US" sz="1200" dirty="0" err="1"/>
              <a:t>Fuiloro</a:t>
            </a:r>
            <a:r>
              <a:rPr lang="en-US" sz="1200" dirty="0"/>
              <a:t>, Lautem. 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13775-2B78-472F-AFBF-8E1716F78FC3}"/>
              </a:ext>
            </a:extLst>
          </p:cNvPr>
          <p:cNvSpPr txBox="1"/>
          <p:nvPr/>
        </p:nvSpPr>
        <p:spPr>
          <a:xfrm>
            <a:off x="501889" y="6189932"/>
            <a:ext cx="1618865" cy="27699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Suco </a:t>
            </a:r>
            <a:r>
              <a:rPr lang="en-US" sz="1200" dirty="0" err="1"/>
              <a:t>Mascarenhas</a:t>
            </a:r>
            <a:r>
              <a:rPr lang="en-US" sz="1200" dirty="0"/>
              <a:t>, Dili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4303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Water testing for e-coli in PNDS water supply projects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9" name="Picture 8" descr="C:\Users\FST_PNDS\Documents\E-Coly Water Test_Jan2020\2-Municipiu Viqueque (20-24 Jan'2020)\11-Uma Uain Craic\IMG-20200125-WA0012.jpg">
            <a:extLst>
              <a:ext uri="{FF2B5EF4-FFF2-40B4-BE49-F238E27FC236}">
                <a16:creationId xmlns:a16="http://schemas.microsoft.com/office/drawing/2014/main" id="{CDBF6897-4193-4EC7-99B8-70C4297067D9}"/>
              </a:ext>
            </a:extLst>
          </p:cNvPr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808" y="1310405"/>
            <a:ext cx="3719702" cy="3496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C51B39-0317-4EFD-BBEA-6A24AE2A8743}"/>
              </a:ext>
            </a:extLst>
          </p:cNvPr>
          <p:cNvSpPr/>
          <p:nvPr/>
        </p:nvSpPr>
        <p:spPr>
          <a:xfrm>
            <a:off x="3905794" y="1362903"/>
            <a:ext cx="79944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rebuchet MS" panose="020B0603020202020204" pitchFamily="34" charset="0"/>
              </a:rPr>
              <a:t>Tests conducted in 139 water supply projects </a:t>
            </a:r>
            <a:br>
              <a:rPr lang="en-US" sz="2400" dirty="0">
                <a:latin typeface="Trebuchet MS" panose="020B0603020202020204" pitchFamily="34" charset="0"/>
              </a:rPr>
            </a:br>
            <a:r>
              <a:rPr lang="en-US" sz="2400" dirty="0">
                <a:latin typeface="Trebuchet MS" panose="020B0603020202020204" pitchFamily="34" charset="0"/>
              </a:rPr>
              <a:t>(12 Municipalities &amp; RAEOA).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latin typeface="Trebuchet MS" panose="020B0603020202020204" pitchFamily="34" charset="0"/>
              </a:rPr>
              <a:t>in 48 Administrative Posts (74%) and 112 Sucos (26%).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latin typeface="Trebuchet MS" panose="020B0603020202020204" pitchFamily="34" charset="0"/>
              </a:rPr>
              <a:t>The E-coli test kits were obtained from PHD (150 kits). Some of these were used during the training.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latin typeface="Trebuchet MS" panose="020B0603020202020204" pitchFamily="34" charset="0"/>
              </a:rPr>
              <a:t>The tests were conducted in two weeks in January 2020.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FBB150-A4A1-4DAD-AE96-A7E2D98441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0" r="19368"/>
          <a:stretch/>
        </p:blipFill>
        <p:spPr bwMode="auto">
          <a:xfrm>
            <a:off x="5221615" y="3861290"/>
            <a:ext cx="2195158" cy="23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0D1C68-CCBB-400E-B8B2-83EFA07408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49" r="12182" b="11547"/>
          <a:stretch/>
        </p:blipFill>
        <p:spPr bwMode="auto">
          <a:xfrm>
            <a:off x="7628434" y="3861290"/>
            <a:ext cx="2018986" cy="23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C9E73-383A-42CF-9711-1350E60F3E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95" b="19292"/>
          <a:stretch/>
        </p:blipFill>
        <p:spPr bwMode="auto">
          <a:xfrm>
            <a:off x="9850948" y="3861290"/>
            <a:ext cx="2031829" cy="23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A24D3C-94F7-445B-8358-52B84C68CCD2}"/>
              </a:ext>
            </a:extLst>
          </p:cNvPr>
          <p:cNvSpPr txBox="1"/>
          <p:nvPr/>
        </p:nvSpPr>
        <p:spPr>
          <a:xfrm>
            <a:off x="5552509" y="6202210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risk / safe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7F54F8-2E99-455C-849C-CB668355EFA5}"/>
              </a:ext>
            </a:extLst>
          </p:cNvPr>
          <p:cNvSpPr txBox="1"/>
          <p:nvPr/>
        </p:nvSpPr>
        <p:spPr>
          <a:xfrm>
            <a:off x="7662802" y="6236500"/>
            <a:ext cx="1980414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/>
              <a:t>Intermediate risk / </a:t>
            </a:r>
            <a:br>
              <a:rPr lang="en-US" dirty="0"/>
            </a:br>
            <a:r>
              <a:rPr lang="en-US" dirty="0"/>
              <a:t>possibly safe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E55CF-67BF-41C4-B04E-550701E02681}"/>
              </a:ext>
            </a:extLst>
          </p:cNvPr>
          <p:cNvSpPr txBox="1"/>
          <p:nvPr/>
        </p:nvSpPr>
        <p:spPr>
          <a:xfrm>
            <a:off x="9993534" y="6202210"/>
            <a:ext cx="170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Unsafe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1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Water testing for e-coli in PNDS water supply projects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20371-D49A-4B12-B68A-DFB6EDD1F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396" y="1226305"/>
            <a:ext cx="7183604" cy="3185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24484-3513-4894-A6DD-C79B133126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421"/>
            <a:ext cx="5457623" cy="3709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63A4F-05D8-47FC-B71C-BB960E8F9B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72"/>
          <a:stretch/>
        </p:blipFill>
        <p:spPr bwMode="auto">
          <a:xfrm>
            <a:off x="483251" y="4863932"/>
            <a:ext cx="2767945" cy="181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0E69D9-E923-4515-AA66-E80140D8672A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925" y="4863932"/>
            <a:ext cx="3304973" cy="181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3595E-F203-42D1-9902-D2CE4D2123D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627" y="4863932"/>
            <a:ext cx="4035221" cy="1819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02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Instances of improved systems for service delivery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4E6E6C5-5690-4528-B954-FB5CACD27599}"/>
              </a:ext>
            </a:extLst>
          </p:cNvPr>
          <p:cNvGrpSpPr/>
          <p:nvPr/>
        </p:nvGrpSpPr>
        <p:grpSpPr>
          <a:xfrm>
            <a:off x="819927" y="1690315"/>
            <a:ext cx="4643755" cy="4527551"/>
            <a:chOff x="0" y="0"/>
            <a:chExt cx="5424079" cy="56289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2B88EF-B336-4653-B7F9-573EA5AC7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11" t="14757" r="36432" b="4855"/>
            <a:stretch/>
          </p:blipFill>
          <p:spPr>
            <a:xfrm rot="901474">
              <a:off x="0" y="0"/>
              <a:ext cx="3428675" cy="49287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6D4C75-197F-4342-B4AF-2B385030D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675" t="14369" r="35995" b="6537"/>
            <a:stretch/>
          </p:blipFill>
          <p:spPr>
            <a:xfrm rot="21031213">
              <a:off x="1762020" y="589540"/>
              <a:ext cx="3662059" cy="503945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513540-425C-4048-99FF-F67EF193B662}"/>
              </a:ext>
            </a:extLst>
          </p:cNvPr>
          <p:cNvGrpSpPr/>
          <p:nvPr/>
        </p:nvGrpSpPr>
        <p:grpSpPr>
          <a:xfrm>
            <a:off x="6096000" y="1409475"/>
            <a:ext cx="5631543" cy="5218338"/>
            <a:chOff x="6135939" y="250172"/>
            <a:chExt cx="5180659" cy="50063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D213CE-0939-4589-B0C2-2622B20D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798" y="3570353"/>
              <a:ext cx="1082855" cy="9625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EFA54A-2E7C-4D0C-B72D-3B4FA103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2425" y="3527888"/>
              <a:ext cx="1571413" cy="107656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417A59E-23D0-4912-B4D1-401F94E2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4841" y="4391538"/>
              <a:ext cx="1602857" cy="864969"/>
            </a:xfrm>
            <a:prstGeom prst="rect">
              <a:avLst/>
            </a:prstGeom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41C341B1-0237-4524-96A6-A6CBB0C7E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5939" y="250172"/>
              <a:ext cx="5180659" cy="323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187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Frequency and coverage of Field Support Team visits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9EEB6-2B82-4B1D-86F2-F5372EA6D0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99" y="1320987"/>
            <a:ext cx="3307715" cy="5447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DE2626-1891-4B89-871C-AE46220C9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842943"/>
              </p:ext>
            </p:extLst>
          </p:nvPr>
        </p:nvGraphicFramePr>
        <p:xfrm>
          <a:off x="7992802" y="1320987"/>
          <a:ext cx="40677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B2ADBA8-E6D7-4039-A294-F2BDA672498E}"/>
              </a:ext>
            </a:extLst>
          </p:cNvPr>
          <p:cNvSpPr/>
          <p:nvPr/>
        </p:nvSpPr>
        <p:spPr>
          <a:xfrm>
            <a:off x="3682058" y="1410439"/>
            <a:ext cx="406780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4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FSTs visited 224 Sucos with a total of 1,160 visits.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9425960-34F4-4AAE-9AF0-B9A56D208E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178355"/>
              </p:ext>
            </p:extLst>
          </p:nvPr>
        </p:nvGraphicFramePr>
        <p:xfrm>
          <a:off x="4295568" y="4564798"/>
          <a:ext cx="5828145" cy="229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B1B4AAC-265D-4ADD-8680-4E8D96478AA3}"/>
              </a:ext>
            </a:extLst>
          </p:cNvPr>
          <p:cNvSpPr/>
          <p:nvPr/>
        </p:nvSpPr>
        <p:spPr>
          <a:xfrm>
            <a:off x="3651961" y="2347589"/>
            <a:ext cx="4376057" cy="209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0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FSTs also provided support to the Municipal and </a:t>
            </a:r>
            <a:r>
              <a:rPr lang="en-AU" sz="2000" dirty="0" err="1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Postu</a:t>
            </a:r>
            <a:r>
              <a:rPr lang="en-AU" sz="20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Teams on survey and design of the Education Infrastructure Projects implemented in nine Sucos, and to support with the 66 Playgrounds in 58 Sucos). </a:t>
            </a:r>
            <a:endParaRPr lang="en-GB" sz="28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Frequency and coverage of Field Support Team visits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A6F25-9292-405D-B60B-EF25F7809CA3}"/>
              </a:ext>
            </a:extLst>
          </p:cNvPr>
          <p:cNvSpPr/>
          <p:nvPr/>
        </p:nvSpPr>
        <p:spPr>
          <a:xfrm>
            <a:off x="264823" y="1435797"/>
            <a:ext cx="11635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rebuchet MS" panose="020B0603020202020204" pitchFamily="34" charset="0"/>
              </a:rPr>
              <a:t>47</a:t>
            </a:r>
            <a:r>
              <a:rPr lang="en-AU" sz="2400" dirty="0">
                <a:latin typeface="Trebuchet MS" panose="020B0603020202020204" pitchFamily="34" charset="0"/>
              </a:rPr>
              <a:t> weekly wrap-up meetings with Municipal teams and </a:t>
            </a:r>
            <a:r>
              <a:rPr lang="en-AU" sz="2400" dirty="0" err="1">
                <a:latin typeface="Trebuchet MS" panose="020B0603020202020204" pitchFamily="34" charset="0"/>
              </a:rPr>
              <a:t>Postu</a:t>
            </a:r>
            <a:r>
              <a:rPr lang="en-AU" sz="2400" dirty="0">
                <a:latin typeface="Trebuchet MS" panose="020B0603020202020204" pitchFamily="34" charset="0"/>
              </a:rPr>
              <a:t> teams to discuss issues identified and encountered during field visits. There were </a:t>
            </a:r>
            <a:r>
              <a:rPr lang="en-AU" sz="2400" b="1" dirty="0">
                <a:latin typeface="Trebuchet MS" panose="020B0603020202020204" pitchFamily="34" charset="0"/>
              </a:rPr>
              <a:t>356</a:t>
            </a:r>
            <a:r>
              <a:rPr lang="en-AU" sz="2400" dirty="0">
                <a:latin typeface="Trebuchet MS" panose="020B0603020202020204" pitchFamily="34" charset="0"/>
              </a:rPr>
              <a:t> issues identified and reported by FSTs.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E76DC-4E3F-47E4-B7BE-FD9105369138}"/>
              </a:ext>
            </a:extLst>
          </p:cNvPr>
          <p:cNvSpPr/>
          <p:nvPr/>
        </p:nvSpPr>
        <p:spPr>
          <a:xfrm>
            <a:off x="291768" y="2678022"/>
            <a:ext cx="643702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latin typeface="Trebuchet MS" panose="020B0603020202020204" pitchFamily="34" charset="0"/>
              </a:rPr>
              <a:t>Social: 85%</a:t>
            </a:r>
            <a:r>
              <a:rPr lang="en-AU" sz="2000" dirty="0">
                <a:latin typeface="Trebuchet MS" panose="020B0603020202020204" pitchFamily="34" charset="0"/>
              </a:rPr>
              <a:t>. 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1600" dirty="0">
                <a:latin typeface="Trebuchet MS" panose="020B0603020202020204" pitchFamily="34" charset="0"/>
              </a:rPr>
              <a:t>E.g. non-compliance with PNDS principles and implementation guidelines; issues about the motivation and capacity of the staff. </a:t>
            </a:r>
            <a:endParaRPr lang="en-GB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latin typeface="Trebuchet MS" panose="020B0603020202020204" pitchFamily="34" charset="0"/>
              </a:rPr>
              <a:t>Technical: 7%</a:t>
            </a:r>
            <a:r>
              <a:rPr lang="en-AU" sz="2000" dirty="0">
                <a:latin typeface="Trebuchet MS" panose="020B0603020202020204" pitchFamily="34" charset="0"/>
              </a:rPr>
              <a:t>. 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1600" dirty="0">
                <a:latin typeface="Trebuchet MS" panose="020B0603020202020204" pitchFamily="34" charset="0"/>
              </a:rPr>
              <a:t>E.g. project construction not in line with technical design; poor quality due to deviation from construction and material standards; not functioning or little uses projects (mostly water systems and road projects). </a:t>
            </a:r>
            <a:endParaRPr lang="en-GB" sz="1600" dirty="0">
              <a:latin typeface="Trebuchet MS" panose="020B0603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latin typeface="Trebuchet MS" panose="020B0603020202020204" pitchFamily="34" charset="0"/>
              </a:rPr>
              <a:t>Finance: 6%</a:t>
            </a:r>
            <a:r>
              <a:rPr lang="en-AU" sz="2000" dirty="0">
                <a:latin typeface="Trebuchet MS" panose="020B0603020202020204" pitchFamily="34" charset="0"/>
              </a:rPr>
              <a:t>. 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1600" dirty="0">
                <a:latin typeface="Trebuchet MS" panose="020B0603020202020204" pitchFamily="34" charset="0"/>
              </a:rPr>
              <a:t>E.g. suspicion of fraud/mis-management of funds; amount of cash-in-hand over the amount permitted. </a:t>
            </a:r>
            <a:endParaRPr lang="en-GB" sz="2000" dirty="0">
              <a:latin typeface="Trebuchet MS" panose="020B0603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latin typeface="Trebuchet MS" panose="020B0603020202020204" pitchFamily="34" charset="0"/>
              </a:rPr>
              <a:t>MIS: 3%.  </a:t>
            </a:r>
            <a:br>
              <a:rPr lang="en-AU" sz="2000" dirty="0">
                <a:latin typeface="Trebuchet MS" panose="020B0603020202020204" pitchFamily="34" charset="0"/>
              </a:rPr>
            </a:br>
            <a:r>
              <a:rPr lang="en-AU" sz="1600" dirty="0">
                <a:latin typeface="Trebuchet MS" panose="020B0603020202020204" pitchFamily="34" charset="0"/>
              </a:rPr>
              <a:t>E.g. MIS data is not updated regularly; lack of capacity of Municipal MIS officers and others to input data. 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2214D3-38E6-4E0B-B683-ECE55A213B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033" y="2723829"/>
            <a:ext cx="5112179" cy="34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298" y="0"/>
            <a:ext cx="12070702" cy="1179288"/>
          </a:xfrm>
        </p:spPr>
        <p:txBody>
          <a:bodyPr>
            <a:normAutofit/>
          </a:bodyPr>
          <a:lstStyle/>
          <a:p>
            <a:r>
              <a:rPr lang="en-US" sz="3200" dirty="0"/>
              <a:t>Percent of MIS data complete on social, financial </a:t>
            </a:r>
            <a:br>
              <a:rPr lang="en-US" sz="3200" dirty="0"/>
            </a:br>
            <a:r>
              <a:rPr lang="en-US" sz="3200" dirty="0"/>
              <a:t>and technical activities input by municipal staff  </a:t>
            </a:r>
            <a:r>
              <a:rPr lang="en-US" sz="2400" i="1" dirty="0"/>
              <a:t>(target 70%)</a:t>
            </a:r>
            <a:endParaRPr lang="en-US" sz="3200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6F2290-F2BD-49BD-A1D1-5F49F010AF4F}"/>
              </a:ext>
            </a:extLst>
          </p:cNvPr>
          <p:cNvGrpSpPr>
            <a:grpSpLocks noChangeAspect="1"/>
          </p:cNvGrpSpPr>
          <p:nvPr/>
        </p:nvGrpSpPr>
        <p:grpSpPr>
          <a:xfrm>
            <a:off x="11497003" y="165406"/>
            <a:ext cx="411083" cy="848476"/>
            <a:chOff x="6675999" y="2609808"/>
            <a:chExt cx="793791" cy="16383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EF355E-4B91-45C3-AB34-5F17DF351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999" y="2609808"/>
              <a:ext cx="793791" cy="1638384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CDEFAEB-9794-41FB-9933-EF784C137D0E}"/>
                </a:ext>
              </a:extLst>
            </p:cNvPr>
            <p:cNvSpPr/>
            <p:nvPr/>
          </p:nvSpPr>
          <p:spPr>
            <a:xfrm>
              <a:off x="6845998" y="3188618"/>
              <a:ext cx="450251" cy="450251"/>
            </a:xfrm>
            <a:prstGeom prst="ellipse">
              <a:avLst/>
            </a:prstGeom>
            <a:solidFill>
              <a:srgbClr val="EC7728"/>
            </a:solidFill>
            <a:ln>
              <a:solidFill>
                <a:srgbClr val="EC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0C0E1E-BE14-43ED-A13C-62ADF562C656}"/>
              </a:ext>
            </a:extLst>
          </p:cNvPr>
          <p:cNvSpPr/>
          <p:nvPr/>
        </p:nvSpPr>
        <p:spPr>
          <a:xfrm>
            <a:off x="586988" y="1507322"/>
            <a:ext cx="11113600" cy="44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MIS reporting for the 202 Phase 3 sucos </a:t>
            </a:r>
            <a:b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282 Cycle 2 projects, July to December 2019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Social data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For four events (i.e. signature of grant and implementation agreements, suco socialisation and priority setting), and 11 training modules - </a:t>
            </a: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76% 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complete. </a:t>
            </a:r>
            <a:endParaRPr lang="en-GB" sz="2800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782888" algn="l"/>
              </a:tabLst>
            </a:pP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Finance data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	Operational Funds reporting: </a:t>
            </a: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93% 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complete</a:t>
            </a:r>
            <a:b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                  	Infrastructure Fund reporting: </a:t>
            </a: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90% 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complete. </a:t>
            </a:r>
            <a:endParaRPr lang="en-GB" sz="2800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b="1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Physical progress data</a:t>
            </a: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from when construction started: </a:t>
            </a:r>
            <a:b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63% complete.</a:t>
            </a:r>
            <a:endParaRPr lang="en-GB" sz="2800" dirty="0">
              <a:latin typeface="Trebuchet MS" panose="020B0603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33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Migration of PNDS ICT infrastructure to TIC Timor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A49B3-4E66-42D8-91CE-EB3ABF5A5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1893" y="1415184"/>
            <a:ext cx="6251241" cy="53215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B83CE-6CCA-419C-B34E-265D40D6A09D}"/>
              </a:ext>
            </a:extLst>
          </p:cNvPr>
          <p:cNvSpPr/>
          <p:nvPr/>
        </p:nvSpPr>
        <p:spPr>
          <a:xfrm>
            <a:off x="6737741" y="1643712"/>
            <a:ext cx="5233438" cy="431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4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Objectives of the migration:</a:t>
            </a:r>
          </a:p>
          <a:p>
            <a:pPr marL="449263" lvl="0" indent="-449263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Better sustainability of ICT services through a full integration of the PNDS ICT infrastructure into the GoTL ICT agency (TIC Timor). </a:t>
            </a:r>
            <a:endParaRPr lang="en-GB" sz="2400" dirty="0">
              <a:latin typeface="Trebuchet MS" panose="020B0603020202020204" pitchFamily="34" charset="0"/>
            </a:endParaRPr>
          </a:p>
          <a:p>
            <a:pPr marL="449263" lvl="0" indent="-449263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latin typeface="Trebuchet MS" panose="020B0603020202020204" pitchFamily="34" charset="0"/>
              </a:rPr>
              <a:t>Eliminating, as of FY 2019-2020, a yearly cost of around </a:t>
            </a:r>
            <a:br>
              <a:rPr lang="en-US" sz="2400" dirty="0">
                <a:latin typeface="Trebuchet MS" panose="020B0603020202020204" pitchFamily="34" charset="0"/>
              </a:rPr>
            </a:br>
            <a:r>
              <a:rPr lang="en-US" sz="2400" dirty="0">
                <a:latin typeface="Trebuchet MS" panose="020B0603020202020204" pitchFamily="34" charset="0"/>
              </a:rPr>
              <a:t>US$ 65,000 for PNDS internet &amp; intranet services.</a:t>
            </a: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9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5125F8-9F86-9448-9436-87CB87AD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4" y="963877"/>
            <a:ext cx="4127608" cy="4930246"/>
          </a:xfrm>
        </p:spPr>
        <p:txBody>
          <a:bodyPr>
            <a:normAutofit/>
          </a:bodyPr>
          <a:lstStyle/>
          <a:p>
            <a:pPr algn="r"/>
            <a:r>
              <a:rPr lang="en-A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this presentation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61B1-F082-1745-A537-ADC0448C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38B30-6AB4-BD40-9FF0-C8FB1BCC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2B89D7-FC8A-6341-BABB-7F8E3073B8F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81054-63CB-4471-A937-C68A3F5A6082}"/>
              </a:ext>
            </a:extLst>
          </p:cNvPr>
          <p:cNvSpPr txBox="1">
            <a:spLocks/>
          </p:cNvSpPr>
          <p:nvPr/>
        </p:nvSpPr>
        <p:spPr>
          <a:xfrm>
            <a:off x="5128431" y="1116277"/>
            <a:ext cx="6377769" cy="4014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PNDS Support Program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Startup of PARTISIPA</a:t>
            </a:r>
          </a:p>
        </p:txBody>
      </p:sp>
    </p:spTree>
    <p:extLst>
      <p:ext uri="{BB962C8B-B14F-4D97-AF65-F5344CB8AC3E}">
        <p14:creationId xmlns:p14="http://schemas.microsoft.com/office/powerpoint/2010/main" val="349875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Follow-up to O&amp;M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501460-5B29-4129-ACF3-B75A59B39A50}"/>
              </a:ext>
            </a:extLst>
          </p:cNvPr>
          <p:cNvSpPr/>
          <p:nvPr/>
        </p:nvSpPr>
        <p:spPr>
          <a:xfrm>
            <a:off x="6560456" y="1510883"/>
            <a:ext cx="5360045" cy="319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8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Additional outputs prepared: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13 municipal summary reports.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Briefing note on O&amp;M survey results (Tetun &amp; English). </a:t>
            </a:r>
            <a:endParaRPr lang="en-GB" sz="2800" dirty="0">
              <a:latin typeface="Trebuchet MS" panose="020B0603020202020204" pitchFamily="34" charset="0"/>
            </a:endParaRP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Spreadsheets with project assessment details.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F9DC6-5190-486A-96F8-79464C440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45" y="1335077"/>
            <a:ext cx="6196581" cy="36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F728A3-30EB-4F15-B63A-4BAB6D27F5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949" y="3202443"/>
            <a:ext cx="4650377" cy="3411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7A6AE9-EA09-42F5-B84D-B0B7C33481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896" y="4950361"/>
            <a:ext cx="5040000" cy="13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0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744" y="0"/>
            <a:ext cx="12035255" cy="11792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Amount of budget spent on PNDS staff training</a:t>
            </a:r>
            <a:br>
              <a:rPr lang="en-US" sz="4000" dirty="0"/>
            </a:br>
            <a:r>
              <a:rPr lang="en-US" sz="4000" dirty="0"/>
              <a:t>and number of PNDS APF staff trained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6497D7-223A-47A1-9D1A-78B9E7E60374}"/>
              </a:ext>
            </a:extLst>
          </p:cNvPr>
          <p:cNvSpPr/>
          <p:nvPr/>
        </p:nvSpPr>
        <p:spPr>
          <a:xfrm>
            <a:off x="277106" y="5612197"/>
            <a:ext cx="5988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The proportion of support to training from the three governments during the period was 67:6:27 (</a:t>
            </a:r>
            <a:r>
              <a:rPr lang="en-US" sz="1600" dirty="0" err="1">
                <a:latin typeface="Trebuchet MS" panose="020B0603020202020204" pitchFamily="34" charset="0"/>
                <a:cs typeface="Arial" panose="020B0604020202020204" pitchFamily="34" charset="0"/>
              </a:rPr>
              <a:t>GoTL:GoA:GoNZ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If only comparing </a:t>
            </a:r>
            <a:r>
              <a:rPr lang="en-US" sz="1600" b="1" dirty="0" err="1">
                <a:latin typeface="Trebuchet MS" panose="020B0603020202020204" pitchFamily="34" charset="0"/>
                <a:cs typeface="Arial" panose="020B0604020202020204" pitchFamily="34" charset="0"/>
              </a:rPr>
              <a:t>GoTL:GoA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, then the ratio is </a:t>
            </a:r>
            <a:r>
              <a:rPr lang="en-US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91:9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4D516-15DF-42AF-96A0-550B1AD9230A}"/>
              </a:ext>
            </a:extLst>
          </p:cNvPr>
          <p:cNvSpPr/>
          <p:nvPr/>
        </p:nvSpPr>
        <p:spPr>
          <a:xfrm>
            <a:off x="6701212" y="1515986"/>
            <a:ext cx="51509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GoTL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HCDF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Technical training on the construction of school building projects;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Training on monitoring and evaluation of community projects;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Training/cross visit on gender and social inclusion;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Effective communication and teamwork skills training (focusing on PNDS priority settings and final accountability meeting);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Specialized technical training on operation and maintenance of water pump.  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GoA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(DFAT)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The water quality test (tools) training;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Intra-municipal finance cross visit (</a:t>
            </a:r>
            <a:r>
              <a:rPr lang="en-US" sz="1400" dirty="0" err="1">
                <a:latin typeface="Trebuchet MS" panose="020B0603020202020204" pitchFamily="34" charset="0"/>
                <a:cs typeface="Arial" panose="020B0604020202020204" pitchFamily="34" charset="0"/>
              </a:rPr>
              <a:t>suco</a:t>
            </a: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 level)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Workshop on 2020-2021 </a:t>
            </a:r>
            <a:r>
              <a:rPr lang="en-US" sz="1400" dirty="0" err="1">
                <a:latin typeface="Trebuchet MS" panose="020B0603020202020204" pitchFamily="34" charset="0"/>
                <a:cs typeface="Arial" panose="020B0604020202020204" pitchFamily="34" charset="0"/>
              </a:rPr>
              <a:t>GSI</a:t>
            </a: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 annual action plan review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GoNZ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(HANDS)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rebuchet MS" panose="020B0603020202020204" pitchFamily="34" charset="0"/>
                <a:cs typeface="Arial" panose="020B0604020202020204" pitchFamily="34" charset="0"/>
              </a:rPr>
              <a:t>Playground training on social, finance and technical aspects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6825B6E-7F9B-48D7-A3BE-F2892517D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88306"/>
              </p:ext>
            </p:extLst>
          </p:nvPr>
        </p:nvGraphicFramePr>
        <p:xfrm>
          <a:off x="328508" y="2137977"/>
          <a:ext cx="5767496" cy="1489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164">
                  <a:extLst>
                    <a:ext uri="{9D8B030D-6E8A-4147-A177-3AD203B41FA5}">
                      <a16:colId xmlns:a16="http://schemas.microsoft.com/office/drawing/2014/main" val="3779912909"/>
                    </a:ext>
                  </a:extLst>
                </a:gridCol>
                <a:gridCol w="1030786">
                  <a:extLst>
                    <a:ext uri="{9D8B030D-6E8A-4147-A177-3AD203B41FA5}">
                      <a16:colId xmlns:a16="http://schemas.microsoft.com/office/drawing/2014/main" val="2568651766"/>
                    </a:ext>
                  </a:extLst>
                </a:gridCol>
                <a:gridCol w="969430">
                  <a:extLst>
                    <a:ext uri="{9D8B030D-6E8A-4147-A177-3AD203B41FA5}">
                      <a16:colId xmlns:a16="http://schemas.microsoft.com/office/drawing/2014/main" val="1804014260"/>
                    </a:ext>
                  </a:extLst>
                </a:gridCol>
                <a:gridCol w="1128957">
                  <a:extLst>
                    <a:ext uri="{9D8B030D-6E8A-4147-A177-3AD203B41FA5}">
                      <a16:colId xmlns:a16="http://schemas.microsoft.com/office/drawing/2014/main" val="975121033"/>
                    </a:ext>
                  </a:extLst>
                </a:gridCol>
                <a:gridCol w="957159">
                  <a:extLst>
                    <a:ext uri="{9D8B030D-6E8A-4147-A177-3AD203B41FA5}">
                      <a16:colId xmlns:a16="http://schemas.microsoft.com/office/drawing/2014/main" val="2266301203"/>
                    </a:ext>
                  </a:extLst>
                </a:gridCol>
              </a:tblGrid>
              <a:tr h="513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GoTL</a:t>
                      </a:r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HCDF</a:t>
                      </a:r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</a:t>
                      </a:r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(DFAT)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GoNZ (HANDS)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7448089"/>
                  </a:ext>
                </a:extLst>
              </a:tr>
              <a:tr h="243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Training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720505"/>
                  </a:ext>
                </a:extLst>
              </a:tr>
              <a:tr h="243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Training Participants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6279980"/>
                  </a:ext>
                </a:extLst>
              </a:tr>
              <a:tr h="243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Training Days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5444215"/>
                  </a:ext>
                </a:extLst>
              </a:tr>
              <a:tr h="243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Training Budget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$ 47,411.60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$ 4,440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$ 19,000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$ 70,851.60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858004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3196B95-BAFA-41F6-A8BA-920069D68401}"/>
              </a:ext>
            </a:extLst>
          </p:cNvPr>
          <p:cNvSpPr/>
          <p:nvPr/>
        </p:nvSpPr>
        <p:spPr>
          <a:xfrm>
            <a:off x="243900" y="1423777"/>
            <a:ext cx="598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Training delivered to PNDS staff (national and sub-national staff in July – December 2019)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30DE585-3D4E-4154-91D1-355E8FF30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83865"/>
              </p:ext>
            </p:extLst>
          </p:nvPr>
        </p:nvGraphicFramePr>
        <p:xfrm>
          <a:off x="335048" y="4313976"/>
          <a:ext cx="5818897" cy="1168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113">
                  <a:extLst>
                    <a:ext uri="{9D8B030D-6E8A-4147-A177-3AD203B41FA5}">
                      <a16:colId xmlns:a16="http://schemas.microsoft.com/office/drawing/2014/main" val="3013423478"/>
                    </a:ext>
                  </a:extLst>
                </a:gridCol>
                <a:gridCol w="938172">
                  <a:extLst>
                    <a:ext uri="{9D8B030D-6E8A-4147-A177-3AD203B41FA5}">
                      <a16:colId xmlns:a16="http://schemas.microsoft.com/office/drawing/2014/main" val="802729516"/>
                    </a:ext>
                  </a:extLst>
                </a:gridCol>
                <a:gridCol w="882328">
                  <a:extLst>
                    <a:ext uri="{9D8B030D-6E8A-4147-A177-3AD203B41FA5}">
                      <a16:colId xmlns:a16="http://schemas.microsoft.com/office/drawing/2014/main" val="81697052"/>
                    </a:ext>
                  </a:extLst>
                </a:gridCol>
                <a:gridCol w="1027521">
                  <a:extLst>
                    <a:ext uri="{9D8B030D-6E8A-4147-A177-3AD203B41FA5}">
                      <a16:colId xmlns:a16="http://schemas.microsoft.com/office/drawing/2014/main" val="4207950170"/>
                    </a:ext>
                  </a:extLst>
                </a:gridCol>
                <a:gridCol w="871159">
                  <a:extLst>
                    <a:ext uri="{9D8B030D-6E8A-4147-A177-3AD203B41FA5}">
                      <a16:colId xmlns:a16="http://schemas.microsoft.com/office/drawing/2014/main" val="670931237"/>
                    </a:ext>
                  </a:extLst>
                </a:gridCol>
                <a:gridCol w="569604">
                  <a:extLst>
                    <a:ext uri="{9D8B030D-6E8A-4147-A177-3AD203B41FA5}">
                      <a16:colId xmlns:a16="http://schemas.microsoft.com/office/drawing/2014/main" val="2989231271"/>
                    </a:ext>
                  </a:extLst>
                </a:gridCol>
              </a:tblGrid>
              <a:tr h="23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426630"/>
                  </a:ext>
                </a:extLst>
              </a:tr>
              <a:tr h="23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GoTL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HCDF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5859303"/>
                  </a:ext>
                </a:extLst>
              </a:tr>
              <a:tr h="23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(DFAT)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0742595"/>
                  </a:ext>
                </a:extLst>
              </a:tr>
              <a:tr h="23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GoNZ</a:t>
                      </a:r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(HANDS)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063410"/>
                  </a:ext>
                </a:extLst>
              </a:tr>
              <a:tr h="2337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773226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FD3040C-E41F-40CB-A2BE-5080D7CF47EF}"/>
              </a:ext>
            </a:extLst>
          </p:cNvPr>
          <p:cNvSpPr/>
          <p:nvPr/>
        </p:nvSpPr>
        <p:spPr>
          <a:xfrm>
            <a:off x="217864" y="3688265"/>
            <a:ext cx="5988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  <a:cs typeface="Arial" panose="020B0604020202020204" pitchFamily="34" charset="0"/>
              </a:rPr>
              <a:t>The reach of training by gender for PNDS Administrative Post Facilitators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D65B204-D038-324F-941A-D82AA4B654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9" b="23140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31F00DA-C982-2940-B362-AF9D21A0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400" b="1" dirty="0">
                <a:solidFill>
                  <a:srgbClr val="000000"/>
                </a:solidFill>
              </a:rPr>
            </a:br>
            <a:r>
              <a:rPr lang="en-US" sz="3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Corporate Services &amp; Logistics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2B4099-8BB7-0B46-B2A4-54AD1A7E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6184" y="4551037"/>
            <a:ext cx="4926411" cy="150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PARTISIPA’s operational platform that supports program implementation with a focus on efficiency, compliance and risk management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5573B-EF8D-8145-A268-D5B66DD1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>
                <a:solidFill>
                  <a:srgbClr val="898989"/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471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Staffing Profile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Gender balance and nationality</a:t>
            </a:r>
            <a:endParaRPr lang="en-US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80349-A99B-47E8-821E-60056D1D5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654" y="1574434"/>
            <a:ext cx="6146682" cy="4959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73837-0AAD-464C-8907-4A718E03F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4" y="1574434"/>
            <a:ext cx="47244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2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Staffing Profile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Gender balance by team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C7DB5-AA4A-4DD3-B47E-1B461EAC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1386275"/>
            <a:ext cx="113252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Staffing Profile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Length of service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85822-FB15-4CD8-A7DD-2C7B5FFF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3" y="1490718"/>
            <a:ext cx="1069657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8E9B8-332B-41A4-9464-BDD900020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377" y="0"/>
            <a:ext cx="12416378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31F00DA-C982-2940-B362-AF9D21A0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94" y="3677748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solidFill>
                  <a:srgbClr val="262626"/>
                </a:solidFill>
              </a:rPr>
              <a:t>Logistics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5573B-EF8D-8145-A268-D5B66DD1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06089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Transportation fleet Operations &amp; Maintenance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36A726-589D-4676-A76B-6B7C235AB9B0}"/>
              </a:ext>
            </a:extLst>
          </p:cNvPr>
          <p:cNvSpPr txBox="1"/>
          <p:nvPr/>
        </p:nvSpPr>
        <p:spPr>
          <a:xfrm>
            <a:off x="268449" y="1404298"/>
            <a:ext cx="82436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rebuchet MS" panose="020B0603020202020204" pitchFamily="34" charset="0"/>
              </a:rPr>
              <a:t>Odometer readings for cars </a:t>
            </a:r>
            <a:r>
              <a:rPr lang="en-US" sz="2000" i="1" dirty="0">
                <a:latin typeface="Trebuchet MS" panose="020B0603020202020204" pitchFamily="34" charset="0"/>
              </a:rPr>
              <a:t>July to December 2019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D3E1A6B-2367-4488-B076-913BB2D8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2077560"/>
            <a:ext cx="4391025" cy="20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u="sng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Distance covered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for all vehicles (15 cars &amp; 19 bikes): </a:t>
            </a:r>
            <a: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  <a:t>90,232 km </a:t>
            </a:r>
            <a:br>
              <a:rPr lang="en-US" sz="2000" b="1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(i.e. 2 x around the earth)</a:t>
            </a:r>
            <a:r>
              <a:rPr lang="en-US" altLang="en-US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for a Land Cruiser: 8,296 km.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Average: 5,490 km per vehicle.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BB235C-F5D2-4580-AA83-522E5E0C912E}"/>
              </a:ext>
            </a:extLst>
          </p:cNvPr>
          <p:cNvSpPr/>
          <p:nvPr/>
        </p:nvSpPr>
        <p:spPr>
          <a:xfrm>
            <a:off x="297025" y="5067522"/>
            <a:ext cx="6096000" cy="14208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lnSpc>
                <a:spcPct val="110000"/>
              </a:lnSpc>
            </a:pPr>
            <a:r>
              <a:rPr lang="en-US" altLang="en-US" sz="2000" b="1" u="sng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Fuel costs</a:t>
            </a:r>
          </a:p>
          <a:p>
            <a:pPr marL="285750" lvl="0" indent="-285750" eaLnBrk="0" fontAlgn="base" hangingPunct="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fuel cost (6 months): $12,181</a:t>
            </a:r>
            <a:endParaRPr lang="en-US" altLang="en-US" sz="2000" dirty="0">
              <a:latin typeface="Trebuchet MS" panose="020B0603020202020204" pitchFamily="34" charset="0"/>
            </a:endParaRPr>
          </a:p>
          <a:p>
            <a:pPr marL="285750" lvl="0" indent="-285750" eaLnBrk="0" fontAlgn="base" hangingPunct="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 for a Toyota Land Cruiser: $1,233</a:t>
            </a:r>
            <a:endParaRPr lang="en-US" altLang="en-US" sz="2000" dirty="0">
              <a:latin typeface="Trebuchet MS" panose="020B0603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Average: $641 per vehicle</a:t>
            </a: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43B4BF0-63A2-4352-A1CF-424FCACC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150" y="5067522"/>
            <a:ext cx="5816908" cy="14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en-US" sz="2000" b="1" u="sng" dirty="0">
                <a:latin typeface="Trebuchet MS" panose="020B0603020202020204" pitchFamily="34" charset="0"/>
                <a:cs typeface="Arial" panose="020B0604020202020204" pitchFamily="34" charset="0"/>
              </a:rPr>
              <a:t>Maintenance</a:t>
            </a:r>
          </a:p>
          <a:p>
            <a:pPr marL="285750" marR="0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Total maintenance costs (6 months): $20,389</a:t>
            </a:r>
          </a:p>
          <a:p>
            <a:pPr marL="285750" marR="0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Max for Ford Ranger 27-294: $5,900</a:t>
            </a:r>
          </a:p>
          <a:p>
            <a:pPr marL="285750" marR="0" indent="-28575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Average: $1,274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F77039-F337-4C6D-BC60-BC80B368D5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41" y="1956688"/>
            <a:ext cx="6907367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Accommodation bookings &amp; 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98956-7E01-4B43-83F2-EE581F5C83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1" y="1283993"/>
            <a:ext cx="6097849" cy="259458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63068AD-3BA9-47AE-B537-C22B6D69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502" y="1486643"/>
            <a:ext cx="5199482" cy="24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22 vendors with 1,881 bookings </a:t>
            </a:r>
            <a:b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(6 months), with an average of 85 bookings each</a:t>
            </a:r>
          </a:p>
          <a:p>
            <a:pPr marL="285750" marR="0" indent="-2857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Highest bookings were Covalima Juinesa guest house at (182 individual bookings) and Baucau DOM guest house (178 bookings).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46E8D-EE47-487C-95BF-800792789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16" y="3922754"/>
            <a:ext cx="5889809" cy="2759986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BB790A4-5ECE-4CEA-A412-421F56DC7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4215124"/>
            <a:ext cx="5241417" cy="243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Total cost: $39,180</a:t>
            </a:r>
          </a:p>
          <a:p>
            <a:pPr marL="285750" marR="0" lvl="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Highest Municipal costs were Ainaro ($5,850) and Baucau ($6,990).</a:t>
            </a:r>
          </a:p>
          <a:p>
            <a:pPr marL="285750" marR="0" lvl="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Lowest Municipal costs was Aileu ($1,910).</a:t>
            </a:r>
          </a:p>
          <a:p>
            <a:pPr marL="285750" marR="0" lvl="0" indent="-285750">
              <a:lnSpc>
                <a:spcPct val="110000"/>
              </a:lnSpc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en-US" sz="2000" dirty="0">
                <a:latin typeface="Trebuchet MS" panose="020B0603020202020204" pitchFamily="34" charset="0"/>
                <a:cs typeface="Arial" panose="020B0604020202020204" pitchFamily="34" charset="0"/>
              </a:rPr>
              <a:t>Average booking cost (6 months) for all 22 GHs was $2,367. </a:t>
            </a:r>
          </a:p>
        </p:txBody>
      </p:sp>
    </p:spTree>
    <p:extLst>
      <p:ext uri="{BB962C8B-B14F-4D97-AF65-F5344CB8AC3E}">
        <p14:creationId xmlns:p14="http://schemas.microsoft.com/office/powerpoint/2010/main" val="816044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Total number of activities &amp; cost by month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E34171-B31F-4626-93FB-B3CE59AEA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08830"/>
              </p:ext>
            </p:extLst>
          </p:nvPr>
        </p:nvGraphicFramePr>
        <p:xfrm>
          <a:off x="0" y="1128345"/>
          <a:ext cx="12192000" cy="473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E9E9D900-4F40-489D-9EFE-5AA9FEE75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03944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of 32 activities supported for six months.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activity cost as per procurement records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$78,681</a:t>
            </a:r>
            <a:endParaRPr kumimoji="0" lang="en-US" altLang="en-US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Oct was the busiest month procuring approximately $42,000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activities followed by Sep and Nov.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B97B7-19ED-446D-9DD5-CBA7F39D989E}"/>
              </a:ext>
            </a:extLst>
          </p:cNvPr>
          <p:cNvSpPr txBox="1"/>
          <p:nvPr/>
        </p:nvSpPr>
        <p:spPr>
          <a:xfrm>
            <a:off x="2457450" y="4931940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 activities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F3120-0B28-4C84-83DA-F41802BCBD1B}"/>
              </a:ext>
            </a:extLst>
          </p:cNvPr>
          <p:cNvSpPr txBox="1"/>
          <p:nvPr/>
        </p:nvSpPr>
        <p:spPr>
          <a:xfrm>
            <a:off x="4183380" y="4847075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4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AB4E2-FBAD-4BA9-95DD-8BEC83F3C03C}"/>
              </a:ext>
            </a:extLst>
          </p:cNvPr>
          <p:cNvSpPr txBox="1"/>
          <p:nvPr/>
        </p:nvSpPr>
        <p:spPr>
          <a:xfrm>
            <a:off x="5917071" y="484822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8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9BC03-2521-4D40-827B-4A9A93E20DD7}"/>
              </a:ext>
            </a:extLst>
          </p:cNvPr>
          <p:cNvSpPr txBox="1"/>
          <p:nvPr/>
        </p:nvSpPr>
        <p:spPr>
          <a:xfrm>
            <a:off x="7670250" y="484134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7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0C905-C0B6-4F20-A49D-1BB75252D673}"/>
              </a:ext>
            </a:extLst>
          </p:cNvPr>
          <p:cNvSpPr txBox="1"/>
          <p:nvPr/>
        </p:nvSpPr>
        <p:spPr>
          <a:xfrm>
            <a:off x="9431443" y="4842488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5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8D8C0-0AF3-4B0B-B336-000E7D1902CB}"/>
              </a:ext>
            </a:extLst>
          </p:cNvPr>
          <p:cNvSpPr txBox="1"/>
          <p:nvPr/>
        </p:nvSpPr>
        <p:spPr>
          <a:xfrm>
            <a:off x="11187887" y="4848218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4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5125F8-9F86-9448-9436-87CB87AD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Impacting the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61B1-F082-1745-A537-ADC0448C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Budget / Duodecimo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PNDS National Secretariat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K’bit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Laek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program preparation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Transition into PARTISIPA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Deteriorating PNDS assets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PARTISIPA design</a:t>
            </a:r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38B30-6AB4-BD40-9FF0-C8FB1BCC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2B89D7-FC8A-6341-BABB-7F8E3073B8F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24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D3D9-FB84-46DB-B6DD-B14A0F40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EEED9-7B6E-4B85-977A-6B0EF693F2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59E66-F1AD-4038-8F92-46370886F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01FA2-91CB-48C3-B4A4-CA489C00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house with a grass field&#10;&#10;Description automatically generated">
            <a:extLst>
              <a:ext uri="{FF2B5EF4-FFF2-40B4-BE49-F238E27FC236}">
                <a16:creationId xmlns:a16="http://schemas.microsoft.com/office/drawing/2014/main" id="{53B70EB5-3A32-45FA-8B83-B629426B8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56" y="-1090236"/>
            <a:ext cx="12331310" cy="92484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866BA36-DC29-425B-8502-EE1E7986C87C}"/>
              </a:ext>
            </a:extLst>
          </p:cNvPr>
          <p:cNvSpPr txBox="1">
            <a:spLocks/>
          </p:cNvSpPr>
          <p:nvPr/>
        </p:nvSpPr>
        <p:spPr>
          <a:xfrm>
            <a:off x="6088199" y="509452"/>
            <a:ext cx="5609220" cy="205086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Startup of PARTISIPA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47704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Start Up - People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New team structures and expanded </a:t>
            </a:r>
            <a:r>
              <a:rPr lang="en-US" sz="4000" i="1" dirty="0" err="1"/>
              <a:t>organisation</a:t>
            </a:r>
            <a:r>
              <a:rPr lang="en-US" sz="4000" i="1" dirty="0"/>
              <a:t> chart</a:t>
            </a:r>
            <a:endParaRPr lang="en-US" i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9B9596-526B-4CDD-B945-464823755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34595"/>
              </p:ext>
            </p:extLst>
          </p:nvPr>
        </p:nvGraphicFramePr>
        <p:xfrm>
          <a:off x="458395" y="1483144"/>
          <a:ext cx="11275210" cy="491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551">
                  <a:extLst>
                    <a:ext uri="{9D8B030D-6E8A-4147-A177-3AD203B41FA5}">
                      <a16:colId xmlns:a16="http://schemas.microsoft.com/office/drawing/2014/main" val="3747277514"/>
                    </a:ext>
                  </a:extLst>
                </a:gridCol>
                <a:gridCol w="4015819">
                  <a:extLst>
                    <a:ext uri="{9D8B030D-6E8A-4147-A177-3AD203B41FA5}">
                      <a16:colId xmlns:a16="http://schemas.microsoft.com/office/drawing/2014/main" val="1553317304"/>
                    </a:ext>
                  </a:extLst>
                </a:gridCol>
                <a:gridCol w="5429840">
                  <a:extLst>
                    <a:ext uri="{9D8B030D-6E8A-4147-A177-3AD203B41FA5}">
                      <a16:colId xmlns:a16="http://schemas.microsoft.com/office/drawing/2014/main" val="48645592"/>
                    </a:ext>
                  </a:extLst>
                </a:gridCol>
              </a:tblGrid>
              <a:tr h="17552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21961"/>
                  </a:ext>
                </a:extLst>
              </a:tr>
              <a:tr h="124042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Subnational Implementation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PNDS Secretariat with the delivery of the PNDS Program Cycle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PNDS Secretariat and DNSAS develop and implement guidelines, technical construction standards, the PNDS Program Operations Manual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Manager Subnational Implementation Team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FST Engineering Coordinator x 2 (Dili-based)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Coordinator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Advisor (Ministry of Public Works)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and Maintenance Coordinator</a:t>
                      </a:r>
                    </a:p>
                    <a:p>
                      <a:pPr marL="342900" indent="-342900">
                        <a:lnSpc>
                          <a:spcPct val="114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Officers x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722779"/>
                  </a:ext>
                </a:extLst>
              </a:tr>
              <a:tr h="45572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 and Policy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development/co-ordination of inputs into legislation and policies for PNDS, rural water and municipal development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sharing of information from field, technical staff into decision makers, and vice versa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Manager Strategy and Policy Team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Municipal Development Advisor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Development Advisor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Baucau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Development Advisor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Bobonaro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 Development Advisor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Ermera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and Coordination Advisor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Financial Management Advisor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and Social Inclusion Advisor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80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Start Up - People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New team structures and expanded </a:t>
            </a:r>
            <a:r>
              <a:rPr lang="en-US" sz="4000" i="1" dirty="0" err="1"/>
              <a:t>organisation</a:t>
            </a:r>
            <a:r>
              <a:rPr lang="en-US" sz="4000" i="1" dirty="0"/>
              <a:t> chart</a:t>
            </a:r>
            <a:endParaRPr lang="en-US" i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4BA629-090F-4CC8-B8EE-54F0FF5F4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10060"/>
              </p:ext>
            </p:extLst>
          </p:nvPr>
        </p:nvGraphicFramePr>
        <p:xfrm>
          <a:off x="449344" y="1381545"/>
          <a:ext cx="11293313" cy="510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54">
                  <a:extLst>
                    <a:ext uri="{9D8B030D-6E8A-4147-A177-3AD203B41FA5}">
                      <a16:colId xmlns:a16="http://schemas.microsoft.com/office/drawing/2014/main" val="3747277514"/>
                    </a:ext>
                  </a:extLst>
                </a:gridCol>
                <a:gridCol w="4128940">
                  <a:extLst>
                    <a:ext uri="{9D8B030D-6E8A-4147-A177-3AD203B41FA5}">
                      <a16:colId xmlns:a16="http://schemas.microsoft.com/office/drawing/2014/main" val="1553317304"/>
                    </a:ext>
                  </a:extLst>
                </a:gridCol>
                <a:gridCol w="5316719">
                  <a:extLst>
                    <a:ext uri="{9D8B030D-6E8A-4147-A177-3AD203B41FA5}">
                      <a16:colId xmlns:a16="http://schemas.microsoft.com/office/drawing/2014/main" val="48645592"/>
                    </a:ext>
                  </a:extLst>
                </a:gridCol>
              </a:tblGrid>
              <a:tr h="17552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21961"/>
                  </a:ext>
                </a:extLst>
              </a:tr>
              <a:tr h="107433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Engagement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the bilateral relationship mechanism between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relation to PARTISIPA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Compliment and strengthen the relationships across senior levels of Government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Co-ordinate selected policy or advocacy activities within PARTISIPA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Advisor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 Designer x 2 (STA)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229057"/>
                  </a:ext>
                </a:extLst>
              </a:tr>
              <a:tr h="7520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and Learning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on M&amp;E, reporting and work planning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Co-ordinate training support for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(including HCDF)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Co-ordinate ICT technical support for both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GoTL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PARTISIPA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Development Coordinator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Officer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 Coordinator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926812"/>
                  </a:ext>
                </a:extLst>
              </a:tr>
              <a:tr h="6272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Logistics, procurement, facilities, asset management, WHS and security, human resources, finance, administration, contracts, program policies and compliance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Manager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Driver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buFont typeface="+mj-lt"/>
                        <a:buAutoNum type="arabicPeriod"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 x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5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284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626" y="0"/>
            <a:ext cx="11654974" cy="11792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PARTISIPA Start Up - People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4000" i="1" dirty="0"/>
              <a:t>Basing staff in subnational locations</a:t>
            </a:r>
            <a:endParaRPr lang="en-US" i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68A366A-765F-49E1-B1B2-F71FF8359BF0}"/>
              </a:ext>
            </a:extLst>
          </p:cNvPr>
          <p:cNvSpPr>
            <a:spLocks noGrp="1"/>
          </p:cNvSpPr>
          <p:nvPr/>
        </p:nvSpPr>
        <p:spPr>
          <a:xfrm>
            <a:off x="182150" y="1229137"/>
            <a:ext cx="12009849" cy="464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86DC613-3334-4D30-86C7-708C6AE48470}"/>
              </a:ext>
            </a:extLst>
          </p:cNvPr>
          <p:cNvSpPr>
            <a:spLocks noGrp="1"/>
          </p:cNvSpPr>
          <p:nvPr/>
        </p:nvSpPr>
        <p:spPr>
          <a:xfrm>
            <a:off x="182150" y="1301707"/>
            <a:ext cx="12009849" cy="464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Trebuchet MS" panose="020B0603020202020204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747E5EE-9248-49D7-BE89-21A429CCC2EC}"/>
              </a:ext>
            </a:extLst>
          </p:cNvPr>
          <p:cNvSpPr>
            <a:spLocks noGrp="1"/>
          </p:cNvSpPr>
          <p:nvPr/>
        </p:nvSpPr>
        <p:spPr>
          <a:xfrm>
            <a:off x="290801" y="1454234"/>
            <a:ext cx="10983657" cy="4643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All staff had Dili-based contracts under PNDS-SP. PARTISIPA will have staff permanently based in Baucau, Bobonaro and Emera.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This has required changes to operational policies and procedures in: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Recruitment 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Contracting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Personnel management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Logistics and fleet management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Per diems and accommodation</a:t>
            </a:r>
          </a:p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Assets and equipment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4C265F-08F0-4CCB-9A51-519709B51B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435" y="3133639"/>
            <a:ext cx="5680365" cy="289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2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Municipal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602A3C-749A-4F9F-B37F-6F5CD077AD76}"/>
              </a:ext>
            </a:extLst>
          </p:cNvPr>
          <p:cNvSpPr/>
          <p:nvPr/>
        </p:nvSpPr>
        <p:spPr>
          <a:xfrm>
            <a:off x="6528618" y="1530218"/>
            <a:ext cx="5305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Committee lead by PARTISIPA staff – representing advisors, operations and field support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of a concept paper, consultation with broader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of a menu of PARTISIPA scope for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 on operational implications: logistics, activity management, lines of reporting,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Planning of relocation to the Municipalities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of situation analysis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Preparing for first Municipality priorities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58CA3-405E-4DB1-B52C-8B7CD09D64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81" y="1530218"/>
            <a:ext cx="3133120" cy="2916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C8DD7B-D7F1-44B0-9489-51B6A3D6D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40"/>
          <a:stretch/>
        </p:blipFill>
        <p:spPr>
          <a:xfrm>
            <a:off x="2718316" y="3429000"/>
            <a:ext cx="3624350" cy="29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b="1" dirty="0"/>
              <a:t>Strategy &amp; 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856BE-29D0-44AF-8C82-077ADAB5D375}"/>
              </a:ext>
            </a:extLst>
          </p:cNvPr>
          <p:cNvSpPr/>
          <p:nvPr/>
        </p:nvSpPr>
        <p:spPr>
          <a:xfrm>
            <a:off x="835742" y="1425676"/>
            <a:ext cx="4591664" cy="4344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PMO - Comms materials PMO guidelines for PMO Comms, VIII GOTL comms strategy presented and approved by TMR, VIII Govt 2019 and 2020 budget comms materials, Uma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K’bit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Laek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Advisor – drafting PNDS, PDIM, Division of Territorial Administration Law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strategic work – PARTSIPA approach, recruitment, discussion around expanded scope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start of a more structured way of working – next step is work on the broader policy agenda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E4DEC-2467-47B2-AC60-32B5094B3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327" y="1650055"/>
            <a:ext cx="5030579" cy="2941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6527F-31D1-49E4-8879-B14BAB98A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091" y="3983267"/>
            <a:ext cx="2313438" cy="2449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DEE4D-00AC-4EEF-BCDF-79683E9374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78977"/>
            <a:ext cx="2119594" cy="22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8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919" y="0"/>
            <a:ext cx="11424214" cy="117928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To what extent is the program model relevant </a:t>
            </a:r>
            <a:br>
              <a:rPr lang="en-US" sz="4000" b="1" dirty="0"/>
            </a:br>
            <a:r>
              <a:rPr lang="en-US" sz="4000" b="1" dirty="0"/>
              <a:t>and efficient?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856BE-29D0-44AF-8C82-077ADAB5D375}"/>
              </a:ext>
            </a:extLst>
          </p:cNvPr>
          <p:cNvSpPr/>
          <p:nvPr/>
        </p:nvSpPr>
        <p:spPr>
          <a:xfrm>
            <a:off x="835742" y="1425676"/>
            <a:ext cx="4591664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54276-86B6-42AC-9894-306C094DDAFF}"/>
              </a:ext>
            </a:extLst>
          </p:cNvPr>
          <p:cNvSpPr/>
          <p:nvPr/>
        </p:nvSpPr>
        <p:spPr>
          <a:xfrm>
            <a:off x="428263" y="152848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This time last year we were asking the questions – what did the complexities mean for the relevance and future of PNDS-SP? 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Season of adaptation – broadening scope, new relationships, changes in roles, even our name!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Early days – however some assumptions are proving accurate – that a broader scaffolding provides a more relevant set of interventions in a complex landscape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Some risks (</a:t>
            </a:r>
            <a:r>
              <a:rPr lang="en-US" dirty="0" err="1">
                <a:latin typeface="Trebuchet MS" panose="020B0603020202020204" pitchFamily="34" charset="0"/>
              </a:rPr>
              <a:t>ie</a:t>
            </a:r>
            <a:r>
              <a:rPr lang="en-US" dirty="0">
                <a:latin typeface="Trebuchet MS" panose="020B0603020202020204" pitchFamily="34" charset="0"/>
              </a:rPr>
              <a:t> PNDS push back) did not take place, in fact the change in dynamic has been positive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latin typeface="Trebuchet MS" panose="020B0603020202020204" pitchFamily="34" charset="0"/>
              </a:rPr>
              <a:t>GoTL</a:t>
            </a:r>
            <a:r>
              <a:rPr lang="en-US" dirty="0">
                <a:latin typeface="Trebuchet MS" panose="020B0603020202020204" pitchFamily="34" charset="0"/>
              </a:rPr>
              <a:t> relationships are strengthened both bilaterally and within the program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The program is much more visible</a:t>
            </a:r>
          </a:p>
          <a:p>
            <a:pPr marL="266700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The foundation stones are being laid to build a program that instead of being a silo, is well placed to strengthen the broader aid program – a sector blind foundation that can test, implement and understand service delivery challenges from national to village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F57CD-9385-4181-876B-B2AC8E1E9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42" y="1672343"/>
            <a:ext cx="3444407" cy="24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5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8C36BFC3-A59E-4141-ACB5-62630D2FF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386"/>
            <a:ext cx="12298544" cy="63957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44D949-274D-4E2F-8079-7B4D392712D7}"/>
              </a:ext>
            </a:extLst>
          </p:cNvPr>
          <p:cNvSpPr/>
          <p:nvPr/>
        </p:nvSpPr>
        <p:spPr>
          <a:xfrm>
            <a:off x="-1" y="5229523"/>
            <a:ext cx="12298545" cy="16325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86" y="5354002"/>
            <a:ext cx="1301496" cy="13014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5969" y="5484558"/>
            <a:ext cx="2308352" cy="10403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426" y="5566791"/>
            <a:ext cx="1705737" cy="875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3" y="5229524"/>
            <a:ext cx="2026735" cy="15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0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5125F8-9F86-9448-9436-87CB87AD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celebrate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C61B1-F082-1745-A537-ADC0448C9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38B30-6AB4-BD40-9FF0-C8FB1BCC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2B89D7-FC8A-6341-BABB-7F8E3073B8FD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181054-63CB-4471-A937-C68A3F5A6082}"/>
              </a:ext>
            </a:extLst>
          </p:cNvPr>
          <p:cNvSpPr txBox="1">
            <a:spLocks/>
          </p:cNvSpPr>
          <p:nvPr/>
        </p:nvSpPr>
        <p:spPr>
          <a:xfrm>
            <a:off x="5128431" y="1116277"/>
            <a:ext cx="6377769" cy="4014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PNDS New projects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Changing scope of the Support Program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relationships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Oe-cusse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transfer and all bank transfers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71223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3EDFF-71BD-4097-8BA3-B3F36B1E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89D7-FC8A-6341-BABB-7F8E3073B8FD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6339C-D635-4D62-A46C-25A60548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5CF8462-31CF-455D-8028-AEF860B5F7B4}"/>
              </a:ext>
            </a:extLst>
          </p:cNvPr>
          <p:cNvSpPr txBox="1">
            <a:spLocks/>
          </p:cNvSpPr>
          <p:nvPr/>
        </p:nvSpPr>
        <p:spPr>
          <a:xfrm>
            <a:off x="6424592" y="136525"/>
            <a:ext cx="5609220" cy="329247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Progress for PNDS Program Support</a:t>
            </a:r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D566E-CBAC-4F8E-B161-3B0385F3E4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280" y="3565526"/>
            <a:ext cx="3793268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 Overall Target Achievement</a:t>
            </a:r>
            <a:br>
              <a:rPr lang="en-US" sz="4000" dirty="0"/>
            </a:br>
            <a:r>
              <a:rPr lang="en-US" sz="4000" dirty="0"/>
              <a:t> July – December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669AF-3C68-41CD-AAD6-3F39F863D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27" y="1667290"/>
            <a:ext cx="9709402" cy="47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Amounts of investment into PNDS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8609EF-1080-4357-8EFA-A89C2303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3" y="1627444"/>
            <a:ext cx="11236993" cy="40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 % sucos that achieve moderate or higher rating </a:t>
            </a:r>
            <a:br>
              <a:rPr lang="en-US" sz="3600" dirty="0"/>
            </a:br>
            <a:r>
              <a:rPr lang="en-US" sz="3600" dirty="0"/>
              <a:t> in the use of GFM 4 financial monitoring tools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C035F-E9A6-4878-B088-19D1BCCE9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062" y="174145"/>
            <a:ext cx="401171" cy="830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2F4CF-AAB3-4936-9DDF-919FB341EA84}"/>
              </a:ext>
            </a:extLst>
          </p:cNvPr>
          <p:cNvSpPr/>
          <p:nvPr/>
        </p:nvSpPr>
        <p:spPr>
          <a:xfrm>
            <a:off x="664373" y="1581227"/>
            <a:ext cx="5930773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4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FST Finance Officers visited 181 Sucos (326 visits). FSTs used the GFM 4 monitoring tool in 78 Phase 3 sucos.</a:t>
            </a:r>
            <a:endParaRPr lang="en-GB" sz="24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023373-0D47-4C90-8102-906CF5440C20}"/>
              </a:ext>
            </a:extLst>
          </p:cNvPr>
          <p:cNvSpPr/>
          <p:nvPr/>
        </p:nvSpPr>
        <p:spPr>
          <a:xfrm>
            <a:off x="664373" y="3160415"/>
            <a:ext cx="6124040" cy="1686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4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There were 258 GFM 4 reports by FFPA and Municipal Accountants, submitted through the MIS application. Their rating is shown in the table on the right.</a:t>
            </a:r>
            <a:endParaRPr lang="en-GB" sz="3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CCC80F-0723-4A34-B2B2-3A848F173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305" y="3221991"/>
            <a:ext cx="5129975" cy="1308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DE9A3F-460C-433C-B6D1-E3FE215D7E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305" y="4770322"/>
            <a:ext cx="5145299" cy="12735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83088E-F482-4593-A8F6-133A05331AE3}"/>
              </a:ext>
            </a:extLst>
          </p:cNvPr>
          <p:cNvSpPr/>
          <p:nvPr/>
        </p:nvSpPr>
        <p:spPr>
          <a:xfrm>
            <a:off x="664373" y="5198208"/>
            <a:ext cx="6124040" cy="87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2400" dirty="0">
                <a:latin typeface="Trebuchet MS" panose="020B0603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Capacity of PNDS Finance Staff to use the GFM 4 monitoring tool.</a:t>
            </a:r>
            <a:endParaRPr lang="en-GB" sz="3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14D4A-0F0A-4946-9F3F-F8DDD737B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033" y="1520219"/>
            <a:ext cx="4959189" cy="15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Gender Equality in PNDS projects </a:t>
            </a:r>
            <a:br>
              <a:rPr lang="en-US" sz="3600" dirty="0"/>
            </a:br>
            <a:r>
              <a:rPr lang="en-US" sz="2800" i="1" dirty="0"/>
              <a:t>Target: 40% female participation / project priorities</a:t>
            </a:r>
            <a:r>
              <a:rPr lang="en-US" sz="3600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5DA00C-ED1A-40B7-B146-5B3E2C31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547" y="1857524"/>
            <a:ext cx="8728207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30% female workers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on PNDS construction </a:t>
            </a:r>
            <a:b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(29% in Cycle 1; 30% in Cycle 2).</a:t>
            </a:r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40% female attendance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all PNDS meetings / activities across all cycles (39% for Cycle 2). For 2019, % female attendance was 37%</a:t>
            </a:r>
          </a:p>
          <a:p>
            <a:pPr marL="0" indent="0">
              <a:buNone/>
            </a:pPr>
            <a:endParaRPr lang="en-AU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Women priorities are 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28% of the total,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and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b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31% of the projects built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came from women’s priorities. </a:t>
            </a:r>
          </a:p>
          <a:p>
            <a:pPr marL="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61B519-47B2-4278-8A6C-7054900528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20" y="4664114"/>
            <a:ext cx="394644" cy="8309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AA3C35-3766-4920-9EC8-38FEB7D19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20" y="2033861"/>
            <a:ext cx="394644" cy="8309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0117357-0074-46DF-BF8E-405096B8B282}"/>
              </a:ext>
            </a:extLst>
          </p:cNvPr>
          <p:cNvGrpSpPr>
            <a:grpSpLocks noChangeAspect="1"/>
          </p:cNvGrpSpPr>
          <p:nvPr/>
        </p:nvGrpSpPr>
        <p:grpSpPr>
          <a:xfrm>
            <a:off x="1407101" y="3398304"/>
            <a:ext cx="411083" cy="848476"/>
            <a:chOff x="6675999" y="2609808"/>
            <a:chExt cx="793791" cy="163838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B9A628-B459-4218-B24A-82F283F3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5999" y="2609808"/>
              <a:ext cx="793791" cy="163838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F949517-1CC7-4F53-B3B0-4EACFD9B3BB0}"/>
                </a:ext>
              </a:extLst>
            </p:cNvPr>
            <p:cNvSpPr/>
            <p:nvPr/>
          </p:nvSpPr>
          <p:spPr>
            <a:xfrm>
              <a:off x="6845998" y="3188618"/>
              <a:ext cx="450251" cy="450251"/>
            </a:xfrm>
            <a:prstGeom prst="ellipse">
              <a:avLst/>
            </a:prstGeom>
            <a:solidFill>
              <a:srgbClr val="EC7728"/>
            </a:solidFill>
            <a:ln>
              <a:solidFill>
                <a:srgbClr val="EC7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72449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Microsoft Office PowerPoint</Application>
  <PresentationFormat>Widescreen</PresentationFormat>
  <Paragraphs>289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Symbol</vt:lpstr>
      <vt:lpstr>Trebuchet MS</vt:lpstr>
      <vt:lpstr>Wingdings</vt:lpstr>
      <vt:lpstr>Office Theme</vt:lpstr>
      <vt:lpstr>PARTISIPA    </vt:lpstr>
      <vt:lpstr>Structure of this presentation</vt:lpstr>
      <vt:lpstr>Factors Impacting the Program </vt:lpstr>
      <vt:lpstr>What to celebrate</vt:lpstr>
      <vt:lpstr>PowerPoint Presentation</vt:lpstr>
      <vt:lpstr> Overall Target Achievement  July – December 2019</vt:lpstr>
      <vt:lpstr> Amounts of investment into PNDS</vt:lpstr>
      <vt:lpstr> % sucos that achieve moderate or higher rating   in the use of GFM 4 financial monitoring tools</vt:lpstr>
      <vt:lpstr>Gender Equality in PNDS projects  Target: 40% female participation / project priorities </vt:lpstr>
      <vt:lpstr>PNDS Gender &amp; Social Inclusion Activities  Target: 75% of activities on-track </vt:lpstr>
      <vt:lpstr> Increase in number of PNDS projects</vt:lpstr>
      <vt:lpstr>PowerPoint Presentation</vt:lpstr>
      <vt:lpstr> Water testing for e-coli in PNDS water supply projects</vt:lpstr>
      <vt:lpstr> Water testing for e-coli in PNDS water supply projects</vt:lpstr>
      <vt:lpstr> Instances of improved systems for service delivery</vt:lpstr>
      <vt:lpstr> Frequency and coverage of Field Support Team visits </vt:lpstr>
      <vt:lpstr> Frequency and coverage of Field Support Team visits</vt:lpstr>
      <vt:lpstr>Percent of MIS data complete on social, financial  and technical activities input by municipal staff  (target 70%)</vt:lpstr>
      <vt:lpstr> Migration of PNDS ICT infrastructure to TIC Timor</vt:lpstr>
      <vt:lpstr> Follow-up to O&amp;M Survey</vt:lpstr>
      <vt:lpstr>Amount of budget spent on PNDS staff training and number of PNDS APF staff trained</vt:lpstr>
      <vt:lpstr> Corporate Services &amp; Logistics:</vt:lpstr>
      <vt:lpstr>PARTISIPA Staffing Profile Gender balance and nationality</vt:lpstr>
      <vt:lpstr>PARTISIPA Staffing Profile Gender balance by team</vt:lpstr>
      <vt:lpstr>PARTISIPA Staffing Profile Length of service</vt:lpstr>
      <vt:lpstr>Logistics</vt:lpstr>
      <vt:lpstr> Transportation fleet Operations &amp; Maintenance</vt:lpstr>
      <vt:lpstr> Accommodation bookings &amp; costs</vt:lpstr>
      <vt:lpstr> Total number of activities &amp; cost by month</vt:lpstr>
      <vt:lpstr>PowerPoint Presentation</vt:lpstr>
      <vt:lpstr>PARTISIPA Start Up - People New team structures and expanded organisation chart</vt:lpstr>
      <vt:lpstr>PARTISIPA Start Up - People New team structures and expanded organisation chart</vt:lpstr>
      <vt:lpstr>PARTISIPA Start Up - People Basing staff in subnational locations</vt:lpstr>
      <vt:lpstr>Municipal Approach</vt:lpstr>
      <vt:lpstr> Strategy &amp; Engagement</vt:lpstr>
      <vt:lpstr>To what extent is the program model relevant  and efficient?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Timor-Leste PARTISIPA 6-monthly presentation (July-December 2019)</dc:title>
  <dc:creator/>
  <cp:lastModifiedBy/>
  <cp:revision>1</cp:revision>
  <dcterms:created xsi:type="dcterms:W3CDTF">2020-12-23T05:33:19Z</dcterms:created>
  <dcterms:modified xsi:type="dcterms:W3CDTF">2020-12-23T05:34:12Z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1fc1cd91-ccda-4812-9759-234096281314</vt:lpwstr>
  </property>
  <property fmtid="{D5CDD505-2E9C-101B-9397-08002B2CF9AE}" pid="3" name="SEC">
    <vt:lpwstr>OFFICIAL</vt:lpwstr>
  </property>
</Properties>
</file>