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Ex1.xml" ContentType="application/vnd.ms-office.chartex+xml"/>
  <Override PartName="/ppt/charts/style6.xml" ContentType="application/vnd.ms-office.chartstyle+xml"/>
  <Override PartName="/ppt/charts/colors6.xml" ContentType="application/vnd.ms-office.chartcolorstyle+xml"/>
  <Override PartName="/ppt/charts/chartEx2.xml" ContentType="application/vnd.ms-office.chartex+xml"/>
  <Override PartName="/ppt/charts/style7.xml" ContentType="application/vnd.ms-office.chartstyle+xml"/>
  <Override PartName="/ppt/charts/colors7.xml" ContentType="application/vnd.ms-office.chartcolorstyle+xml"/>
  <Override PartName="/ppt/charts/chart6.xml" ContentType="application/vnd.openxmlformats-officedocument.drawingml.chart+xml"/>
  <Override PartName="/ppt/charts/style8.xml" ContentType="application/vnd.ms-office.chartstyle+xml"/>
  <Override PartName="/ppt/charts/colors8.xml" ContentType="application/vnd.ms-office.chartcolorstyle+xml"/>
  <Override PartName="/ppt/charts/chart7.xml" ContentType="application/vnd.openxmlformats-officedocument.drawingml.chart+xml"/>
  <Override PartName="/ppt/charts/style9.xml" ContentType="application/vnd.ms-office.chartstyle+xml"/>
  <Override PartName="/ppt/charts/colors9.xml" ContentType="application/vnd.ms-office.chartcolorstyle+xml"/>
  <Override PartName="/ppt/charts/chart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9.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0.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xml" ContentType="application/vnd.openxmlformats-officedocument.presentationml.notesSlide+xml"/>
  <Override PartName="/ppt/charts/chart11.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2.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3.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4.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5.xml" ContentType="application/vnd.openxmlformats-officedocument.drawingml.chart+xml"/>
  <Override PartName="/ppt/charts/style17.xml" ContentType="application/vnd.ms-office.chartstyle+xml"/>
  <Override PartName="/ppt/charts/colors17.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33"/>
  </p:notesMasterIdLst>
  <p:sldIdLst>
    <p:sldId id="256" r:id="rId5"/>
    <p:sldId id="257" r:id="rId6"/>
    <p:sldId id="258" r:id="rId7"/>
    <p:sldId id="273" r:id="rId8"/>
    <p:sldId id="271" r:id="rId9"/>
    <p:sldId id="274" r:id="rId10"/>
    <p:sldId id="276" r:id="rId11"/>
    <p:sldId id="278" r:id="rId12"/>
    <p:sldId id="279" r:id="rId13"/>
    <p:sldId id="280" r:id="rId14"/>
    <p:sldId id="281" r:id="rId15"/>
    <p:sldId id="282" r:id="rId16"/>
    <p:sldId id="277" r:id="rId17"/>
    <p:sldId id="284" r:id="rId18"/>
    <p:sldId id="283" r:id="rId19"/>
    <p:sldId id="285" r:id="rId20"/>
    <p:sldId id="287" r:id="rId21"/>
    <p:sldId id="288" r:id="rId22"/>
    <p:sldId id="289" r:id="rId23"/>
    <p:sldId id="286" r:id="rId24"/>
    <p:sldId id="290" r:id="rId25"/>
    <p:sldId id="293" r:id="rId26"/>
    <p:sldId id="291" r:id="rId27"/>
    <p:sldId id="292" r:id="rId28"/>
    <p:sldId id="294" r:id="rId29"/>
    <p:sldId id="275" r:id="rId30"/>
    <p:sldId id="295" r:id="rId31"/>
    <p:sldId id="272" r:id="rId32"/>
  </p:sldIdLst>
  <p:sldSz cx="9144000" cy="6858000" type="screen4x3"/>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3E4"/>
    <a:srgbClr val="69A2B0"/>
    <a:srgbClr val="136B80"/>
    <a:srgbClr val="40B8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828" autoAdjust="0"/>
  </p:normalViewPr>
  <p:slideViewPr>
    <p:cSldViewPr snapToGrid="0">
      <p:cViewPr varScale="1">
        <p:scale>
          <a:sx n="118" d="100"/>
          <a:sy n="118" d="100"/>
        </p:scale>
        <p:origin x="144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192.168.100.1\evaw\1.%20Nabilan%20Phase%20II_2018\2.%20Partnerships\4.%20Partner%20narrative%20reports\1.%20Jan-%20June%202019\FINAL_Nabilan_Beneficiaries%20Table_Jan%20-%20June%202019.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192.168.100.1\evaw\1.%20Nabilan%20Phase%20II_2018\2.%20Partnerships\4.%20Partner%20narrative%20reports\1.%20Jan-%20June%202019\FINAL_Nabilan_Beneficiaries%20Table_Jan%20-%20June%202019.xlsx" TargetMode="External"/><Relationship Id="rId2" Type="http://schemas.microsoft.com/office/2011/relationships/chartColorStyle" Target="colors12.xml"/><Relationship Id="rId1" Type="http://schemas.microsoft.com/office/2011/relationships/chartStyle" Target="style12.xml"/></Relationships>
</file>

<file path=ppt/charts/_rels/chart11.xml.rels><?xml version="1.0" encoding="UTF-8" standalone="yes"?>
<Relationships xmlns="http://schemas.openxmlformats.org/package/2006/relationships"><Relationship Id="rId3" Type="http://schemas.openxmlformats.org/officeDocument/2006/relationships/oleObject" Target="file:///\\192.168.100.1\evaw\1.%20Nabilan%20Phase%20II_2018\2.%20Partnerships\4.%20Partner%20narrative%20reports\1.%20Jan-%20June%202019\FINAL_Nabilan_Beneficiaries%20Table_Jan%20-%20June%202019.xlsx" TargetMode="External"/><Relationship Id="rId2" Type="http://schemas.microsoft.com/office/2011/relationships/chartColorStyle" Target="colors13.xml"/><Relationship Id="rId1" Type="http://schemas.microsoft.com/office/2011/relationships/chartStyle" Target="style13.xml"/></Relationships>
</file>

<file path=ppt/charts/_rels/chart12.xml.rels><?xml version="1.0" encoding="UTF-8" standalone="yes"?>
<Relationships xmlns="http://schemas.openxmlformats.org/package/2006/relationships"><Relationship Id="rId3" Type="http://schemas.openxmlformats.org/officeDocument/2006/relationships/oleObject" Target="file:///\\192.168.100.1\evaw\1.%20Nabilan%20Phase%20II_2018\2.%20Partnerships\4.%20Partner%20narrative%20reports\1.%20Jan-%20June%202019\FINAL_Nabilan_Beneficiaries%20Table_Jan%20-%20June%202019.xlsx" TargetMode="External"/><Relationship Id="rId2" Type="http://schemas.microsoft.com/office/2011/relationships/chartColorStyle" Target="colors14.xml"/><Relationship Id="rId1" Type="http://schemas.microsoft.com/office/2011/relationships/chartStyle" Target="style14.xml"/></Relationships>
</file>

<file path=ppt/charts/_rels/chart13.xml.rels><?xml version="1.0" encoding="UTF-8" standalone="yes"?>
<Relationships xmlns="http://schemas.openxmlformats.org/package/2006/relationships"><Relationship Id="rId3" Type="http://schemas.openxmlformats.org/officeDocument/2006/relationships/oleObject" Target="file:///\\192.168.100.1\evaw\1.%20Nabilan%20Phase%20II_2018\2.%20Partnerships\4.%20Partner%20narrative%20reports\1.%20Jan-%20June%202019\FINAL_Nabilan_Beneficiaries%20Table_Jan%20-%20June%202019.xlsx" TargetMode="External"/><Relationship Id="rId2" Type="http://schemas.microsoft.com/office/2011/relationships/chartColorStyle" Target="colors15.xml"/><Relationship Id="rId1" Type="http://schemas.microsoft.com/office/2011/relationships/chartStyle" Target="style15.xml"/></Relationships>
</file>

<file path=ppt/charts/_rels/chart14.xml.rels><?xml version="1.0" encoding="UTF-8" standalone="yes"?>
<Relationships xmlns="http://schemas.openxmlformats.org/package/2006/relationships"><Relationship Id="rId3" Type="http://schemas.openxmlformats.org/officeDocument/2006/relationships/oleObject" Target="file:///\\192.168.100.1\evaw\1.%20Nabilan%20Phase%20II_2018\2.%20Partnerships\4.%20Partner%20narrative%20reports\1.%20Jan-%20June%202019\FINAL_Nabilan_Beneficiaries%20Table_Jan%20-%20June%202019.xlsx" TargetMode="External"/><Relationship Id="rId2" Type="http://schemas.microsoft.com/office/2011/relationships/chartColorStyle" Target="colors16.xml"/><Relationship Id="rId1" Type="http://schemas.microsoft.com/office/2011/relationships/chartStyle" Target="style16.xml"/></Relationships>
</file>

<file path=ppt/charts/_rels/chart15.xml.rels><?xml version="1.0" encoding="UTF-8" standalone="yes"?>
<Relationships xmlns="http://schemas.openxmlformats.org/package/2006/relationships"><Relationship Id="rId3" Type="http://schemas.openxmlformats.org/officeDocument/2006/relationships/oleObject" Target="file:///\\192.168.100.1\evaw\1.%20Nabilan%20Phase%20II_2018\3.%20Services\MSSI%20Funding%20for%20EVAW%20services_2016-2019.xlsx" TargetMode="External"/><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oleObject" Target="file:///\\192.168.100.1\evaw\1.%20Nabilan%20Phase%20II_2018\2.%20Partnerships\4.%20Partner%20narrative%20reports\1.%20Jan-%20June%202019\FINAL_Nabilan_Beneficiaries%20Table_Jan%20-%20June%202019.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192.168.100.1\evaw\1.%20Nabilan%20Phase%20II_2018\2.%20Partnerships\4.%20Partner%20narrative%20reports\1.%20Jan-%20June%202019\FINAL_Nabilan_Beneficiaries%20Table_Jan%20-%20June%202019.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192.168.100.1\evaw\1.%20Nabilan%20Phase%20II_2018\2.%20Partnerships\4.%20Partner%20narrative%20reports\1.%20Jan-%20June%202019\FINAL_Nabilan_Beneficiaries%20Table_Jan%20-%20June%202019.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oleObject" Target="file:///\\192.168.100.1\evaw\1.%20Nabilan%20Phase%20II_2018\2.%20Partnerships\4.%20Partner%20narrative%20reports\1.%20Jan-%20June%202019\FINAL_Nabilan_Beneficiaries%20Table_Jan%20-%20June%202019.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192.168.100.1\evaw\1.%20Nabilan%20Phase%20II_2018\2.%20Partnerships\4.%20Partner%20narrative%20reports\1.%20Jan-%20June%202019\FINAL_Nabilan_Beneficiaries%20Table_Jan%20-%20June%202019.xlsx" TargetMode="External"/><Relationship Id="rId2" Type="http://schemas.microsoft.com/office/2011/relationships/chartColorStyle" Target="colors8.xml"/><Relationship Id="rId1" Type="http://schemas.microsoft.com/office/2011/relationships/chartStyle" Target="style8.xml"/></Relationships>
</file>

<file path=ppt/charts/_rels/chart7.xml.rels><?xml version="1.0" encoding="UTF-8" standalone="yes"?>
<Relationships xmlns="http://schemas.openxmlformats.org/package/2006/relationships"><Relationship Id="rId3" Type="http://schemas.openxmlformats.org/officeDocument/2006/relationships/oleObject" Target="file:///\\192.168.100.1\evaw\1.%20Nabilan%20Phase%20II_2018\2.%20Partnerships\4.%20Partner%20narrative%20reports\1.%20Jan-%20June%202019\FINAL_Nabilan_Beneficiaries%20Table_Jan%20-%20June%202019.xlsx" TargetMode="External"/><Relationship Id="rId2" Type="http://schemas.microsoft.com/office/2011/relationships/chartColorStyle" Target="colors9.xml"/><Relationship Id="rId1" Type="http://schemas.microsoft.com/office/2011/relationships/chartStyle" Target="style9.xml"/></Relationships>
</file>

<file path=ppt/charts/_rels/chart8.xml.rels><?xml version="1.0" encoding="UTF-8" standalone="yes"?>
<Relationships xmlns="http://schemas.openxmlformats.org/package/2006/relationships"><Relationship Id="rId3" Type="http://schemas.openxmlformats.org/officeDocument/2006/relationships/oleObject" Target="file:///\\192.168.100.1\evaw\1.%20Nabilan%20Phase%20II_2018\2.%20Partnerships\4.%20Partner%20narrative%20reports\1.%20Jan-%20June%202019\FINAL_Nabilan_Beneficiaries%20Table_Jan%20-%20June%202019.xlsx" TargetMode="External"/><Relationship Id="rId2" Type="http://schemas.microsoft.com/office/2011/relationships/chartColorStyle" Target="colors10.xml"/><Relationship Id="rId1" Type="http://schemas.microsoft.com/office/2011/relationships/chartStyle" Target="style10.xml"/></Relationships>
</file>

<file path=ppt/charts/_rels/chart9.xml.rels><?xml version="1.0" encoding="UTF-8" standalone="yes"?>
<Relationships xmlns="http://schemas.openxmlformats.org/package/2006/relationships"><Relationship Id="rId3" Type="http://schemas.openxmlformats.org/officeDocument/2006/relationships/oleObject" Target="file:///\\192.168.100.1\evaw\1.%20Nabilan%20Phase%20II_2018\2.%20Partnerships\4.%20Partner%20narrative%20reports\1.%20Jan-%20June%202019\FINAL_Nabilan_Beneficiaries%20Table_Jan%20-%20June%202019.xlsx" TargetMode="External"/><Relationship Id="rId2" Type="http://schemas.microsoft.com/office/2011/relationships/chartColorStyle" Target="colors11.xml"/><Relationship Id="rId1" Type="http://schemas.microsoft.com/office/2011/relationships/chartStyle" Target="style11.xml"/></Relationships>
</file>

<file path=ppt/charts/_rels/chartEx1.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oleObject" Target="file:///W:\1.%20Nabilan%20Phase%20II_2018\2.%20Partnerships\4.%20Partner%20narrative%20reports\1.%20Jan-%20June%202019\FINAL_Nabilan_Beneficiaries%20Table_Jan%20-%20June%202019.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oleObject" Target="file:///W:\1.%20Nabilan%20Phase%20II_2018\2.%20Partnerships\4.%20Partner%20narrative%20reports\1.%20Jan-%20June%202019\FINAL_Nabilan_Beneficiaries%20Table_Jan%20-%20June%20201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6"/>
              </a:solidFill>
              <a:ln w="19050">
                <a:solidFill>
                  <a:schemeClr val="lt1"/>
                </a:solidFill>
              </a:ln>
              <a:effectLst/>
            </c:spPr>
            <c:extLst>
              <c:ext xmlns:c16="http://schemas.microsoft.com/office/drawing/2014/chart" uri="{C3380CC4-5D6E-409C-BE32-E72D297353CC}">
                <c16:uniqueId val="{00000001-C3D9-44F9-81C1-9AEB054E4BBE}"/>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C3D9-44F9-81C1-9AEB054E4BBE}"/>
              </c:ext>
            </c:extLst>
          </c:dPt>
          <c:dLbls>
            <c:dLbl>
              <c:idx val="0"/>
              <c:layout>
                <c:manualLayout>
                  <c:x val="-0.14855097374782425"/>
                  <c:y val="0.2088450234043325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3D9-44F9-81C1-9AEB054E4BBE}"/>
                </c:ext>
              </c:extLst>
            </c:dLbl>
            <c:dLbl>
              <c:idx val="1"/>
              <c:layout>
                <c:manualLayout>
                  <c:x val="0.12767015349692509"/>
                  <c:y val="-0.29193185529228199"/>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3D9-44F9-81C1-9AEB054E4BBE}"/>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Mastersheet!$I$16:$I$17</c:f>
              <c:strCache>
                <c:ptCount val="2"/>
                <c:pt idx="0">
                  <c:v>Under 18</c:v>
                </c:pt>
                <c:pt idx="1">
                  <c:v>Over 18</c:v>
                </c:pt>
              </c:strCache>
            </c:strRef>
          </c:cat>
          <c:val>
            <c:numRef>
              <c:f>Mastersheet!$J$16:$J$17</c:f>
              <c:numCache>
                <c:formatCode>General</c:formatCode>
                <c:ptCount val="2"/>
                <c:pt idx="0">
                  <c:v>178</c:v>
                </c:pt>
                <c:pt idx="1">
                  <c:v>559</c:v>
                </c:pt>
              </c:numCache>
            </c:numRef>
          </c:val>
          <c:extLst>
            <c:ext xmlns:c16="http://schemas.microsoft.com/office/drawing/2014/chart" uri="{C3380CC4-5D6E-409C-BE32-E72D297353CC}">
              <c16:uniqueId val="{00000004-C3D9-44F9-81C1-9AEB054E4BBE}"/>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'More graphs'!$P$5:$P$15</c:f>
              <c:strCache>
                <c:ptCount val="11"/>
                <c:pt idx="0">
                  <c:v>Suspended sentence </c:v>
                </c:pt>
                <c:pt idx="1">
                  <c:v>Fine </c:v>
                </c:pt>
                <c:pt idx="2">
                  <c:v>Suspended sentence with rules of conduct</c:v>
                </c:pt>
                <c:pt idx="3">
                  <c:v>Admonishment</c:v>
                </c:pt>
                <c:pt idx="4">
                  <c:v>Prison</c:v>
                </c:pt>
                <c:pt idx="5">
                  <c:v>Acquitted</c:v>
                </c:pt>
                <c:pt idx="6">
                  <c:v>Conditional suspended sentence </c:v>
                </c:pt>
                <c:pt idx="7">
                  <c:v>Prison sentence with civil compensation</c:v>
                </c:pt>
                <c:pt idx="8">
                  <c:v>Suspended sentence with civil compensation</c:v>
                </c:pt>
                <c:pt idx="9">
                  <c:v>Suspended sentence with monitoring </c:v>
                </c:pt>
                <c:pt idx="10">
                  <c:v>Community service</c:v>
                </c:pt>
              </c:strCache>
            </c:strRef>
          </c:cat>
          <c:val>
            <c:numRef>
              <c:f>'More graphs'!$Q$5:$Q$15</c:f>
              <c:numCache>
                <c:formatCode>General</c:formatCode>
                <c:ptCount val="11"/>
                <c:pt idx="0">
                  <c:v>143</c:v>
                </c:pt>
                <c:pt idx="1">
                  <c:v>28</c:v>
                </c:pt>
                <c:pt idx="2">
                  <c:v>14</c:v>
                </c:pt>
                <c:pt idx="3">
                  <c:v>9</c:v>
                </c:pt>
                <c:pt idx="4">
                  <c:v>7</c:v>
                </c:pt>
                <c:pt idx="5">
                  <c:v>3</c:v>
                </c:pt>
                <c:pt idx="6">
                  <c:v>3</c:v>
                </c:pt>
                <c:pt idx="7">
                  <c:v>1</c:v>
                </c:pt>
                <c:pt idx="8">
                  <c:v>1</c:v>
                </c:pt>
                <c:pt idx="9">
                  <c:v>0</c:v>
                </c:pt>
                <c:pt idx="10">
                  <c:v>0</c:v>
                </c:pt>
              </c:numCache>
            </c:numRef>
          </c:val>
          <c:extLst>
            <c:ext xmlns:c16="http://schemas.microsoft.com/office/drawing/2014/chart" uri="{C3380CC4-5D6E-409C-BE32-E72D297353CC}">
              <c16:uniqueId val="{00000000-643E-4860-B14B-E4460EF2F296}"/>
            </c:ext>
          </c:extLst>
        </c:ser>
        <c:dLbls>
          <c:showLegendKey val="0"/>
          <c:showVal val="1"/>
          <c:showCatName val="0"/>
          <c:showSerName val="0"/>
          <c:showPercent val="0"/>
          <c:showBubbleSize val="0"/>
        </c:dLbls>
        <c:gapWidth val="150"/>
        <c:overlap val="-25"/>
        <c:axId val="509844368"/>
        <c:axId val="509842072"/>
      </c:barChart>
      <c:catAx>
        <c:axId val="5098443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09842072"/>
        <c:crosses val="autoZero"/>
        <c:auto val="1"/>
        <c:lblAlgn val="ctr"/>
        <c:lblOffset val="100"/>
        <c:noMultiLvlLbl val="0"/>
      </c:catAx>
      <c:valAx>
        <c:axId val="509842072"/>
        <c:scaling>
          <c:orientation val="minMax"/>
        </c:scaling>
        <c:delete val="1"/>
        <c:axPos val="b"/>
        <c:numFmt formatCode="General" sourceLinked="1"/>
        <c:majorTickMark val="none"/>
        <c:minorTickMark val="none"/>
        <c:tickLblPos val="nextTo"/>
        <c:crossAx val="509844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6"/>
              </a:solidFill>
              <a:ln w="19050">
                <a:solidFill>
                  <a:schemeClr val="lt1"/>
                </a:solidFill>
              </a:ln>
              <a:effectLst/>
            </c:spPr>
            <c:extLst>
              <c:ext xmlns:c16="http://schemas.microsoft.com/office/drawing/2014/chart" uri="{C3380CC4-5D6E-409C-BE32-E72D297353CC}">
                <c16:uniqueId val="{00000001-436E-44F0-8A22-DBD5294E9A85}"/>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436E-44F0-8A22-DBD5294E9A85}"/>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436E-44F0-8A22-DBD5294E9A85}"/>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'More graphs'!$A$53:$A$55</c:f>
              <c:strCache>
                <c:ptCount val="3"/>
                <c:pt idx="0">
                  <c:v>Female</c:v>
                </c:pt>
                <c:pt idx="1">
                  <c:v>Male</c:v>
                </c:pt>
                <c:pt idx="2">
                  <c:v>Unknown</c:v>
                </c:pt>
              </c:strCache>
            </c:strRef>
          </c:cat>
          <c:val>
            <c:numRef>
              <c:f>'More graphs'!$B$53:$B$55</c:f>
              <c:numCache>
                <c:formatCode>General</c:formatCode>
                <c:ptCount val="3"/>
                <c:pt idx="0">
                  <c:v>60</c:v>
                </c:pt>
                <c:pt idx="1">
                  <c:v>11</c:v>
                </c:pt>
                <c:pt idx="2">
                  <c:v>43</c:v>
                </c:pt>
              </c:numCache>
            </c:numRef>
          </c:val>
          <c:extLst>
            <c:ext xmlns:c16="http://schemas.microsoft.com/office/drawing/2014/chart" uri="{C3380CC4-5D6E-409C-BE32-E72D297353CC}">
              <c16:uniqueId val="{00000006-436E-44F0-8A22-DBD5294E9A85}"/>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'More graphs'!$A$59:$A$65</c:f>
              <c:strCache>
                <c:ptCount val="7"/>
                <c:pt idx="0">
                  <c:v>Violence against women</c:v>
                </c:pt>
                <c:pt idx="1">
                  <c:v>Gender </c:v>
                </c:pt>
                <c:pt idx="2">
                  <c:v>HIV/STI</c:v>
                </c:pt>
                <c:pt idx="3">
                  <c:v>SRH &amp; early pregnancy</c:v>
                </c:pt>
                <c:pt idx="4">
                  <c:v>Domestic violence against men</c:v>
                </c:pt>
                <c:pt idx="5">
                  <c:v>Other</c:v>
                </c:pt>
                <c:pt idx="6">
                  <c:v>Disability</c:v>
                </c:pt>
              </c:strCache>
            </c:strRef>
          </c:cat>
          <c:val>
            <c:numRef>
              <c:f>'More graphs'!$B$59:$B$65</c:f>
              <c:numCache>
                <c:formatCode>General</c:formatCode>
                <c:ptCount val="7"/>
                <c:pt idx="0">
                  <c:v>69</c:v>
                </c:pt>
                <c:pt idx="1">
                  <c:v>17</c:v>
                </c:pt>
                <c:pt idx="2">
                  <c:v>13</c:v>
                </c:pt>
                <c:pt idx="3">
                  <c:v>5</c:v>
                </c:pt>
                <c:pt idx="4">
                  <c:v>5</c:v>
                </c:pt>
                <c:pt idx="5">
                  <c:v>3</c:v>
                </c:pt>
                <c:pt idx="6">
                  <c:v>2</c:v>
                </c:pt>
              </c:numCache>
            </c:numRef>
          </c:val>
          <c:extLst>
            <c:ext xmlns:c16="http://schemas.microsoft.com/office/drawing/2014/chart" uri="{C3380CC4-5D6E-409C-BE32-E72D297353CC}">
              <c16:uniqueId val="{00000000-4902-4473-A1FC-5BFA6B64E488}"/>
            </c:ext>
          </c:extLst>
        </c:ser>
        <c:dLbls>
          <c:showLegendKey val="0"/>
          <c:showVal val="1"/>
          <c:showCatName val="0"/>
          <c:showSerName val="0"/>
          <c:showPercent val="0"/>
          <c:showBubbleSize val="0"/>
        </c:dLbls>
        <c:gapWidth val="150"/>
        <c:overlap val="-25"/>
        <c:axId val="501422136"/>
        <c:axId val="501423776"/>
      </c:barChart>
      <c:catAx>
        <c:axId val="501422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01423776"/>
        <c:crosses val="autoZero"/>
        <c:auto val="1"/>
        <c:lblAlgn val="ctr"/>
        <c:lblOffset val="100"/>
        <c:noMultiLvlLbl val="0"/>
      </c:catAx>
      <c:valAx>
        <c:axId val="501423776"/>
        <c:scaling>
          <c:orientation val="minMax"/>
        </c:scaling>
        <c:delete val="1"/>
        <c:axPos val="b"/>
        <c:numFmt formatCode="General" sourceLinked="1"/>
        <c:majorTickMark val="none"/>
        <c:minorTickMark val="none"/>
        <c:tickLblPos val="nextTo"/>
        <c:crossAx val="5014221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6"/>
              </a:solidFill>
              <a:ln w="19050">
                <a:solidFill>
                  <a:schemeClr val="lt1"/>
                </a:solidFill>
              </a:ln>
              <a:effectLst/>
            </c:spPr>
            <c:extLst>
              <c:ext xmlns:c16="http://schemas.microsoft.com/office/drawing/2014/chart" uri="{C3380CC4-5D6E-409C-BE32-E72D297353CC}">
                <c16:uniqueId val="{00000001-0DB5-418B-A902-6270967B4723}"/>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0DB5-418B-A902-6270967B4723}"/>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0DB5-418B-A902-6270967B4723}"/>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0DB5-418B-A902-6270967B4723}"/>
              </c:ext>
            </c:extLst>
          </c:dPt>
          <c:dLbls>
            <c:dLbl>
              <c:idx val="0"/>
              <c:layout>
                <c:manualLayout>
                  <c:x val="-0.16742534700124209"/>
                  <c:y val="-0.23750375713856328"/>
                </c:manualLayout>
              </c:layout>
              <c:tx>
                <c:rich>
                  <a:bodyPr/>
                  <a:lstStyle/>
                  <a:p>
                    <a:fld id="{1C44FC0B-C5B9-45D4-BFB2-25513CA4F116}" type="CATEGORYNAME">
                      <a:rPr lang="en-US" b="1"/>
                      <a:pPr/>
                      <a:t>[CATEGORY NAME]</a:t>
                    </a:fld>
                    <a:r>
                      <a:rPr lang="en-US" b="1" baseline="0" dirty="0"/>
                      <a:t>
</a:t>
                    </a:r>
                    <a:fld id="{98AA7CB8-2F2B-4167-9286-79FF693FAD89}" type="PERCENTAGE">
                      <a:rPr lang="en-US" b="1" baseline="0"/>
                      <a:pPr/>
                      <a:t>[PERCENTAGE]</a:t>
                    </a:fld>
                    <a:endParaRPr lang="en-US" b="1"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DB5-418B-A902-6270967B4723}"/>
                </c:ext>
              </c:extLst>
            </c:dLbl>
            <c:dLbl>
              <c:idx val="1"/>
              <c:layout>
                <c:manualLayout>
                  <c:x val="-9.2750229283130536E-2"/>
                  <c:y val="0.13624005175049986"/>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DB5-418B-A902-6270967B4723}"/>
                </c:ext>
              </c:extLst>
            </c:dLbl>
            <c:dLbl>
              <c:idx val="2"/>
              <c:layout>
                <c:manualLayout>
                  <c:x val="-0.12172445848261118"/>
                  <c:y val="0"/>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DB5-418B-A902-6270967B4723}"/>
                </c:ext>
              </c:extLst>
            </c:dLbl>
            <c:dLbl>
              <c:idx val="3"/>
              <c:layout>
                <c:manualLayout>
                  <c:x val="0.31441036180787513"/>
                  <c:y val="0"/>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0DB5-418B-A902-6270967B472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'More graphs'!$A$68:$A$71</c:f>
              <c:strCache>
                <c:ptCount val="4"/>
                <c:pt idx="0">
                  <c:v>Only one source *</c:v>
                </c:pt>
                <c:pt idx="1">
                  <c:v>Two sources</c:v>
                </c:pt>
                <c:pt idx="2">
                  <c:v>More than two sources</c:v>
                </c:pt>
                <c:pt idx="3">
                  <c:v>No identified source</c:v>
                </c:pt>
              </c:strCache>
            </c:strRef>
          </c:cat>
          <c:val>
            <c:numRef>
              <c:f>'More graphs'!$B$68:$B$71</c:f>
              <c:numCache>
                <c:formatCode>General</c:formatCode>
                <c:ptCount val="4"/>
                <c:pt idx="0">
                  <c:v>88</c:v>
                </c:pt>
                <c:pt idx="1">
                  <c:v>20</c:v>
                </c:pt>
                <c:pt idx="2">
                  <c:v>5</c:v>
                </c:pt>
                <c:pt idx="3">
                  <c:v>1</c:v>
                </c:pt>
              </c:numCache>
            </c:numRef>
          </c:val>
          <c:extLst>
            <c:ext xmlns:c16="http://schemas.microsoft.com/office/drawing/2014/chart" uri="{C3380CC4-5D6E-409C-BE32-E72D297353CC}">
              <c16:uniqueId val="{00000008-0DB5-418B-A902-6270967B4723}"/>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6"/>
              </a:solidFill>
              <a:ln w="19050">
                <a:solidFill>
                  <a:schemeClr val="lt1"/>
                </a:solidFill>
              </a:ln>
              <a:effectLst/>
            </c:spPr>
            <c:extLst>
              <c:ext xmlns:c16="http://schemas.microsoft.com/office/drawing/2014/chart" uri="{C3380CC4-5D6E-409C-BE32-E72D297353CC}">
                <c16:uniqueId val="{00000001-375C-41F9-8C19-203EDC1D38D3}"/>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375C-41F9-8C19-203EDC1D38D3}"/>
              </c:ext>
            </c:extLst>
          </c:dPt>
          <c:dLbls>
            <c:dLbl>
              <c:idx val="1"/>
              <c:layout>
                <c:manualLayout>
                  <c:x val="0.11541638485078691"/>
                  <c:y val="-0.16119423023135016"/>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3777828208220331"/>
                      <c:h val="0.63991720941383301"/>
                    </c:manualLayout>
                  </c15:layout>
                </c:ext>
                <c:ext xmlns:c16="http://schemas.microsoft.com/office/drawing/2014/chart" uri="{C3380CC4-5D6E-409C-BE32-E72D297353CC}">
                  <c16:uniqueId val="{00000003-375C-41F9-8C19-203EDC1D38D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'More graphs'!$A$75:$A$76</c:f>
              <c:strCache>
                <c:ptCount val="2"/>
                <c:pt idx="0">
                  <c:v>No major issues with reporting</c:v>
                </c:pt>
                <c:pt idx="1">
                  <c:v>One or more problems with reporting including using stereotypes, victim-blaming and sensationalist photos</c:v>
                </c:pt>
              </c:strCache>
            </c:strRef>
          </c:cat>
          <c:val>
            <c:numRef>
              <c:f>'More graphs'!$B$75:$B$76</c:f>
              <c:numCache>
                <c:formatCode>General</c:formatCode>
                <c:ptCount val="2"/>
                <c:pt idx="0">
                  <c:v>53</c:v>
                </c:pt>
                <c:pt idx="1">
                  <c:v>61</c:v>
                </c:pt>
              </c:numCache>
            </c:numRef>
          </c:val>
          <c:extLst>
            <c:ext xmlns:c16="http://schemas.microsoft.com/office/drawing/2014/chart" uri="{C3380CC4-5D6E-409C-BE32-E72D297353CC}">
              <c16:uniqueId val="{00000004-375C-41F9-8C19-203EDC1D38D3}"/>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dirty="0"/>
              <a:t>MSSI funding 2016 - 2019</a:t>
            </a:r>
            <a:endParaRPr lang="en-AU" sz="18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2015709456422131E-2"/>
          <c:y val="8.2898542421133065E-2"/>
          <c:w val="0.92130057753398464"/>
          <c:h val="0.72734052313308395"/>
        </c:manualLayout>
      </c:layout>
      <c:lineChart>
        <c:grouping val="standard"/>
        <c:varyColors val="0"/>
        <c:ser>
          <c:idx val="0"/>
          <c:order val="0"/>
          <c:tx>
            <c:strRef>
              <c:f>Sheet1!$A$7:$B$7</c:f>
              <c:strCache>
                <c:ptCount val="2"/>
                <c:pt idx="0">
                  <c:v>PRADET</c:v>
                </c:pt>
                <c:pt idx="1">
                  <c:v>Mental Health and Human trafficking</c:v>
                </c:pt>
              </c:strCache>
            </c:strRef>
          </c:tx>
          <c:spPr>
            <a:ln w="28575" cap="rnd">
              <a:solidFill>
                <a:schemeClr val="accent1"/>
              </a:solidFill>
              <a:round/>
            </a:ln>
            <a:effectLst/>
          </c:spPr>
          <c:marker>
            <c:symbol val="none"/>
          </c:marker>
          <c:val>
            <c:numRef>
              <c:f>Sheet1!$C$7:$J$7</c:f>
              <c:numCache>
                <c:formatCode>_("$"* #,##0.00_);_("$"* \(#,##0.00\);_("$"* "-"??_);_(@_)</c:formatCode>
                <c:ptCount val="4"/>
                <c:pt idx="0">
                  <c:v>30930.5</c:v>
                </c:pt>
                <c:pt idx="1">
                  <c:v>37653</c:v>
                </c:pt>
                <c:pt idx="2">
                  <c:v>29489</c:v>
                </c:pt>
                <c:pt idx="3">
                  <c:v>31923</c:v>
                </c:pt>
              </c:numCache>
            </c:numRef>
          </c:val>
          <c:smooth val="0"/>
          <c:extLst>
            <c:ext xmlns:c16="http://schemas.microsoft.com/office/drawing/2014/chart" uri="{C3380CC4-5D6E-409C-BE32-E72D297353CC}">
              <c16:uniqueId val="{00000000-D7C1-4AEE-888C-3D5DA5F19CDC}"/>
            </c:ext>
          </c:extLst>
        </c:ser>
        <c:ser>
          <c:idx val="1"/>
          <c:order val="1"/>
          <c:tx>
            <c:strRef>
              <c:f>Sheet1!$A$8:$B$8</c:f>
              <c:strCache>
                <c:ptCount val="2"/>
                <c:pt idx="0">
                  <c:v>UMS</c:v>
                </c:pt>
                <c:pt idx="1">
                  <c:v>Mai Estuda Hamutuk (boarding school)</c:v>
                </c:pt>
              </c:strCache>
            </c:strRef>
          </c:tx>
          <c:spPr>
            <a:ln w="28575" cap="rnd">
              <a:solidFill>
                <a:schemeClr val="accent2"/>
              </a:solidFill>
              <a:round/>
            </a:ln>
            <a:effectLst/>
          </c:spPr>
          <c:marker>
            <c:symbol val="none"/>
          </c:marker>
          <c:val>
            <c:numRef>
              <c:f>Sheet1!$C$8:$J$8</c:f>
              <c:numCache>
                <c:formatCode>_("$"* #,##0.00_);_("$"* \(#,##0.00\);_("$"* "-"??_);_(@_)</c:formatCode>
                <c:ptCount val="4"/>
                <c:pt idx="0">
                  <c:v>39361</c:v>
                </c:pt>
                <c:pt idx="1">
                  <c:v>34660.800000000003</c:v>
                </c:pt>
                <c:pt idx="2">
                  <c:v>40570.620000000003</c:v>
                </c:pt>
                <c:pt idx="3">
                  <c:v>36922</c:v>
                </c:pt>
              </c:numCache>
            </c:numRef>
          </c:val>
          <c:smooth val="0"/>
          <c:extLst>
            <c:ext xmlns:c16="http://schemas.microsoft.com/office/drawing/2014/chart" uri="{C3380CC4-5D6E-409C-BE32-E72D297353CC}">
              <c16:uniqueId val="{00000001-D7C1-4AEE-888C-3D5DA5F19CDC}"/>
            </c:ext>
          </c:extLst>
        </c:ser>
        <c:ser>
          <c:idx val="2"/>
          <c:order val="2"/>
          <c:tx>
            <c:strRef>
              <c:f>Sheet1!$A$9:$B$9</c:f>
              <c:strCache>
                <c:ptCount val="2"/>
                <c:pt idx="0">
                  <c:v>FOKUPERS</c:v>
                </c:pt>
                <c:pt idx="1">
                  <c:v>Uma Mahon Dili and Suai (Shelter)</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val>
            <c:numRef>
              <c:f>Sheet1!$C$9:$J$9</c:f>
              <c:numCache>
                <c:formatCode>_("$"* #,##0.00_);_("$"* \(#,##0.00\);_("$"* "-"??_);_(@_)</c:formatCode>
                <c:ptCount val="4"/>
                <c:pt idx="0">
                  <c:v>110000</c:v>
                </c:pt>
                <c:pt idx="1">
                  <c:v>118605</c:v>
                </c:pt>
                <c:pt idx="2">
                  <c:v>115342.6</c:v>
                </c:pt>
                <c:pt idx="3">
                  <c:v>89864.7</c:v>
                </c:pt>
              </c:numCache>
            </c:numRef>
          </c:val>
          <c:smooth val="0"/>
          <c:extLst>
            <c:ext xmlns:c16="http://schemas.microsoft.com/office/drawing/2014/chart" uri="{C3380CC4-5D6E-409C-BE32-E72D297353CC}">
              <c16:uniqueId val="{00000002-D7C1-4AEE-888C-3D5DA5F19CDC}"/>
            </c:ext>
          </c:extLst>
        </c:ser>
        <c:ser>
          <c:idx val="3"/>
          <c:order val="3"/>
          <c:tx>
            <c:strRef>
              <c:f>Sheet1!$A$10:$B$10</c:f>
              <c:strCache>
                <c:ptCount val="2"/>
                <c:pt idx="0">
                  <c:v>FOKUPERS</c:v>
                </c:pt>
                <c:pt idx="1">
                  <c:v>Uma Mahon Maria Tapo </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val>
            <c:numRef>
              <c:f>Sheet1!$C$10:$J$10</c:f>
              <c:numCache>
                <c:formatCode>_("$"* #,##0.00_);_("$"* \(#,##0.00\);_("$"* "-"??_);_(@_)</c:formatCode>
                <c:ptCount val="4"/>
                <c:pt idx="0">
                  <c:v>28280</c:v>
                </c:pt>
                <c:pt idx="1">
                  <c:v>36004</c:v>
                </c:pt>
                <c:pt idx="2">
                  <c:v>39940.959999999999</c:v>
                </c:pt>
                <c:pt idx="3">
                  <c:v>37881.01</c:v>
                </c:pt>
              </c:numCache>
            </c:numRef>
          </c:val>
          <c:smooth val="0"/>
          <c:extLst>
            <c:ext xmlns:c16="http://schemas.microsoft.com/office/drawing/2014/chart" uri="{C3380CC4-5D6E-409C-BE32-E72D297353CC}">
              <c16:uniqueId val="{00000003-D7C1-4AEE-888C-3D5DA5F19CDC}"/>
            </c:ext>
          </c:extLst>
        </c:ser>
        <c:ser>
          <c:idx val="4"/>
          <c:order val="4"/>
          <c:tx>
            <c:strRef>
              <c:f>Sheet1!$A$11:$B$11</c:f>
              <c:strCache>
                <c:ptCount val="2"/>
                <c:pt idx="0">
                  <c:v>Casa Vida</c:v>
                </c:pt>
                <c:pt idx="1">
                  <c:v>Shelter for children</c:v>
                </c:pt>
              </c:strCache>
            </c:strRef>
          </c:tx>
          <c:spPr>
            <a:ln w="28575" cap="rnd">
              <a:solidFill>
                <a:schemeClr val="accent5"/>
              </a:solidFill>
              <a:round/>
            </a:ln>
            <a:effectLst/>
          </c:spPr>
          <c:marker>
            <c:symbol val="none"/>
          </c:marker>
          <c:val>
            <c:numRef>
              <c:f>Sheet1!$C$11:$J$11</c:f>
              <c:numCache>
                <c:formatCode>_("$"* #,##0.00_);_("$"* \(#,##0.00\);_("$"* "-"??_);_(@_)</c:formatCode>
                <c:ptCount val="4"/>
                <c:pt idx="0">
                  <c:v>106004.14</c:v>
                </c:pt>
                <c:pt idx="1">
                  <c:v>90747.61</c:v>
                </c:pt>
                <c:pt idx="2">
                  <c:v>90880.94</c:v>
                </c:pt>
                <c:pt idx="3">
                  <c:v>68870.720000000001</c:v>
                </c:pt>
              </c:numCache>
            </c:numRef>
          </c:val>
          <c:smooth val="0"/>
          <c:extLst>
            <c:ext xmlns:c16="http://schemas.microsoft.com/office/drawing/2014/chart" uri="{C3380CC4-5D6E-409C-BE32-E72D297353CC}">
              <c16:uniqueId val="{00000004-D7C1-4AEE-888C-3D5DA5F19CDC}"/>
            </c:ext>
          </c:extLst>
        </c:ser>
        <c:ser>
          <c:idx val="5"/>
          <c:order val="5"/>
          <c:tx>
            <c:strRef>
              <c:f>Sheet1!$A$12:$B$12</c:f>
              <c:strCache>
                <c:ptCount val="2"/>
                <c:pt idx="0">
                  <c:v>FFCJ</c:v>
                </c:pt>
                <c:pt idx="1">
                  <c:v>Shelter for women and street children</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val>
            <c:numRef>
              <c:f>Sheet1!$C$12:$J$12</c:f>
              <c:numCache>
                <c:formatCode>_("$"* #,##0.00_);_("$"* \(#,##0.00\);_("$"* "-"??_);_(@_)</c:formatCode>
                <c:ptCount val="4"/>
                <c:pt idx="0">
                  <c:v>75254</c:v>
                </c:pt>
                <c:pt idx="1">
                  <c:v>75348.2</c:v>
                </c:pt>
                <c:pt idx="2">
                  <c:v>77489.05</c:v>
                </c:pt>
                <c:pt idx="3">
                  <c:v>54017.66</c:v>
                </c:pt>
              </c:numCache>
            </c:numRef>
          </c:val>
          <c:smooth val="0"/>
          <c:extLst>
            <c:ext xmlns:c16="http://schemas.microsoft.com/office/drawing/2014/chart" uri="{C3380CC4-5D6E-409C-BE32-E72D297353CC}">
              <c16:uniqueId val="{00000005-D7C1-4AEE-888C-3D5DA5F19CDC}"/>
            </c:ext>
          </c:extLst>
        </c:ser>
        <c:ser>
          <c:idx val="7"/>
          <c:order val="7"/>
          <c:tx>
            <c:strRef>
              <c:f>Sheet1!$A$14:$B$14</c:f>
              <c:strCache>
                <c:ptCount val="2"/>
                <c:pt idx="0">
                  <c:v>Uma Pas Viqueque</c:v>
                </c:pt>
                <c:pt idx="1">
                  <c:v>Shelter</c:v>
                </c:pt>
              </c:strCache>
            </c:strRef>
          </c:tx>
          <c:spPr>
            <a:ln w="28575" cap="rnd">
              <a:solidFill>
                <a:schemeClr val="accent2">
                  <a:lumMod val="60000"/>
                </a:schemeClr>
              </a:solidFill>
              <a:round/>
            </a:ln>
            <a:effectLst/>
          </c:spPr>
          <c:marker>
            <c:symbol val="none"/>
          </c:marker>
          <c:val>
            <c:numRef>
              <c:f>Sheet1!$C$14:$J$14</c:f>
              <c:numCache>
                <c:formatCode>_("$"* #,##0.00_);_("$"* \(#,##0.00\);_("$"* "-"??_);_(@_)</c:formatCode>
                <c:ptCount val="4"/>
                <c:pt idx="0">
                  <c:v>18212</c:v>
                </c:pt>
                <c:pt idx="1">
                  <c:v>22765</c:v>
                </c:pt>
                <c:pt idx="2">
                  <c:v>21879.1</c:v>
                </c:pt>
                <c:pt idx="3">
                  <c:v>20566.87</c:v>
                </c:pt>
              </c:numCache>
            </c:numRef>
          </c:val>
          <c:smooth val="0"/>
          <c:extLst>
            <c:ext xmlns:c16="http://schemas.microsoft.com/office/drawing/2014/chart" uri="{C3380CC4-5D6E-409C-BE32-E72D297353CC}">
              <c16:uniqueId val="{00000007-D7C1-4AEE-888C-3D5DA5F19CDC}"/>
            </c:ext>
          </c:extLst>
        </c:ser>
        <c:ser>
          <c:idx val="8"/>
          <c:order val="8"/>
          <c:tx>
            <c:strRef>
              <c:f>Sheet1!$A$16:$B$16</c:f>
              <c:strCache>
                <c:ptCount val="2"/>
                <c:pt idx="0">
                  <c:v>Uma Mahon Lospalos</c:v>
                </c:pt>
                <c:pt idx="1">
                  <c:v>Shelter</c:v>
                </c:pt>
              </c:strCache>
            </c:strRef>
          </c:tx>
          <c:spPr>
            <a:ln w="28575" cap="rnd">
              <a:solidFill>
                <a:schemeClr val="accent3">
                  <a:lumMod val="60000"/>
                </a:schemeClr>
              </a:solidFill>
              <a:round/>
            </a:ln>
            <a:effectLst/>
          </c:spPr>
          <c:marker>
            <c:symbol val="none"/>
          </c:marker>
          <c:val>
            <c:numRef>
              <c:f>Sheet1!$C$16:$J$16</c:f>
              <c:numCache>
                <c:formatCode>_("$"* #,##0.00_);_("$"* \(#,##0.00\);_("$"* "-"??_);_(@_)</c:formatCode>
                <c:ptCount val="4"/>
                <c:pt idx="0">
                  <c:v>18171</c:v>
                </c:pt>
                <c:pt idx="1">
                  <c:v>52646</c:v>
                </c:pt>
                <c:pt idx="2">
                  <c:v>22539.74</c:v>
                </c:pt>
                <c:pt idx="3">
                  <c:v>23393.74</c:v>
                </c:pt>
              </c:numCache>
            </c:numRef>
          </c:val>
          <c:smooth val="0"/>
          <c:extLst>
            <c:ext xmlns:c16="http://schemas.microsoft.com/office/drawing/2014/chart" uri="{C3380CC4-5D6E-409C-BE32-E72D297353CC}">
              <c16:uniqueId val="{00000008-D7C1-4AEE-888C-3D5DA5F19CDC}"/>
            </c:ext>
          </c:extLst>
        </c:ser>
        <c:ser>
          <c:idx val="9"/>
          <c:order val="9"/>
          <c:tx>
            <c:strRef>
              <c:f>Sheet1!$A$17:$B$17</c:f>
              <c:strCache>
                <c:ptCount val="2"/>
                <c:pt idx="0">
                  <c:v>FPWO</c:v>
                </c:pt>
                <c:pt idx="1">
                  <c:v>Shelter</c:v>
                </c:pt>
              </c:strCache>
            </c:strRef>
          </c:tx>
          <c:spPr>
            <a:ln w="28575" cap="rnd">
              <a:solidFill>
                <a:schemeClr val="accent4">
                  <a:lumMod val="60000"/>
                </a:schemeClr>
              </a:solidFill>
              <a:round/>
            </a:ln>
            <a:effectLst/>
          </c:spPr>
          <c:marker>
            <c:symbol val="none"/>
          </c:marker>
          <c:val>
            <c:numRef>
              <c:f>Sheet1!$C$17:$J$17</c:f>
              <c:numCache>
                <c:formatCode>_("$"* #,##0.00_);_("$"* \(#,##0.00\);_("$"* "-"??_);_(@_)</c:formatCode>
                <c:ptCount val="4"/>
                <c:pt idx="0">
                  <c:v>20044</c:v>
                </c:pt>
                <c:pt idx="1">
                  <c:v>11652</c:v>
                </c:pt>
                <c:pt idx="2">
                  <c:v>19054.36</c:v>
                </c:pt>
                <c:pt idx="3">
                  <c:v>17496</c:v>
                </c:pt>
              </c:numCache>
            </c:numRef>
          </c:val>
          <c:smooth val="0"/>
          <c:extLst>
            <c:ext xmlns:c16="http://schemas.microsoft.com/office/drawing/2014/chart" uri="{C3380CC4-5D6E-409C-BE32-E72D297353CC}">
              <c16:uniqueId val="{00000009-D7C1-4AEE-888C-3D5DA5F19CDC}"/>
            </c:ext>
          </c:extLst>
        </c:ser>
        <c:dLbls>
          <c:showLegendKey val="0"/>
          <c:showVal val="0"/>
          <c:showCatName val="0"/>
          <c:showSerName val="0"/>
          <c:showPercent val="0"/>
          <c:showBubbleSize val="0"/>
        </c:dLbls>
        <c:smooth val="0"/>
        <c:axId val="641738512"/>
        <c:axId val="641739496"/>
        <c:extLst>
          <c:ext xmlns:c15="http://schemas.microsoft.com/office/drawing/2012/chart" uri="{02D57815-91ED-43cb-92C2-25804820EDAC}">
            <c15:filteredLineSeries>
              <c15:ser>
                <c:idx val="6"/>
                <c:order val="6"/>
                <c:tx>
                  <c:strRef>
                    <c:extLst>
                      <c:ext uri="{02D57815-91ED-43cb-92C2-25804820EDAC}">
                        <c15:formulaRef>
                          <c15:sqref>Sheet1!$A$13:$B$13</c15:sqref>
                        </c15:formulaRef>
                      </c:ext>
                    </c:extLst>
                    <c:strCache>
                      <c:ptCount val="2"/>
                      <c:pt idx="0">
                        <c:v>Uma Pas Baucau</c:v>
                      </c:pt>
                      <c:pt idx="1">
                        <c:v>Shelter</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val>
                  <c:numRef>
                    <c:extLst>
                      <c:ext uri="{02D57815-91ED-43cb-92C2-25804820EDAC}">
                        <c15:formulaRef>
                          <c15:sqref>Sheet1!$C$13:$J$13</c15:sqref>
                        </c15:formulaRef>
                      </c:ext>
                    </c:extLst>
                    <c:numCache>
                      <c:formatCode>General</c:formatCode>
                      <c:ptCount val="4"/>
                      <c:pt idx="2" formatCode="_(&quot;$&quot;* #,##0.00_);_(&quot;$&quot;* \(#,##0.00\);_(&quot;$&quot;* &quot;-&quot;??_);_(@_)">
                        <c:v>0</c:v>
                      </c:pt>
                      <c:pt idx="3" formatCode="_(&quot;$&quot;* #,##0.00_);_(&quot;$&quot;* \(#,##0.00\);_(&quot;$&quot;* &quot;-&quot;??_);_(@_)">
                        <c:v>0</c:v>
                      </c:pt>
                    </c:numCache>
                  </c:numRef>
                </c:val>
                <c:smooth val="0"/>
                <c:extLst>
                  <c:ext xmlns:c16="http://schemas.microsoft.com/office/drawing/2014/chart" uri="{C3380CC4-5D6E-409C-BE32-E72D297353CC}">
                    <c16:uniqueId val="{00000006-D7C1-4AEE-888C-3D5DA5F19CDC}"/>
                  </c:ext>
                </c:extLst>
              </c15:ser>
            </c15:filteredLineSeries>
          </c:ext>
        </c:extLst>
      </c:lineChart>
      <c:catAx>
        <c:axId val="641738512"/>
        <c:scaling>
          <c:orientation val="minMax"/>
        </c:scaling>
        <c:delete val="1"/>
        <c:axPos val="b"/>
        <c:numFmt formatCode="General" sourceLinked="1"/>
        <c:majorTickMark val="none"/>
        <c:minorTickMark val="none"/>
        <c:tickLblPos val="nextTo"/>
        <c:crossAx val="641739496"/>
        <c:crosses val="autoZero"/>
        <c:auto val="1"/>
        <c:lblAlgn val="ctr"/>
        <c:lblOffset val="100"/>
        <c:noMultiLvlLbl val="0"/>
      </c:catAx>
      <c:valAx>
        <c:axId val="641739496"/>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41738512"/>
        <c:crosses val="autoZero"/>
        <c:crossBetween val="between"/>
      </c:valAx>
      <c:spPr>
        <a:noFill/>
        <a:ln>
          <a:noFill/>
        </a:ln>
        <a:effectLst/>
      </c:spPr>
    </c:plotArea>
    <c:legend>
      <c:legendPos val="b"/>
      <c:layout>
        <c:manualLayout>
          <c:xMode val="edge"/>
          <c:yMode val="edge"/>
          <c:x val="1.49106928786458E-2"/>
          <c:y val="0.8249987734134494"/>
          <c:w val="0.83848953798604375"/>
          <c:h val="0.1750012265865505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6"/>
              </a:solidFill>
              <a:ln w="19050">
                <a:solidFill>
                  <a:schemeClr val="lt1"/>
                </a:solidFill>
              </a:ln>
              <a:effectLst/>
            </c:spPr>
            <c:extLst>
              <c:ext xmlns:c16="http://schemas.microsoft.com/office/drawing/2014/chart" uri="{C3380CC4-5D6E-409C-BE32-E72D297353CC}">
                <c16:uniqueId val="{00000001-C1C3-4D4A-9BB8-76A92AE59BEF}"/>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C1C3-4D4A-9BB8-76A92AE59BEF}"/>
              </c:ext>
            </c:extLst>
          </c:dPt>
          <c:dLbls>
            <c:dLbl>
              <c:idx val="1"/>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3-C1C3-4D4A-9BB8-76A92AE59BE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Mastersheet!$B$48:$B$49</c:f>
              <c:strCache>
                <c:ptCount val="2"/>
                <c:pt idx="0">
                  <c:v>Has a disability</c:v>
                </c:pt>
                <c:pt idx="1">
                  <c:v>Does not have a disability</c:v>
                </c:pt>
              </c:strCache>
            </c:strRef>
          </c:cat>
          <c:val>
            <c:numRef>
              <c:f>Mastersheet!$C$48:$C$49</c:f>
              <c:numCache>
                <c:formatCode>General</c:formatCode>
                <c:ptCount val="2"/>
                <c:pt idx="0">
                  <c:v>19</c:v>
                </c:pt>
                <c:pt idx="1">
                  <c:v>676</c:v>
                </c:pt>
              </c:numCache>
            </c:numRef>
          </c:val>
          <c:extLst>
            <c:ext xmlns:c16="http://schemas.microsoft.com/office/drawing/2014/chart" uri="{C3380CC4-5D6E-409C-BE32-E72D297353CC}">
              <c16:uniqueId val="{00000004-C1C3-4D4A-9BB8-76A92AE59BEF}"/>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6"/>
              </a:solidFill>
              <a:ln w="19050">
                <a:solidFill>
                  <a:schemeClr val="lt1"/>
                </a:solidFill>
              </a:ln>
              <a:effectLst/>
            </c:spPr>
            <c:extLst>
              <c:ext xmlns:c16="http://schemas.microsoft.com/office/drawing/2014/chart" uri="{C3380CC4-5D6E-409C-BE32-E72D297353CC}">
                <c16:uniqueId val="{00000001-188B-4F46-B2FD-C79BE5FDBCAA}"/>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188B-4F46-B2FD-C79BE5FDBCAA}"/>
              </c:ext>
            </c:extLst>
          </c:dPt>
          <c:dLbls>
            <c:dLbl>
              <c:idx val="0"/>
              <c:layout>
                <c:manualLayout>
                  <c:x val="-6.1457484134649486E-2"/>
                  <c:y val="0.19284064665127021"/>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88B-4F46-B2FD-C79BE5FDBCAA}"/>
                </c:ext>
              </c:extLst>
            </c:dLbl>
            <c:dLbl>
              <c:idx val="1"/>
              <c:layout>
                <c:manualLayout>
                  <c:x val="1.1648959680455742E-3"/>
                  <c:y val="-0.32189376443418016"/>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88B-4F46-B2FD-C79BE5FDBCA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Mastersheet!$B$54:$B$55</c:f>
              <c:strCache>
                <c:ptCount val="2"/>
                <c:pt idx="0">
                  <c:v>Yes</c:v>
                </c:pt>
                <c:pt idx="1">
                  <c:v>No</c:v>
                </c:pt>
              </c:strCache>
            </c:strRef>
          </c:cat>
          <c:val>
            <c:numRef>
              <c:f>Mastersheet!$C$54:$C$55</c:f>
              <c:numCache>
                <c:formatCode>General</c:formatCode>
                <c:ptCount val="2"/>
                <c:pt idx="0">
                  <c:v>76</c:v>
                </c:pt>
                <c:pt idx="1">
                  <c:v>610</c:v>
                </c:pt>
              </c:numCache>
            </c:numRef>
          </c:val>
          <c:extLst>
            <c:ext xmlns:c16="http://schemas.microsoft.com/office/drawing/2014/chart" uri="{C3380CC4-5D6E-409C-BE32-E72D297353CC}">
              <c16:uniqueId val="{00000004-188B-4F46-B2FD-C79BE5FDBCAA}"/>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Graphs!$J$1:$J$13</c:f>
              <c:strCache>
                <c:ptCount val="13"/>
                <c:pt idx="0">
                  <c:v>Aileu</c:v>
                </c:pt>
                <c:pt idx="1">
                  <c:v>Manatuto</c:v>
                </c:pt>
                <c:pt idx="2">
                  <c:v>Lautem</c:v>
                </c:pt>
                <c:pt idx="3">
                  <c:v>Ainaro</c:v>
                </c:pt>
                <c:pt idx="4">
                  <c:v>Liquica</c:v>
                </c:pt>
                <c:pt idx="5">
                  <c:v>Ermera</c:v>
                </c:pt>
                <c:pt idx="6">
                  <c:v>Manufahi</c:v>
                </c:pt>
                <c:pt idx="7">
                  <c:v>Viqueque</c:v>
                </c:pt>
                <c:pt idx="8">
                  <c:v>Covalima</c:v>
                </c:pt>
                <c:pt idx="9">
                  <c:v>Bobonaro</c:v>
                </c:pt>
                <c:pt idx="10">
                  <c:v>Oecusse</c:v>
                </c:pt>
                <c:pt idx="11">
                  <c:v>Baucau</c:v>
                </c:pt>
                <c:pt idx="12">
                  <c:v>Dili</c:v>
                </c:pt>
              </c:strCache>
            </c:strRef>
          </c:cat>
          <c:val>
            <c:numRef>
              <c:f>Graphs!$K$1:$K$13</c:f>
              <c:numCache>
                <c:formatCode>General</c:formatCode>
                <c:ptCount val="13"/>
                <c:pt idx="0">
                  <c:v>8</c:v>
                </c:pt>
                <c:pt idx="1">
                  <c:v>8</c:v>
                </c:pt>
                <c:pt idx="2">
                  <c:v>14</c:v>
                </c:pt>
                <c:pt idx="3">
                  <c:v>19</c:v>
                </c:pt>
                <c:pt idx="4">
                  <c:v>20</c:v>
                </c:pt>
                <c:pt idx="5">
                  <c:v>26</c:v>
                </c:pt>
                <c:pt idx="6">
                  <c:v>26</c:v>
                </c:pt>
                <c:pt idx="7">
                  <c:v>35</c:v>
                </c:pt>
                <c:pt idx="8">
                  <c:v>81</c:v>
                </c:pt>
                <c:pt idx="9">
                  <c:v>83</c:v>
                </c:pt>
                <c:pt idx="10">
                  <c:v>88</c:v>
                </c:pt>
                <c:pt idx="11">
                  <c:v>109</c:v>
                </c:pt>
                <c:pt idx="12">
                  <c:v>221</c:v>
                </c:pt>
              </c:numCache>
            </c:numRef>
          </c:val>
          <c:extLst>
            <c:ext xmlns:c16="http://schemas.microsoft.com/office/drawing/2014/chart" uri="{C3380CC4-5D6E-409C-BE32-E72D297353CC}">
              <c16:uniqueId val="{00000000-1500-4486-8F59-8F0551FB9A67}"/>
            </c:ext>
          </c:extLst>
        </c:ser>
        <c:dLbls>
          <c:showLegendKey val="0"/>
          <c:showVal val="0"/>
          <c:showCatName val="0"/>
          <c:showSerName val="0"/>
          <c:showPercent val="0"/>
          <c:showBubbleSize val="0"/>
        </c:dLbls>
        <c:gapWidth val="182"/>
        <c:axId val="733761112"/>
        <c:axId val="733761768"/>
      </c:barChart>
      <c:catAx>
        <c:axId val="733761112"/>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33761768"/>
        <c:crosses val="autoZero"/>
        <c:auto val="1"/>
        <c:lblAlgn val="ctr"/>
        <c:lblOffset val="100"/>
        <c:noMultiLvlLbl val="0"/>
      </c:catAx>
      <c:valAx>
        <c:axId val="733761768"/>
        <c:scaling>
          <c:orientation val="minMax"/>
        </c:scaling>
        <c:delete val="1"/>
        <c:axPos val="b"/>
        <c:numFmt formatCode="General" sourceLinked="1"/>
        <c:majorTickMark val="none"/>
        <c:minorTickMark val="none"/>
        <c:tickLblPos val="nextTo"/>
        <c:crossAx val="733761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084344282515355"/>
          <c:y val="2.3970729971356949E-2"/>
          <c:w val="0.52143971005751932"/>
          <c:h val="0.95205854005728607"/>
        </c:manualLayout>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Graphs!$L$27:$L$35</c:f>
              <c:strCache>
                <c:ptCount val="9"/>
                <c:pt idx="0">
                  <c:v>Domestic violence, economic violence</c:v>
                </c:pt>
                <c:pt idx="1">
                  <c:v>Domestic violence, psychological violence </c:v>
                </c:pt>
                <c:pt idx="2">
                  <c:v>Other</c:v>
                </c:pt>
                <c:pt idx="3">
                  <c:v>Domestic violence, sexual violence</c:v>
                </c:pt>
                <c:pt idx="4">
                  <c:v>Physical violence only, not domestic violence</c:v>
                </c:pt>
                <c:pt idx="5">
                  <c:v>Civil (including “abandoment”)</c:v>
                </c:pt>
                <c:pt idx="6">
                  <c:v>Domestic violence, combined violence</c:v>
                </c:pt>
                <c:pt idx="7">
                  <c:v>Sexual violence only, not domestic violence</c:v>
                </c:pt>
                <c:pt idx="8">
                  <c:v>Domestic violence, physical violence</c:v>
                </c:pt>
              </c:strCache>
            </c:strRef>
          </c:cat>
          <c:val>
            <c:numRef>
              <c:f>Graphs!$M$27:$M$35</c:f>
              <c:numCache>
                <c:formatCode>General</c:formatCode>
                <c:ptCount val="9"/>
                <c:pt idx="0">
                  <c:v>0</c:v>
                </c:pt>
                <c:pt idx="1">
                  <c:v>8</c:v>
                </c:pt>
                <c:pt idx="2">
                  <c:v>9</c:v>
                </c:pt>
                <c:pt idx="3">
                  <c:v>25</c:v>
                </c:pt>
                <c:pt idx="4">
                  <c:v>61</c:v>
                </c:pt>
                <c:pt idx="5">
                  <c:v>90</c:v>
                </c:pt>
                <c:pt idx="6">
                  <c:v>93</c:v>
                </c:pt>
                <c:pt idx="7">
                  <c:v>93</c:v>
                </c:pt>
                <c:pt idx="8">
                  <c:v>359</c:v>
                </c:pt>
              </c:numCache>
            </c:numRef>
          </c:val>
          <c:extLst>
            <c:ext xmlns:c16="http://schemas.microsoft.com/office/drawing/2014/chart" uri="{C3380CC4-5D6E-409C-BE32-E72D297353CC}">
              <c16:uniqueId val="{00000000-0CF8-42D3-9B6E-69EC68C97C27}"/>
            </c:ext>
          </c:extLst>
        </c:ser>
        <c:dLbls>
          <c:showLegendKey val="0"/>
          <c:showVal val="0"/>
          <c:showCatName val="0"/>
          <c:showSerName val="0"/>
          <c:showPercent val="0"/>
          <c:showBubbleSize val="0"/>
        </c:dLbls>
        <c:gapWidth val="182"/>
        <c:axId val="652899048"/>
        <c:axId val="652893472"/>
      </c:barChart>
      <c:catAx>
        <c:axId val="6528990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52893472"/>
        <c:crosses val="autoZero"/>
        <c:auto val="1"/>
        <c:lblAlgn val="ctr"/>
        <c:lblOffset val="100"/>
        <c:noMultiLvlLbl val="0"/>
      </c:catAx>
      <c:valAx>
        <c:axId val="652893472"/>
        <c:scaling>
          <c:orientation val="minMax"/>
        </c:scaling>
        <c:delete val="1"/>
        <c:axPos val="b"/>
        <c:numFmt formatCode="General" sourceLinked="1"/>
        <c:majorTickMark val="none"/>
        <c:minorTickMark val="none"/>
        <c:tickLblPos val="nextTo"/>
        <c:crossAx val="652899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6"/>
              </a:solidFill>
              <a:ln w="19050">
                <a:solidFill>
                  <a:schemeClr val="lt1"/>
                </a:solidFill>
              </a:ln>
              <a:effectLst/>
            </c:spPr>
            <c:extLst>
              <c:ext xmlns:c16="http://schemas.microsoft.com/office/drawing/2014/chart" uri="{C3380CC4-5D6E-409C-BE32-E72D297353CC}">
                <c16:uniqueId val="{00000001-491F-4BF2-B01E-4FFC3A2BD9A6}"/>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491F-4BF2-B01E-4FFC3A2BD9A6}"/>
              </c:ext>
            </c:extLst>
          </c:dPt>
          <c:dLbls>
            <c:dLbl>
              <c:idx val="0"/>
              <c:layout>
                <c:manualLayout>
                  <c:x val="-0.13578225610603273"/>
                  <c:y val="-0.23625120066831415"/>
                </c:manualLayout>
              </c:layout>
              <c:tx>
                <c:rich>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fld id="{AC60E392-5D7C-4B6A-8AA5-1DDFDE376D9B}" type="CATEGORYNAME">
                      <a:rPr lang="en-AU" sz="1600">
                        <a:solidFill>
                          <a:schemeClr val="bg1"/>
                        </a:solidFill>
                      </a:rPr>
                      <a:pPr>
                        <a:defRPr sz="1600"/>
                      </a:pPr>
                      <a:t>[CATEGORY NAME]</a:t>
                    </a:fld>
                    <a:r>
                      <a:rPr lang="en-AU" sz="1600" baseline="0" dirty="0">
                        <a:solidFill>
                          <a:schemeClr val="bg1"/>
                        </a:solidFill>
                      </a:rPr>
                      <a:t>
</a:t>
                    </a:r>
                    <a:fld id="{0936EA56-FD40-471A-B65B-588148942A30}" type="PERCENTAGE">
                      <a:rPr lang="en-AU" sz="1600" baseline="0">
                        <a:solidFill>
                          <a:schemeClr val="bg1"/>
                        </a:solidFill>
                      </a:rPr>
                      <a:pPr>
                        <a:defRPr sz="1600"/>
                      </a:pPr>
                      <a:t>[PERCENTAGE]</a:t>
                    </a:fld>
                    <a:endParaRPr lang="en-AU" sz="1600" baseline="0" dirty="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91F-4BF2-B01E-4FFC3A2BD9A6}"/>
                </c:ext>
              </c:extLst>
            </c:dLbl>
            <c:dLbl>
              <c:idx val="1"/>
              <c:layout>
                <c:manualLayout>
                  <c:x val="-9.1388072369555859E-2"/>
                  <c:y val="0.27018165617976403"/>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91F-4BF2-B01E-4FFC3A2BD9A6}"/>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'More graphs'!$A$1:$A$2</c:f>
              <c:strCache>
                <c:ptCount val="2"/>
                <c:pt idx="0">
                  <c:v>Cases meeting minimum standards or above</c:v>
                </c:pt>
                <c:pt idx="1">
                  <c:v>Cases not meeting minimum standards:</c:v>
                </c:pt>
              </c:strCache>
            </c:strRef>
          </c:cat>
          <c:val>
            <c:numRef>
              <c:f>'More graphs'!$B$1:$B$2</c:f>
              <c:numCache>
                <c:formatCode>General</c:formatCode>
                <c:ptCount val="2"/>
                <c:pt idx="0">
                  <c:v>105</c:v>
                </c:pt>
                <c:pt idx="1">
                  <c:v>27</c:v>
                </c:pt>
              </c:numCache>
            </c:numRef>
          </c:val>
          <c:extLst>
            <c:ext xmlns:c16="http://schemas.microsoft.com/office/drawing/2014/chart" uri="{C3380CC4-5D6E-409C-BE32-E72D297353CC}">
              <c16:uniqueId val="{00000004-491F-4BF2-B01E-4FFC3A2BD9A6}"/>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6"/>
              </a:solidFill>
              <a:ln w="19050">
                <a:solidFill>
                  <a:schemeClr val="lt1"/>
                </a:solidFill>
              </a:ln>
              <a:effectLst/>
            </c:spPr>
            <c:extLst>
              <c:ext xmlns:c16="http://schemas.microsoft.com/office/drawing/2014/chart" uri="{C3380CC4-5D6E-409C-BE32-E72D297353CC}">
                <c16:uniqueId val="{00000001-F1B2-46A4-B6B7-0FFB8E340267}"/>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F1B2-46A4-B6B7-0FFB8E340267}"/>
              </c:ext>
            </c:extLst>
          </c:dPt>
          <c:dLbls>
            <c:dLbl>
              <c:idx val="0"/>
              <c:layout>
                <c:manualLayout>
                  <c:x val="-0.18838142386994841"/>
                  <c:y val="-6.5629767563962882E-2"/>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1B2-46A4-B6B7-0FFB8E340267}"/>
                </c:ext>
              </c:extLst>
            </c:dLbl>
            <c:dLbl>
              <c:idx val="1"/>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3-F1B2-46A4-B6B7-0FFB8E340267}"/>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'More graphs'!$A$10:$A$11</c:f>
              <c:strCache>
                <c:ptCount val="2"/>
                <c:pt idx="0">
                  <c:v>Cases meeting minimum standards or above</c:v>
                </c:pt>
                <c:pt idx="1">
                  <c:v>Cases not meeting minimum standards:</c:v>
                </c:pt>
              </c:strCache>
            </c:strRef>
          </c:cat>
          <c:val>
            <c:numRef>
              <c:f>'More graphs'!$B$10:$B$11</c:f>
              <c:numCache>
                <c:formatCode>General</c:formatCode>
                <c:ptCount val="2"/>
                <c:pt idx="0">
                  <c:v>111</c:v>
                </c:pt>
                <c:pt idx="1">
                  <c:v>96</c:v>
                </c:pt>
              </c:numCache>
            </c:numRef>
          </c:val>
          <c:extLst>
            <c:ext xmlns:c16="http://schemas.microsoft.com/office/drawing/2014/chart" uri="{C3380CC4-5D6E-409C-BE32-E72D297353CC}">
              <c16:uniqueId val="{00000004-F1B2-46A4-B6B7-0FFB8E340267}"/>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'More graphs'!$A$29:$C$29</c:f>
              <c:strCache>
                <c:ptCount val="3"/>
                <c:pt idx="0">
                  <c:v>DV</c:v>
                </c:pt>
                <c:pt idx="1">
                  <c:v>Other</c:v>
                </c:pt>
                <c:pt idx="2">
                  <c:v>Sexual assault</c:v>
                </c:pt>
              </c:strCache>
            </c:strRef>
          </c:cat>
          <c:val>
            <c:numRef>
              <c:f>'More graphs'!$A$30:$C$30</c:f>
              <c:numCache>
                <c:formatCode>General</c:formatCode>
                <c:ptCount val="3"/>
                <c:pt idx="0">
                  <c:v>225</c:v>
                </c:pt>
                <c:pt idx="1">
                  <c:v>72</c:v>
                </c:pt>
                <c:pt idx="2">
                  <c:v>34</c:v>
                </c:pt>
              </c:numCache>
            </c:numRef>
          </c:val>
          <c:extLst>
            <c:ext xmlns:c16="http://schemas.microsoft.com/office/drawing/2014/chart" uri="{C3380CC4-5D6E-409C-BE32-E72D297353CC}">
              <c16:uniqueId val="{00000000-8FD9-40FF-8B13-71E8AA5B21ED}"/>
            </c:ext>
          </c:extLst>
        </c:ser>
        <c:dLbls>
          <c:showLegendKey val="0"/>
          <c:showVal val="1"/>
          <c:showCatName val="0"/>
          <c:showSerName val="0"/>
          <c:showPercent val="0"/>
          <c:showBubbleSize val="0"/>
        </c:dLbls>
        <c:gapWidth val="150"/>
        <c:overlap val="-25"/>
        <c:axId val="506235848"/>
        <c:axId val="506228960"/>
      </c:barChart>
      <c:catAx>
        <c:axId val="5062358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06228960"/>
        <c:crosses val="autoZero"/>
        <c:auto val="1"/>
        <c:lblAlgn val="ctr"/>
        <c:lblOffset val="100"/>
        <c:noMultiLvlLbl val="0"/>
      </c:catAx>
      <c:valAx>
        <c:axId val="506228960"/>
        <c:scaling>
          <c:orientation val="minMax"/>
        </c:scaling>
        <c:delete val="1"/>
        <c:axPos val="b"/>
        <c:numFmt formatCode="General" sourceLinked="1"/>
        <c:majorTickMark val="none"/>
        <c:minorTickMark val="none"/>
        <c:tickLblPos val="nextTo"/>
        <c:crossAx val="506235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6"/>
              </a:solidFill>
              <a:ln w="19050">
                <a:solidFill>
                  <a:schemeClr val="lt1"/>
                </a:solidFill>
              </a:ln>
              <a:effectLst/>
            </c:spPr>
            <c:extLst>
              <c:ext xmlns:c16="http://schemas.microsoft.com/office/drawing/2014/chart" uri="{C3380CC4-5D6E-409C-BE32-E72D297353CC}">
                <c16:uniqueId val="{00000001-11F7-4122-AEC3-99FC63DF8DDD}"/>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11F7-4122-AEC3-99FC63DF8DDD}"/>
              </c:ext>
            </c:extLst>
          </c:dPt>
          <c:dLbls>
            <c:dLbl>
              <c:idx val="0"/>
              <c:layout>
                <c:manualLayout>
                  <c:x val="-5.9704020693378754E-2"/>
                  <c:y val="-0.31527683765502601"/>
                </c:manualLayout>
              </c:layout>
              <c:tx>
                <c:rich>
                  <a:bodyPr/>
                  <a:lstStyle/>
                  <a:p>
                    <a:fld id="{27BE5138-F0A9-40E0-A81E-18B87AE6D06C}" type="CATEGORYNAME">
                      <a:rPr lang="en-AU">
                        <a:solidFill>
                          <a:schemeClr val="bg1"/>
                        </a:solidFill>
                      </a:rPr>
                      <a:pPr/>
                      <a:t>[CATEGORY NAME]</a:t>
                    </a:fld>
                    <a:r>
                      <a:rPr lang="en-AU" baseline="0" dirty="0">
                        <a:solidFill>
                          <a:schemeClr val="bg1"/>
                        </a:solidFill>
                      </a:rPr>
                      <a:t>
</a:t>
                    </a:r>
                    <a:fld id="{EAA37997-7427-4B91-8AA1-8C46B4C5B0DB}" type="PERCENTAGE">
                      <a:rPr lang="en-AU" baseline="0">
                        <a:solidFill>
                          <a:schemeClr val="bg1"/>
                        </a:solidFill>
                      </a:rPr>
                      <a:pPr/>
                      <a:t>[PERCENTAGE]</a:t>
                    </a:fld>
                    <a:endParaRPr lang="en-AU" baseline="0" dirty="0">
                      <a:solidFill>
                        <a:schemeClr val="bg1"/>
                      </a:solidFill>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1F7-4122-AEC3-99FC63DF8DDD}"/>
                </c:ext>
              </c:extLst>
            </c:dLbl>
            <c:dLbl>
              <c:idx val="1"/>
              <c:layout>
                <c:manualLayout>
                  <c:x val="-0.11381230882758302"/>
                  <c:y val="-1.538765995324784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6456870561692541"/>
                      <c:h val="0.36183189582057768"/>
                    </c:manualLayout>
                  </c15:layout>
                </c:ext>
                <c:ext xmlns:c16="http://schemas.microsoft.com/office/drawing/2014/chart" uri="{C3380CC4-5D6E-409C-BE32-E72D297353CC}">
                  <c16:uniqueId val="{00000003-11F7-4122-AEC3-99FC63DF8DD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'More graphs'!$A$32:$A$33</c:f>
              <c:strCache>
                <c:ptCount val="2"/>
                <c:pt idx="0">
                  <c:v>Charged as simple assault</c:v>
                </c:pt>
                <c:pt idx="1">
                  <c:v>Charged as mistreatment or serious assault</c:v>
                </c:pt>
              </c:strCache>
            </c:strRef>
          </c:cat>
          <c:val>
            <c:numRef>
              <c:f>'More graphs'!$B$32:$B$33</c:f>
              <c:numCache>
                <c:formatCode>General</c:formatCode>
                <c:ptCount val="2"/>
                <c:pt idx="0">
                  <c:v>194</c:v>
                </c:pt>
                <c:pt idx="1">
                  <c:v>26</c:v>
                </c:pt>
              </c:numCache>
            </c:numRef>
          </c:val>
          <c:extLst>
            <c:ext xmlns:c16="http://schemas.microsoft.com/office/drawing/2014/chart" uri="{C3380CC4-5D6E-409C-BE32-E72D297353CC}">
              <c16:uniqueId val="{00000004-11F7-4122-AEC3-99FC63DF8DDD}"/>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Graphs!$K$41:$L$42</cx:f>
        <cx:lvl ptCount="2"/>
        <cx:lvl ptCount="2">
          <cx:pt idx="0">Referrals from outside network</cx:pt>
          <cx:pt idx="1">Referrals from inside network</cx:pt>
        </cx:lvl>
      </cx:strDim>
      <cx:numDim type="size">
        <cx:f>Graphs!$M$41:$M$42</cx:f>
        <cx:lvl ptCount="2" formatCode="General">
          <cx:pt idx="0">181</cx:pt>
          <cx:pt idx="1">557</cx:pt>
        </cx:lvl>
      </cx:numDim>
    </cx:data>
  </cx:chartData>
  <cx:chart>
    <cx:plotArea>
      <cx:plotAreaRegion>
        <cx:series layoutId="treemap" uniqueId="{AEF151B9-89ED-4F77-A76A-B645607F90E5}">
          <cx:dataLabels pos="inEnd">
            <cx:txPr>
              <a:bodyPr spcFirstLastPara="1" vertOverflow="ellipsis" horzOverflow="overflow" wrap="square" lIns="0" tIns="0" rIns="0" bIns="0" anchor="ctr" anchorCtr="1"/>
              <a:lstStyle/>
              <a:p>
                <a:pPr algn="ctr" rtl="0">
                  <a:defRPr sz="1400"/>
                </a:pPr>
                <a:endParaRPr lang="en-US" sz="1400" b="0" i="0" u="none" strike="noStrike" baseline="0">
                  <a:solidFill>
                    <a:prstClr val="white"/>
                  </a:solidFill>
                  <a:latin typeface="Calibri" panose="020F0502020204030204"/>
                </a:endParaRPr>
              </a:p>
            </cx:txPr>
            <cx:visibility seriesName="0" categoryName="1" value="1"/>
            <cx:separator>, </cx:separator>
            <cx:dataLabel idx="0">
              <cx:txPr>
                <a:bodyPr spcFirstLastPara="1" vertOverflow="ellipsis" horzOverflow="overflow" wrap="square" lIns="0" tIns="0" rIns="0" bIns="0" anchor="ctr" anchorCtr="1"/>
                <a:lstStyle/>
                <a:p>
                  <a:pPr algn="just" rtl="0">
                    <a:defRPr sz="1400"/>
                  </a:pPr>
                  <a:r>
                    <a:rPr lang="en-US" sz="1400" b="0" i="0" u="none" strike="noStrike" baseline="0">
                      <a:solidFill>
                        <a:prstClr val="white"/>
                      </a:solidFill>
                      <a:latin typeface="Calibri" panose="020F0502020204030204"/>
                    </a:rPr>
                    <a:t>Referrals from outside network, 181</a:t>
                  </a:r>
                </a:p>
              </cx:txPr>
            </cx:dataLabel>
            <cx:dataLabel idx="1">
              <cx:txPr>
                <a:bodyPr spcFirstLastPara="1" vertOverflow="ellipsis" horzOverflow="overflow" wrap="square" lIns="0" tIns="0" rIns="0" bIns="0" anchor="ctr" anchorCtr="1"/>
                <a:lstStyle/>
                <a:p>
                  <a:pPr algn="ctr" rtl="0">
                    <a:defRPr sz="1600"/>
                  </a:pPr>
                  <a:r>
                    <a:rPr lang="en-US" sz="1600" b="0" i="0" u="none" strike="noStrike" baseline="0">
                      <a:solidFill>
                        <a:prstClr val="white"/>
                      </a:solidFill>
                      <a:latin typeface="Calibri" panose="020F0502020204030204"/>
                    </a:rPr>
                    <a:t>Referrals from inside network, 557</a:t>
                  </a:r>
                </a:p>
              </cx:txPr>
            </cx:dataLabel>
          </cx:dataLabels>
          <cx:dataId val="0"/>
          <cx:layoutPr>
            <cx:parentLabelLayout val="overlapping"/>
          </cx:layoutPr>
        </cx:series>
      </cx:plotAreaRegion>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Graphs!$J$60:$K$61</cx:f>
        <cx:lvl ptCount="2"/>
        <cx:lvl ptCount="2">
          <cx:pt idx="0">Referrals to outside network</cx:pt>
          <cx:pt idx="1">Referrals to inside network</cx:pt>
        </cx:lvl>
      </cx:strDim>
      <cx:numDim type="size">
        <cx:f>Graphs!$L$60:$L$61</cx:f>
        <cx:lvl ptCount="2" formatCode="General">
          <cx:pt idx="0">85</cx:pt>
          <cx:pt idx="1">516</cx:pt>
        </cx:lvl>
      </cx:numDim>
    </cx:data>
  </cx:chartData>
  <cx:chart>
    <cx:plotArea>
      <cx:plotAreaRegion>
        <cx:series layoutId="treemap" uniqueId="{B9ADDB8B-95C6-4620-908E-0C48A5253FF7}">
          <cx:dataLabels pos="inEnd">
            <cx:txPr>
              <a:bodyPr spcFirstLastPara="1" vertOverflow="ellipsis" horzOverflow="overflow" wrap="square" lIns="0" tIns="0" rIns="0" bIns="0" anchor="ctr" anchorCtr="1"/>
              <a:lstStyle/>
              <a:p>
                <a:pPr algn="ctr" rtl="0">
                  <a:defRPr sz="1400"/>
                </a:pPr>
                <a:endParaRPr lang="en-US" sz="1400" b="0" i="0" u="none" strike="noStrike" baseline="0">
                  <a:solidFill>
                    <a:prstClr val="white"/>
                  </a:solidFill>
                  <a:latin typeface="Calibri" panose="020F0502020204030204"/>
                </a:endParaRPr>
              </a:p>
            </cx:txPr>
            <cx:visibility seriesName="0" categoryName="1" value="0"/>
            <cx:separator>, </cx:separator>
            <cx:dataLabel idx="0">
              <cx:txPr>
                <a:bodyPr spcFirstLastPara="1" vertOverflow="ellipsis" horzOverflow="overflow" wrap="square" lIns="0" tIns="0" rIns="0" bIns="0" anchor="ctr" anchorCtr="1"/>
                <a:lstStyle/>
                <a:p>
                  <a:pPr algn="ctr" rtl="0">
                    <a:defRPr sz="1100"/>
                  </a:pPr>
                  <a:r>
                    <a:rPr lang="en-US" sz="1100" b="0" i="0" u="none" strike="noStrike" baseline="0">
                      <a:solidFill>
                        <a:prstClr val="white"/>
                      </a:solidFill>
                      <a:latin typeface="Calibri" panose="020F0502020204030204"/>
                    </a:rPr>
                    <a:t>Referrals to outside network, 85</a:t>
                  </a:r>
                </a:p>
              </cx:txPr>
              <cx:visibility seriesName="0" categoryName="1" value="1"/>
              <cx:separator>, </cx:separator>
            </cx:dataLabel>
            <cx:dataLabel idx="1">
              <cx:txPr>
                <a:bodyPr spcFirstLastPara="1" vertOverflow="ellipsis" horzOverflow="overflow" wrap="square" lIns="0" tIns="0" rIns="0" bIns="0" anchor="ctr" anchorCtr="1"/>
                <a:lstStyle/>
                <a:p>
                  <a:pPr algn="ctr" rtl="0">
                    <a:defRPr/>
                  </a:pPr>
                  <a:r>
                    <a:rPr lang="en-US" sz="1600" b="0" i="0" u="none" strike="noStrike" baseline="0">
                      <a:solidFill>
                        <a:prstClr val="white"/>
                      </a:solidFill>
                      <a:latin typeface="Calibri" panose="020F0502020204030204"/>
                    </a:rPr>
                    <a:t>Referrals to inside network, 516</a:t>
                  </a:r>
                </a:p>
              </cx:txPr>
              <cx:visibility seriesName="0" categoryName="1" value="1"/>
              <cx:separator>, </cx:separator>
            </cx:dataLabel>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0.6196</cdr:x>
      <cdr:y>0.53684</cdr:y>
    </cdr:from>
    <cdr:to>
      <cdr:x>0.9819</cdr:x>
      <cdr:y>0.96273</cdr:y>
    </cdr:to>
    <cdr:sp macro="" textlink="">
      <cdr:nvSpPr>
        <cdr:cNvPr id="2" name="TextBox 47">
          <a:extLst xmlns:a="http://schemas.openxmlformats.org/drawingml/2006/main">
            <a:ext uri="{FF2B5EF4-FFF2-40B4-BE49-F238E27FC236}">
              <a16:creationId xmlns:a16="http://schemas.microsoft.com/office/drawing/2014/main" id="{8BBF36B4-81BA-4789-9F29-98A67E72D996}"/>
            </a:ext>
          </a:extLst>
        </cdr:cNvPr>
        <cdr:cNvSpPr txBox="1"/>
      </cdr:nvSpPr>
      <cdr:spPr>
        <a:xfrm xmlns:a="http://schemas.openxmlformats.org/drawingml/2006/main">
          <a:off x="5277757" y="3103566"/>
          <a:ext cx="3086101" cy="246221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400" dirty="0">
              <a:latin typeface="Arial" panose="020B0604020202020204" pitchFamily="34" charset="0"/>
              <a:cs typeface="Arial" panose="020B0604020202020204" pitchFamily="34" charset="0"/>
            </a:rPr>
            <a:t>Ermera has second highest population but remains at lower end of referrals</a:t>
          </a:r>
        </a:p>
        <a:p xmlns:a="http://schemas.openxmlformats.org/drawingml/2006/main">
          <a:endParaRPr lang="en-US" sz="1400" dirty="0">
            <a:latin typeface="Arial" panose="020B0604020202020204" pitchFamily="34" charset="0"/>
            <a:cs typeface="Arial" panose="020B0604020202020204" pitchFamily="34" charset="0"/>
          </a:endParaRPr>
        </a:p>
        <a:p xmlns:a="http://schemas.openxmlformats.org/drawingml/2006/main">
          <a:r>
            <a:rPr lang="en-US" sz="1400" dirty="0">
              <a:latin typeface="Arial" panose="020B0604020202020204" pitchFamily="34" charset="0"/>
              <a:cs typeface="Arial" panose="020B0604020202020204" pitchFamily="34" charset="0"/>
            </a:rPr>
            <a:t>Manufahi has third lowest population however more referrals</a:t>
          </a:r>
        </a:p>
        <a:p xmlns:a="http://schemas.openxmlformats.org/drawingml/2006/main">
          <a:endParaRPr lang="en-US" sz="1400" dirty="0">
            <a:latin typeface="Arial" panose="020B0604020202020204" pitchFamily="34" charset="0"/>
            <a:cs typeface="Arial" panose="020B0604020202020204" pitchFamily="34" charset="0"/>
          </a:endParaRPr>
        </a:p>
        <a:p xmlns:a="http://schemas.openxmlformats.org/drawingml/2006/main">
          <a:r>
            <a:rPr lang="en-US" sz="1400" dirty="0">
              <a:latin typeface="Arial" panose="020B0604020202020204" pitchFamily="34" charset="0"/>
              <a:cs typeface="Arial" panose="020B0604020202020204" pitchFamily="34" charset="0"/>
            </a:rPr>
            <a:t>Baucau has overtaken Oecusse since last reporting period</a:t>
          </a:r>
        </a:p>
        <a:p xmlns:a="http://schemas.openxmlformats.org/drawingml/2006/main">
          <a:endParaRPr lang="en-US" sz="1400" dirty="0">
            <a:latin typeface="Arial" panose="020B0604020202020204" pitchFamily="34" charset="0"/>
            <a:cs typeface="Arial" panose="020B0604020202020204" pitchFamily="34" charset="0"/>
          </a:endParaRPr>
        </a:p>
        <a:p xmlns:a="http://schemas.openxmlformats.org/drawingml/2006/main">
          <a:endParaRPr lang="en-US" sz="1400" dirty="0">
            <a:latin typeface="Arial" panose="020B0604020202020204" pitchFamily="34" charset="0"/>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6725"/>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976688" y="0"/>
            <a:ext cx="3041650" cy="466725"/>
          </a:xfrm>
          <a:prstGeom prst="rect">
            <a:avLst/>
          </a:prstGeom>
        </p:spPr>
        <p:txBody>
          <a:bodyPr vert="horz" lIns="91440" tIns="45720" rIns="91440" bIns="45720" rtlCol="0"/>
          <a:lstStyle>
            <a:lvl1pPr algn="r">
              <a:defRPr sz="1200"/>
            </a:lvl1pPr>
          </a:lstStyle>
          <a:p>
            <a:fld id="{2B44AD05-0750-49E6-8331-86C65BCF4242}" type="datetimeFigureOut">
              <a:rPr lang="en-AU" smtClean="0"/>
              <a:t>26/03/2021</a:t>
            </a:fld>
            <a:endParaRPr lang="en-AU" dirty="0"/>
          </a:p>
        </p:txBody>
      </p:sp>
      <p:sp>
        <p:nvSpPr>
          <p:cNvPr id="4" name="Slide Image Placeholder 3"/>
          <p:cNvSpPr>
            <a:spLocks noGrp="1" noRot="1" noChangeAspect="1"/>
          </p:cNvSpPr>
          <p:nvPr>
            <p:ph type="sldImg" idx="2"/>
          </p:nvPr>
        </p:nvSpPr>
        <p:spPr>
          <a:xfrm>
            <a:off x="1416050" y="1163638"/>
            <a:ext cx="4187825" cy="3140075"/>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701675" y="4478338"/>
            <a:ext cx="5616575" cy="36639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839200"/>
            <a:ext cx="3041650" cy="466725"/>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976688" y="8839200"/>
            <a:ext cx="3041650" cy="466725"/>
          </a:xfrm>
          <a:prstGeom prst="rect">
            <a:avLst/>
          </a:prstGeom>
        </p:spPr>
        <p:txBody>
          <a:bodyPr vert="horz" lIns="91440" tIns="45720" rIns="91440" bIns="45720" rtlCol="0" anchor="b"/>
          <a:lstStyle>
            <a:lvl1pPr algn="r">
              <a:defRPr sz="1200"/>
            </a:lvl1pPr>
          </a:lstStyle>
          <a:p>
            <a:fld id="{54CDB394-0C80-4BB5-8EE7-DA136EF9FAF6}" type="slidenum">
              <a:rPr lang="en-AU" smtClean="0"/>
              <a:t>‹#›</a:t>
            </a:fld>
            <a:endParaRPr lang="en-AU" dirty="0"/>
          </a:p>
        </p:txBody>
      </p:sp>
    </p:spTree>
    <p:extLst>
      <p:ext uri="{BB962C8B-B14F-4D97-AF65-F5344CB8AC3E}">
        <p14:creationId xmlns:p14="http://schemas.microsoft.com/office/powerpoint/2010/main" val="960164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4CDB394-0C80-4BB5-8EE7-DA136EF9FAF6}" type="slidenum">
              <a:rPr lang="en-AU" smtClean="0"/>
              <a:t>16</a:t>
            </a:fld>
            <a:endParaRPr lang="en-AU" dirty="0"/>
          </a:p>
        </p:txBody>
      </p:sp>
    </p:spTree>
    <p:extLst>
      <p:ext uri="{BB962C8B-B14F-4D97-AF65-F5344CB8AC3E}">
        <p14:creationId xmlns:p14="http://schemas.microsoft.com/office/powerpoint/2010/main" val="324834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A2473E-2F8D-4C7F-9737-0D4EC44B422A}" type="datetimeFigureOut">
              <a:rPr lang="en-AU" smtClean="0"/>
              <a:t>26/03/2021</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5AB6D81A-F170-4F86-A6AF-F1A75E7EC138}" type="slidenum">
              <a:rPr lang="en-AU" smtClean="0"/>
              <a:t>‹#›</a:t>
            </a:fld>
            <a:endParaRPr lang="en-AU" dirty="0"/>
          </a:p>
        </p:txBody>
      </p:sp>
    </p:spTree>
    <p:extLst>
      <p:ext uri="{BB962C8B-B14F-4D97-AF65-F5344CB8AC3E}">
        <p14:creationId xmlns:p14="http://schemas.microsoft.com/office/powerpoint/2010/main" val="3931524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A2473E-2F8D-4C7F-9737-0D4EC44B422A}" type="datetimeFigureOut">
              <a:rPr lang="en-AU" smtClean="0"/>
              <a:t>26/03/2021</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5AB6D81A-F170-4F86-A6AF-F1A75E7EC138}" type="slidenum">
              <a:rPr lang="en-AU" smtClean="0"/>
              <a:t>‹#›</a:t>
            </a:fld>
            <a:endParaRPr lang="en-AU" dirty="0"/>
          </a:p>
        </p:txBody>
      </p:sp>
    </p:spTree>
    <p:extLst>
      <p:ext uri="{BB962C8B-B14F-4D97-AF65-F5344CB8AC3E}">
        <p14:creationId xmlns:p14="http://schemas.microsoft.com/office/powerpoint/2010/main" val="105016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A2473E-2F8D-4C7F-9737-0D4EC44B422A}" type="datetimeFigureOut">
              <a:rPr lang="en-AU" smtClean="0"/>
              <a:t>26/03/2021</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5AB6D81A-F170-4F86-A6AF-F1A75E7EC138}" type="slidenum">
              <a:rPr lang="en-AU" smtClean="0"/>
              <a:t>‹#›</a:t>
            </a:fld>
            <a:endParaRPr lang="en-AU" dirty="0"/>
          </a:p>
        </p:txBody>
      </p:sp>
    </p:spTree>
    <p:extLst>
      <p:ext uri="{BB962C8B-B14F-4D97-AF65-F5344CB8AC3E}">
        <p14:creationId xmlns:p14="http://schemas.microsoft.com/office/powerpoint/2010/main" val="2690102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A2473E-2F8D-4C7F-9737-0D4EC44B422A}" type="datetimeFigureOut">
              <a:rPr lang="en-AU" smtClean="0"/>
              <a:t>26/03/2021</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5AB6D81A-F170-4F86-A6AF-F1A75E7EC138}" type="slidenum">
              <a:rPr lang="en-AU" smtClean="0"/>
              <a:t>‹#›</a:t>
            </a:fld>
            <a:endParaRPr lang="en-AU" dirty="0"/>
          </a:p>
        </p:txBody>
      </p:sp>
    </p:spTree>
    <p:extLst>
      <p:ext uri="{BB962C8B-B14F-4D97-AF65-F5344CB8AC3E}">
        <p14:creationId xmlns:p14="http://schemas.microsoft.com/office/powerpoint/2010/main" val="2027532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A2473E-2F8D-4C7F-9737-0D4EC44B422A}" type="datetimeFigureOut">
              <a:rPr lang="en-AU" smtClean="0"/>
              <a:t>26/03/2021</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5AB6D81A-F170-4F86-A6AF-F1A75E7EC138}" type="slidenum">
              <a:rPr lang="en-AU" smtClean="0"/>
              <a:t>‹#›</a:t>
            </a:fld>
            <a:endParaRPr lang="en-AU" dirty="0"/>
          </a:p>
        </p:txBody>
      </p:sp>
    </p:spTree>
    <p:extLst>
      <p:ext uri="{BB962C8B-B14F-4D97-AF65-F5344CB8AC3E}">
        <p14:creationId xmlns:p14="http://schemas.microsoft.com/office/powerpoint/2010/main" val="1373425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A2473E-2F8D-4C7F-9737-0D4EC44B422A}" type="datetimeFigureOut">
              <a:rPr lang="en-AU" smtClean="0"/>
              <a:t>26/03/2021</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5AB6D81A-F170-4F86-A6AF-F1A75E7EC138}" type="slidenum">
              <a:rPr lang="en-AU" smtClean="0"/>
              <a:t>‹#›</a:t>
            </a:fld>
            <a:endParaRPr lang="en-AU" dirty="0"/>
          </a:p>
        </p:txBody>
      </p:sp>
    </p:spTree>
    <p:extLst>
      <p:ext uri="{BB962C8B-B14F-4D97-AF65-F5344CB8AC3E}">
        <p14:creationId xmlns:p14="http://schemas.microsoft.com/office/powerpoint/2010/main" val="3128089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A2473E-2F8D-4C7F-9737-0D4EC44B422A}" type="datetimeFigureOut">
              <a:rPr lang="en-AU" smtClean="0"/>
              <a:t>26/03/2021</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5AB6D81A-F170-4F86-A6AF-F1A75E7EC138}" type="slidenum">
              <a:rPr lang="en-AU" smtClean="0"/>
              <a:t>‹#›</a:t>
            </a:fld>
            <a:endParaRPr lang="en-AU" dirty="0"/>
          </a:p>
        </p:txBody>
      </p:sp>
    </p:spTree>
    <p:extLst>
      <p:ext uri="{BB962C8B-B14F-4D97-AF65-F5344CB8AC3E}">
        <p14:creationId xmlns:p14="http://schemas.microsoft.com/office/powerpoint/2010/main" val="1312124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A2473E-2F8D-4C7F-9737-0D4EC44B422A}" type="datetimeFigureOut">
              <a:rPr lang="en-AU" smtClean="0"/>
              <a:t>26/03/2021</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5AB6D81A-F170-4F86-A6AF-F1A75E7EC138}" type="slidenum">
              <a:rPr lang="en-AU" smtClean="0"/>
              <a:t>‹#›</a:t>
            </a:fld>
            <a:endParaRPr lang="en-AU" dirty="0"/>
          </a:p>
        </p:txBody>
      </p:sp>
    </p:spTree>
    <p:extLst>
      <p:ext uri="{BB962C8B-B14F-4D97-AF65-F5344CB8AC3E}">
        <p14:creationId xmlns:p14="http://schemas.microsoft.com/office/powerpoint/2010/main" val="2181178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A2473E-2F8D-4C7F-9737-0D4EC44B422A}" type="datetimeFigureOut">
              <a:rPr lang="en-AU" smtClean="0"/>
              <a:t>26/03/2021</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5AB6D81A-F170-4F86-A6AF-F1A75E7EC138}" type="slidenum">
              <a:rPr lang="en-AU" smtClean="0"/>
              <a:t>‹#›</a:t>
            </a:fld>
            <a:endParaRPr lang="en-AU" dirty="0"/>
          </a:p>
        </p:txBody>
      </p:sp>
    </p:spTree>
    <p:extLst>
      <p:ext uri="{BB962C8B-B14F-4D97-AF65-F5344CB8AC3E}">
        <p14:creationId xmlns:p14="http://schemas.microsoft.com/office/powerpoint/2010/main" val="1839176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5A2473E-2F8D-4C7F-9737-0D4EC44B422A}" type="datetimeFigureOut">
              <a:rPr lang="en-AU" smtClean="0"/>
              <a:t>26/03/2021</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5AB6D81A-F170-4F86-A6AF-F1A75E7EC138}" type="slidenum">
              <a:rPr lang="en-AU" smtClean="0"/>
              <a:t>‹#›</a:t>
            </a:fld>
            <a:endParaRPr lang="en-AU" dirty="0"/>
          </a:p>
        </p:txBody>
      </p:sp>
    </p:spTree>
    <p:extLst>
      <p:ext uri="{BB962C8B-B14F-4D97-AF65-F5344CB8AC3E}">
        <p14:creationId xmlns:p14="http://schemas.microsoft.com/office/powerpoint/2010/main" val="1095246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5A2473E-2F8D-4C7F-9737-0D4EC44B422A}" type="datetimeFigureOut">
              <a:rPr lang="en-AU" smtClean="0"/>
              <a:t>26/03/2021</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5AB6D81A-F170-4F86-A6AF-F1A75E7EC138}" type="slidenum">
              <a:rPr lang="en-AU" smtClean="0"/>
              <a:t>‹#›</a:t>
            </a:fld>
            <a:endParaRPr lang="en-AU" dirty="0"/>
          </a:p>
        </p:txBody>
      </p:sp>
    </p:spTree>
    <p:extLst>
      <p:ext uri="{BB962C8B-B14F-4D97-AF65-F5344CB8AC3E}">
        <p14:creationId xmlns:p14="http://schemas.microsoft.com/office/powerpoint/2010/main" val="212377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A2473E-2F8D-4C7F-9737-0D4EC44B422A}" type="datetimeFigureOut">
              <a:rPr lang="en-AU" smtClean="0"/>
              <a:t>26/03/2021</a:t>
            </a:fld>
            <a:endParaRPr lang="en-AU"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B6D81A-F170-4F86-A6AF-F1A75E7EC138}" type="slidenum">
              <a:rPr lang="en-AU" smtClean="0"/>
              <a:t>‹#›</a:t>
            </a:fld>
            <a:endParaRPr lang="en-AU" dirty="0"/>
          </a:p>
        </p:txBody>
      </p:sp>
    </p:spTree>
    <p:extLst>
      <p:ext uri="{BB962C8B-B14F-4D97-AF65-F5344CB8AC3E}">
        <p14:creationId xmlns:p14="http://schemas.microsoft.com/office/powerpoint/2010/main" val="26858038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14/relationships/chartEx" Target="../charts/chartEx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 Id="rId5" Type="http://schemas.openxmlformats.org/officeDocument/2006/relationships/chart" Target="../charts/chart14.xml"/><Relationship Id="rId4" Type="http://schemas.openxmlformats.org/officeDocument/2006/relationships/chart" Target="../charts/char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4881EF0-7F71-4FDD-B6AE-2B6CE4A69470}"/>
              </a:ext>
            </a:extLst>
          </p:cNvPr>
          <p:cNvPicPr/>
          <p:nvPr/>
        </p:nvPicPr>
        <p:blipFill rotWithShape="1">
          <a:blip r:embed="rId2">
            <a:extLst>
              <a:ext uri="{28A0092B-C50C-407E-A947-70E740481C1C}">
                <a14:useLocalDpi xmlns:a14="http://schemas.microsoft.com/office/drawing/2010/main" val="0"/>
              </a:ext>
            </a:extLst>
          </a:blip>
          <a:srcRect/>
          <a:stretch/>
        </p:blipFill>
        <p:spPr bwMode="auto">
          <a:xfrm>
            <a:off x="0" y="1"/>
            <a:ext cx="9144000" cy="6858000"/>
          </a:xfrm>
          <a:prstGeom prst="rect">
            <a:avLst/>
          </a:prstGeom>
          <a:noFill/>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1E6F55B9-3C33-48D8-A294-6821C696159A}"/>
              </a:ext>
            </a:extLst>
          </p:cNvPr>
          <p:cNvSpPr>
            <a:spLocks noGrp="1"/>
          </p:cNvSpPr>
          <p:nvPr>
            <p:ph type="ctrTitle"/>
          </p:nvPr>
        </p:nvSpPr>
        <p:spPr>
          <a:xfrm>
            <a:off x="102042" y="52051"/>
            <a:ext cx="4537691" cy="1341341"/>
          </a:xfrm>
        </p:spPr>
        <p:txBody>
          <a:bodyPr>
            <a:normAutofit fontScale="90000"/>
          </a:bodyPr>
          <a:lstStyle/>
          <a:p>
            <a:pPr algn="l"/>
            <a:r>
              <a:rPr lang="en-US" sz="3600" b="1" dirty="0">
                <a:solidFill>
                  <a:schemeClr val="bg1"/>
                </a:solidFill>
                <a:latin typeface="Arial" panose="020B0604020202020204" pitchFamily="34" charset="0"/>
                <a:cs typeface="Arial" panose="020B0604020202020204" pitchFamily="34" charset="0"/>
              </a:rPr>
              <a:t>Nabilan 6 monthly progress briefing</a:t>
            </a:r>
            <a:br>
              <a:rPr lang="en-US" sz="3600" b="1" dirty="0">
                <a:solidFill>
                  <a:schemeClr val="bg1"/>
                </a:solidFill>
                <a:latin typeface="Arial" panose="020B0604020202020204" pitchFamily="34" charset="0"/>
                <a:cs typeface="Arial" panose="020B0604020202020204" pitchFamily="34" charset="0"/>
              </a:rPr>
            </a:br>
            <a:r>
              <a:rPr lang="en-US" sz="2800" dirty="0">
                <a:solidFill>
                  <a:schemeClr val="bg1"/>
                </a:solidFill>
                <a:latin typeface="Arial" panose="020B0604020202020204" pitchFamily="34" charset="0"/>
                <a:cs typeface="Arial" panose="020B0604020202020204" pitchFamily="34" charset="0"/>
              </a:rPr>
              <a:t>January – June 2018</a:t>
            </a:r>
            <a:endParaRPr lang="en-AU" sz="3600"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8636EDA-0D22-4D05-A10B-ADAB515A3E4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102042" y="6314185"/>
            <a:ext cx="1364985" cy="385824"/>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05FDB78F-EA08-44ED-9A6B-DA76BF66D3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975" y="1549400"/>
            <a:ext cx="1400734" cy="634999"/>
          </a:xfrm>
          <a:prstGeom prst="rect">
            <a:avLst/>
          </a:prstGeom>
        </p:spPr>
      </p:pic>
      <p:pic>
        <p:nvPicPr>
          <p:cNvPr id="10" name="Picture 9">
            <a:extLst>
              <a:ext uri="{FF2B5EF4-FFF2-40B4-BE49-F238E27FC236}">
                <a16:creationId xmlns:a16="http://schemas.microsoft.com/office/drawing/2014/main" id="{E2A3AF70-0B06-4E58-946F-534F8CE4B80F}"/>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569069" y="6112933"/>
            <a:ext cx="1978464" cy="901076"/>
          </a:xfrm>
          <a:prstGeom prst="rect">
            <a:avLst/>
          </a:prstGeom>
          <a:noFill/>
          <a:ln>
            <a:noFill/>
          </a:ln>
        </p:spPr>
      </p:pic>
    </p:spTree>
    <p:extLst>
      <p:ext uri="{BB962C8B-B14F-4D97-AF65-F5344CB8AC3E}">
        <p14:creationId xmlns:p14="http://schemas.microsoft.com/office/powerpoint/2010/main" val="2274466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097AC2E-DF76-4CA7-810D-28408C9D9205}"/>
              </a:ext>
            </a:extLst>
          </p:cNvPr>
          <p:cNvPicPr>
            <a:picLocks noChangeAspect="1"/>
          </p:cNvPicPr>
          <p:nvPr/>
        </p:nvPicPr>
        <p:blipFill rotWithShape="1">
          <a:blip r:embed="rId2">
            <a:alphaModFix/>
          </a:blip>
          <a:srcRect t="6763" r="30382"/>
          <a:stretch/>
        </p:blipFill>
        <p:spPr>
          <a:xfrm>
            <a:off x="4949371" y="0"/>
            <a:ext cx="4194629" cy="6875687"/>
          </a:xfrm>
          <a:prstGeom prst="rect">
            <a:avLst/>
          </a:prstGeom>
        </p:spPr>
      </p:pic>
      <p:sp>
        <p:nvSpPr>
          <p:cNvPr id="8" name="TextBox 7">
            <a:extLst>
              <a:ext uri="{FF2B5EF4-FFF2-40B4-BE49-F238E27FC236}">
                <a16:creationId xmlns:a16="http://schemas.microsoft.com/office/drawing/2014/main" id="{37CB2FEE-54C8-48D1-9D7D-38ED6D55BD3C}"/>
              </a:ext>
            </a:extLst>
          </p:cNvPr>
          <p:cNvSpPr txBox="1"/>
          <p:nvPr/>
        </p:nvSpPr>
        <p:spPr>
          <a:xfrm>
            <a:off x="346462" y="226803"/>
            <a:ext cx="3911146" cy="369332"/>
          </a:xfrm>
          <a:prstGeom prst="rect">
            <a:avLst/>
          </a:prstGeom>
          <a:noFill/>
        </p:spPr>
        <p:txBody>
          <a:bodyPr wrap="square" rtlCol="0">
            <a:spAutoFit/>
          </a:bodyPr>
          <a:lstStyle/>
          <a:p>
            <a:r>
              <a:rPr lang="en-US" b="1" dirty="0">
                <a:solidFill>
                  <a:schemeClr val="tx1">
                    <a:lumMod val="65000"/>
                    <a:lumOff val="35000"/>
                  </a:schemeClr>
                </a:solidFill>
                <a:latin typeface="Arial" panose="020B0604020202020204" pitchFamily="34" charset="0"/>
                <a:cs typeface="Arial" panose="020B0604020202020204" pitchFamily="34" charset="0"/>
              </a:rPr>
              <a:t>Referrals made to partners</a:t>
            </a:r>
          </a:p>
        </p:txBody>
      </p:sp>
      <mc:AlternateContent xmlns:mc="http://schemas.openxmlformats.org/markup-compatibility/2006" xmlns:cx1="http://schemas.microsoft.com/office/drawing/2015/9/8/chartex">
        <mc:Choice Requires="cx1">
          <p:graphicFrame>
            <p:nvGraphicFramePr>
              <p:cNvPr id="4" name="Chart 3">
                <a:extLst>
                  <a:ext uri="{FF2B5EF4-FFF2-40B4-BE49-F238E27FC236}">
                    <a16:creationId xmlns:a16="http://schemas.microsoft.com/office/drawing/2014/main" id="{1737F90F-F53A-4C0A-AC28-B04A35C32988}"/>
                  </a:ext>
                </a:extLst>
              </p:cNvPr>
              <p:cNvGraphicFramePr/>
              <p:nvPr>
                <p:extLst>
                  <p:ext uri="{D42A27DB-BD31-4B8C-83A1-F6EECF244321}">
                    <p14:modId xmlns:p14="http://schemas.microsoft.com/office/powerpoint/2010/main" val="3911507363"/>
                  </p:ext>
                </p:extLst>
              </p:nvPr>
            </p:nvGraphicFramePr>
            <p:xfrm>
              <a:off x="346462" y="697231"/>
              <a:ext cx="4225538" cy="1954316"/>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4" name="Chart 3">
                <a:extLst>
                  <a:ext uri="{FF2B5EF4-FFF2-40B4-BE49-F238E27FC236}">
                    <a16:creationId xmlns:a16="http://schemas.microsoft.com/office/drawing/2014/main" id="{1737F90F-F53A-4C0A-AC28-B04A35C32988}"/>
                  </a:ext>
                </a:extLst>
              </p:cNvPr>
              <p:cNvPicPr>
                <a:picLocks noGrp="1" noRot="1" noChangeAspect="1" noMove="1" noResize="1" noEditPoints="1" noAdjustHandles="1" noChangeArrowheads="1" noChangeShapeType="1"/>
              </p:cNvPicPr>
              <p:nvPr/>
            </p:nvPicPr>
            <p:blipFill>
              <a:blip r:embed="rId4"/>
              <a:stretch>
                <a:fillRect/>
              </a:stretch>
            </p:blipFill>
            <p:spPr>
              <a:xfrm>
                <a:off x="346462" y="697231"/>
                <a:ext cx="4225538" cy="1954316"/>
              </a:xfrm>
              <a:prstGeom prst="rect">
                <a:avLst/>
              </a:prstGeom>
            </p:spPr>
          </p:pic>
        </mc:Fallback>
      </mc:AlternateContent>
      <p:sp>
        <p:nvSpPr>
          <p:cNvPr id="6" name="TextBox 47">
            <a:extLst>
              <a:ext uri="{FF2B5EF4-FFF2-40B4-BE49-F238E27FC236}">
                <a16:creationId xmlns:a16="http://schemas.microsoft.com/office/drawing/2014/main" id="{4095F82C-57D7-4E7F-A4DC-0A1834090DAB}"/>
              </a:ext>
            </a:extLst>
          </p:cNvPr>
          <p:cNvSpPr txBox="1"/>
          <p:nvPr/>
        </p:nvSpPr>
        <p:spPr>
          <a:xfrm>
            <a:off x="346462" y="5138484"/>
            <a:ext cx="4194629" cy="95410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rPr>
              <a:t>On track against indicator 9: 5% increase in referrals from outside the referral network by 2020; and 10% increase in referrals made between service providers</a:t>
            </a:r>
            <a:endParaRPr lang="en-US" sz="1400" b="1" dirty="0">
              <a:solidFill>
                <a:schemeClr val="tx1">
                  <a:lumMod val="75000"/>
                  <a:lumOff val="25000"/>
                </a:schemeClr>
              </a:solidFill>
              <a:latin typeface="Arial" panose="020B0604020202020204" pitchFamily="34" charset="0"/>
              <a:cs typeface="Arial" panose="020B0604020202020204" pitchFamily="34" charset="0"/>
            </a:endParaRPr>
          </a:p>
        </p:txBody>
      </p:sp>
      <mc:AlternateContent xmlns:mc="http://schemas.openxmlformats.org/markup-compatibility/2006" xmlns:cx1="http://schemas.microsoft.com/office/drawing/2015/9/8/chartex">
        <mc:Choice Requires="cx1">
          <p:graphicFrame>
            <p:nvGraphicFramePr>
              <p:cNvPr id="7" name="Chart 6">
                <a:extLst>
                  <a:ext uri="{FF2B5EF4-FFF2-40B4-BE49-F238E27FC236}">
                    <a16:creationId xmlns:a16="http://schemas.microsoft.com/office/drawing/2014/main" id="{AE4B5EE6-3E01-453E-832E-ED372D5C839D}"/>
                  </a:ext>
                </a:extLst>
              </p:cNvPr>
              <p:cNvGraphicFramePr/>
              <p:nvPr>
                <p:extLst>
                  <p:ext uri="{D42A27DB-BD31-4B8C-83A1-F6EECF244321}">
                    <p14:modId xmlns:p14="http://schemas.microsoft.com/office/powerpoint/2010/main" val="1910378818"/>
                  </p:ext>
                </p:extLst>
              </p:nvPr>
            </p:nvGraphicFramePr>
            <p:xfrm>
              <a:off x="346462" y="2853740"/>
              <a:ext cx="4194629" cy="1896258"/>
            </p:xfrm>
            <a:graphic>
              <a:graphicData uri="http://schemas.microsoft.com/office/drawing/2014/chartex">
                <cx:chart xmlns:cx="http://schemas.microsoft.com/office/drawing/2014/chartex" xmlns:r="http://schemas.openxmlformats.org/officeDocument/2006/relationships" r:id="rId5"/>
              </a:graphicData>
            </a:graphic>
          </p:graphicFrame>
        </mc:Choice>
        <mc:Fallback xmlns="">
          <p:pic>
            <p:nvPicPr>
              <p:cNvPr id="7" name="Chart 6">
                <a:extLst>
                  <a:ext uri="{FF2B5EF4-FFF2-40B4-BE49-F238E27FC236}">
                    <a16:creationId xmlns:a16="http://schemas.microsoft.com/office/drawing/2014/main" id="{AE4B5EE6-3E01-453E-832E-ED372D5C839D}"/>
                  </a:ext>
                </a:extLst>
              </p:cNvPr>
              <p:cNvPicPr>
                <a:picLocks noGrp="1" noRot="1" noChangeAspect="1" noMove="1" noResize="1" noEditPoints="1" noAdjustHandles="1" noChangeArrowheads="1" noChangeShapeType="1"/>
              </p:cNvPicPr>
              <p:nvPr/>
            </p:nvPicPr>
            <p:blipFill>
              <a:blip r:embed="rId6"/>
              <a:stretch>
                <a:fillRect/>
              </a:stretch>
            </p:blipFill>
            <p:spPr>
              <a:xfrm>
                <a:off x="346462" y="2853740"/>
                <a:ext cx="4194629" cy="1896258"/>
              </a:xfrm>
              <a:prstGeom prst="rect">
                <a:avLst/>
              </a:prstGeom>
            </p:spPr>
          </p:pic>
        </mc:Fallback>
      </mc:AlternateContent>
    </p:spTree>
    <p:extLst>
      <p:ext uri="{BB962C8B-B14F-4D97-AF65-F5344CB8AC3E}">
        <p14:creationId xmlns:p14="http://schemas.microsoft.com/office/powerpoint/2010/main" val="4073797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7CB2FEE-54C8-48D1-9D7D-38ED6D55BD3C}"/>
              </a:ext>
            </a:extLst>
          </p:cNvPr>
          <p:cNvSpPr txBox="1"/>
          <p:nvPr/>
        </p:nvSpPr>
        <p:spPr>
          <a:xfrm>
            <a:off x="1038225" y="218166"/>
            <a:ext cx="3086101" cy="369332"/>
          </a:xfrm>
          <a:prstGeom prst="rect">
            <a:avLst/>
          </a:prstGeom>
          <a:noFill/>
        </p:spPr>
        <p:txBody>
          <a:bodyPr wrap="square" rtlCol="0">
            <a:spAutoFit/>
          </a:bodyPr>
          <a:lstStyle/>
          <a:p>
            <a:r>
              <a:rPr lang="en-US" b="1" dirty="0">
                <a:solidFill>
                  <a:schemeClr val="tx1">
                    <a:lumMod val="65000"/>
                    <a:lumOff val="35000"/>
                  </a:schemeClr>
                </a:solidFill>
                <a:latin typeface="Arial" panose="020B0604020202020204" pitchFamily="34" charset="0"/>
                <a:cs typeface="Arial" panose="020B0604020202020204" pitchFamily="34" charset="0"/>
              </a:rPr>
              <a:t>Case audit</a:t>
            </a:r>
          </a:p>
        </p:txBody>
      </p:sp>
      <p:graphicFrame>
        <p:nvGraphicFramePr>
          <p:cNvPr id="7" name="Chart 6">
            <a:extLst>
              <a:ext uri="{FF2B5EF4-FFF2-40B4-BE49-F238E27FC236}">
                <a16:creationId xmlns:a16="http://schemas.microsoft.com/office/drawing/2014/main" id="{9D7A1420-DBDC-41B6-9122-792144932297}"/>
              </a:ext>
            </a:extLst>
          </p:cNvPr>
          <p:cNvGraphicFramePr>
            <a:graphicFrameLocks/>
          </p:cNvGraphicFramePr>
          <p:nvPr>
            <p:extLst>
              <p:ext uri="{D42A27DB-BD31-4B8C-83A1-F6EECF244321}">
                <p14:modId xmlns:p14="http://schemas.microsoft.com/office/powerpoint/2010/main" val="480508653"/>
              </p:ext>
            </p:extLst>
          </p:nvPr>
        </p:nvGraphicFramePr>
        <p:xfrm>
          <a:off x="4046082" y="845707"/>
          <a:ext cx="6139543" cy="3595914"/>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47">
            <a:extLst>
              <a:ext uri="{FF2B5EF4-FFF2-40B4-BE49-F238E27FC236}">
                <a16:creationId xmlns:a16="http://schemas.microsoft.com/office/drawing/2014/main" id="{53CB6658-EEFE-4082-865E-0DB9EFD178D9}"/>
              </a:ext>
            </a:extLst>
          </p:cNvPr>
          <p:cNvSpPr txBox="1"/>
          <p:nvPr/>
        </p:nvSpPr>
        <p:spPr>
          <a:xfrm>
            <a:off x="5519281" y="794710"/>
            <a:ext cx="3193143"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i="1" dirty="0">
                <a:solidFill>
                  <a:schemeClr val="tx1">
                    <a:lumMod val="65000"/>
                    <a:lumOff val="35000"/>
                  </a:schemeClr>
                </a:solidFill>
                <a:ea typeface="Times New Roman" panose="02020603050405020304" pitchFamily="18" charset="0"/>
              </a:rPr>
              <a:t>July 2019 – audited 132 new cases (24%)</a:t>
            </a:r>
            <a:endParaRPr lang="en-US" sz="1400" b="1" i="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2" name="TextBox 47">
            <a:extLst>
              <a:ext uri="{FF2B5EF4-FFF2-40B4-BE49-F238E27FC236}">
                <a16:creationId xmlns:a16="http://schemas.microsoft.com/office/drawing/2014/main" id="{F840099E-CD01-4BDE-8772-FE2F4D7DBC27}"/>
              </a:ext>
            </a:extLst>
          </p:cNvPr>
          <p:cNvSpPr txBox="1"/>
          <p:nvPr/>
        </p:nvSpPr>
        <p:spPr>
          <a:xfrm>
            <a:off x="308880" y="796498"/>
            <a:ext cx="4168777"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i="1" dirty="0">
                <a:solidFill>
                  <a:schemeClr val="tx1">
                    <a:lumMod val="65000"/>
                    <a:lumOff val="35000"/>
                  </a:schemeClr>
                </a:solidFill>
                <a:ea typeface="Times New Roman" panose="02020603050405020304" pitchFamily="18" charset="0"/>
              </a:rPr>
              <a:t>November 2018 – audited 207 cases</a:t>
            </a:r>
            <a:endParaRPr lang="en-US" sz="1400" b="1" i="1" dirty="0">
              <a:solidFill>
                <a:schemeClr val="tx1">
                  <a:lumMod val="65000"/>
                  <a:lumOff val="35000"/>
                </a:schemeClr>
              </a:solidFill>
              <a:latin typeface="Arial" panose="020B0604020202020204" pitchFamily="34" charset="0"/>
              <a:cs typeface="Arial" panose="020B0604020202020204" pitchFamily="34" charset="0"/>
            </a:endParaRPr>
          </a:p>
        </p:txBody>
      </p:sp>
      <p:graphicFrame>
        <p:nvGraphicFramePr>
          <p:cNvPr id="13" name="Chart 12">
            <a:extLst>
              <a:ext uri="{FF2B5EF4-FFF2-40B4-BE49-F238E27FC236}">
                <a16:creationId xmlns:a16="http://schemas.microsoft.com/office/drawing/2014/main" id="{CEE6E418-759E-4028-86BF-7D4F5CF6FED6}"/>
              </a:ext>
            </a:extLst>
          </p:cNvPr>
          <p:cNvGraphicFramePr>
            <a:graphicFrameLocks/>
          </p:cNvGraphicFramePr>
          <p:nvPr>
            <p:extLst>
              <p:ext uri="{D42A27DB-BD31-4B8C-83A1-F6EECF244321}">
                <p14:modId xmlns:p14="http://schemas.microsoft.com/office/powerpoint/2010/main" val="2775037104"/>
              </p:ext>
            </p:extLst>
          </p:nvPr>
        </p:nvGraphicFramePr>
        <p:xfrm>
          <a:off x="-1810434" y="872742"/>
          <a:ext cx="7492777" cy="3595914"/>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47">
            <a:extLst>
              <a:ext uri="{FF2B5EF4-FFF2-40B4-BE49-F238E27FC236}">
                <a16:creationId xmlns:a16="http://schemas.microsoft.com/office/drawing/2014/main" id="{6AAA6423-B0BB-4AB1-8C9D-A8F9726B315E}"/>
              </a:ext>
            </a:extLst>
          </p:cNvPr>
          <p:cNvSpPr txBox="1"/>
          <p:nvPr/>
        </p:nvSpPr>
        <p:spPr>
          <a:xfrm>
            <a:off x="867455" y="4256255"/>
            <a:ext cx="7220404"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rPr>
              <a:t>On track against indicator 9 – by June 2019, at least 70% of cases meet minimum standards. By June 2021, at least 70% of cases demonstrate high quality.</a:t>
            </a:r>
            <a:endParaRPr lang="en-US" sz="1400" b="1"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B59F746A-5A5C-417C-ABE3-CDA3042EDC24}"/>
              </a:ext>
            </a:extLst>
          </p:cNvPr>
          <p:cNvPicPr>
            <a:picLocks noChangeAspect="1"/>
          </p:cNvPicPr>
          <p:nvPr/>
        </p:nvPicPr>
        <p:blipFill rotWithShape="1">
          <a:blip r:embed="rId4"/>
          <a:srcRect b="72457"/>
          <a:stretch/>
        </p:blipFill>
        <p:spPr>
          <a:xfrm>
            <a:off x="0" y="4969070"/>
            <a:ext cx="4961467" cy="1888930"/>
          </a:xfrm>
          <a:prstGeom prst="rect">
            <a:avLst/>
          </a:prstGeom>
        </p:spPr>
      </p:pic>
      <p:pic>
        <p:nvPicPr>
          <p:cNvPr id="15" name="Picture 14">
            <a:extLst>
              <a:ext uri="{FF2B5EF4-FFF2-40B4-BE49-F238E27FC236}">
                <a16:creationId xmlns:a16="http://schemas.microsoft.com/office/drawing/2014/main" id="{21EA0306-36E5-4633-A1EA-05B8B72146CD}"/>
              </a:ext>
            </a:extLst>
          </p:cNvPr>
          <p:cNvPicPr>
            <a:picLocks noChangeAspect="1"/>
          </p:cNvPicPr>
          <p:nvPr/>
        </p:nvPicPr>
        <p:blipFill rotWithShape="1">
          <a:blip r:embed="rId5"/>
          <a:srcRect t="16204"/>
          <a:stretch/>
        </p:blipFill>
        <p:spPr>
          <a:xfrm>
            <a:off x="4961467" y="4969070"/>
            <a:ext cx="4163999" cy="1888930"/>
          </a:xfrm>
          <a:prstGeom prst="rect">
            <a:avLst/>
          </a:prstGeom>
        </p:spPr>
      </p:pic>
    </p:spTree>
    <p:extLst>
      <p:ext uri="{BB962C8B-B14F-4D97-AF65-F5344CB8AC3E}">
        <p14:creationId xmlns:p14="http://schemas.microsoft.com/office/powerpoint/2010/main" val="2337798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7CB2FEE-54C8-48D1-9D7D-38ED6D55BD3C}"/>
              </a:ext>
            </a:extLst>
          </p:cNvPr>
          <p:cNvSpPr txBox="1"/>
          <p:nvPr/>
        </p:nvSpPr>
        <p:spPr>
          <a:xfrm>
            <a:off x="306705" y="164366"/>
            <a:ext cx="3086101" cy="369332"/>
          </a:xfrm>
          <a:prstGeom prst="rect">
            <a:avLst/>
          </a:prstGeom>
          <a:noFill/>
        </p:spPr>
        <p:txBody>
          <a:bodyPr wrap="square" rtlCol="0">
            <a:spAutoFit/>
          </a:bodyPr>
          <a:lstStyle/>
          <a:p>
            <a:r>
              <a:rPr lang="en-US" b="1" dirty="0">
                <a:solidFill>
                  <a:schemeClr val="tx1">
                    <a:lumMod val="65000"/>
                    <a:lumOff val="35000"/>
                  </a:schemeClr>
                </a:solidFill>
                <a:latin typeface="Arial" panose="020B0604020202020204" pitchFamily="34" charset="0"/>
                <a:cs typeface="Arial" panose="020B0604020202020204" pitchFamily="34" charset="0"/>
              </a:rPr>
              <a:t>Cases monitored by type</a:t>
            </a:r>
          </a:p>
        </p:txBody>
      </p:sp>
      <p:graphicFrame>
        <p:nvGraphicFramePr>
          <p:cNvPr id="4" name="Chart 3">
            <a:extLst>
              <a:ext uri="{FF2B5EF4-FFF2-40B4-BE49-F238E27FC236}">
                <a16:creationId xmlns:a16="http://schemas.microsoft.com/office/drawing/2014/main" id="{C63277F4-AD7E-4F39-87BE-A0F3DBB21510}"/>
              </a:ext>
            </a:extLst>
          </p:cNvPr>
          <p:cNvGraphicFramePr>
            <a:graphicFrameLocks/>
          </p:cNvGraphicFramePr>
          <p:nvPr>
            <p:extLst>
              <p:ext uri="{D42A27DB-BD31-4B8C-83A1-F6EECF244321}">
                <p14:modId xmlns:p14="http://schemas.microsoft.com/office/powerpoint/2010/main" val="2151173817"/>
              </p:ext>
            </p:extLst>
          </p:nvPr>
        </p:nvGraphicFramePr>
        <p:xfrm>
          <a:off x="91439" y="709620"/>
          <a:ext cx="4480561" cy="148490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D9F7892F-690C-4E53-87AC-8B58C19E1AA1}"/>
              </a:ext>
            </a:extLst>
          </p:cNvPr>
          <p:cNvGraphicFramePr>
            <a:graphicFrameLocks/>
          </p:cNvGraphicFramePr>
          <p:nvPr>
            <p:extLst>
              <p:ext uri="{D42A27DB-BD31-4B8C-83A1-F6EECF244321}">
                <p14:modId xmlns:p14="http://schemas.microsoft.com/office/powerpoint/2010/main" val="4018153390"/>
              </p:ext>
            </p:extLst>
          </p:nvPr>
        </p:nvGraphicFramePr>
        <p:xfrm>
          <a:off x="4416950" y="647003"/>
          <a:ext cx="5100762" cy="309504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47">
            <a:extLst>
              <a:ext uri="{FF2B5EF4-FFF2-40B4-BE49-F238E27FC236}">
                <a16:creationId xmlns:a16="http://schemas.microsoft.com/office/drawing/2014/main" id="{287DB230-61E8-4B3A-A0EE-7D187185ECB0}"/>
              </a:ext>
            </a:extLst>
          </p:cNvPr>
          <p:cNvSpPr txBox="1"/>
          <p:nvPr/>
        </p:nvSpPr>
        <p:spPr>
          <a:xfrm>
            <a:off x="891308" y="6249180"/>
            <a:ext cx="7220404"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rPr>
              <a:t>Indicators 10 &amp; 11: waiting full 2019 year statistics from JSMP.</a:t>
            </a:r>
            <a:endParaRPr lang="en-US" sz="1400" b="1" dirty="0">
              <a:solidFill>
                <a:schemeClr val="tx1">
                  <a:lumMod val="75000"/>
                  <a:lumOff val="25000"/>
                </a:schemeClr>
              </a:solidFill>
              <a:latin typeface="Arial" panose="020B0604020202020204" pitchFamily="34" charset="0"/>
              <a:cs typeface="Arial" panose="020B0604020202020204" pitchFamily="34" charset="0"/>
            </a:endParaRPr>
          </a:p>
        </p:txBody>
      </p:sp>
      <p:graphicFrame>
        <p:nvGraphicFramePr>
          <p:cNvPr id="9" name="Chart 8">
            <a:extLst>
              <a:ext uri="{FF2B5EF4-FFF2-40B4-BE49-F238E27FC236}">
                <a16:creationId xmlns:a16="http://schemas.microsoft.com/office/drawing/2014/main" id="{EB32E92C-3222-408D-B434-A91625F788D0}"/>
              </a:ext>
            </a:extLst>
          </p:cNvPr>
          <p:cNvGraphicFramePr>
            <a:graphicFrameLocks/>
          </p:cNvGraphicFramePr>
          <p:nvPr>
            <p:extLst>
              <p:ext uri="{D42A27DB-BD31-4B8C-83A1-F6EECF244321}">
                <p14:modId xmlns:p14="http://schemas.microsoft.com/office/powerpoint/2010/main" val="2055063570"/>
              </p:ext>
            </p:extLst>
          </p:nvPr>
        </p:nvGraphicFramePr>
        <p:xfrm>
          <a:off x="414539" y="3132814"/>
          <a:ext cx="8530677" cy="2907639"/>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A4E7450E-EF88-4898-8EAF-E606B52140DA}"/>
              </a:ext>
            </a:extLst>
          </p:cNvPr>
          <p:cNvSpPr txBox="1"/>
          <p:nvPr/>
        </p:nvSpPr>
        <p:spPr>
          <a:xfrm>
            <a:off x="4679877" y="164366"/>
            <a:ext cx="4393097" cy="369332"/>
          </a:xfrm>
          <a:prstGeom prst="rect">
            <a:avLst/>
          </a:prstGeom>
          <a:noFill/>
        </p:spPr>
        <p:txBody>
          <a:bodyPr wrap="square" rtlCol="0">
            <a:spAutoFit/>
          </a:bodyPr>
          <a:lstStyle/>
          <a:p>
            <a:r>
              <a:rPr lang="en-US" b="1" dirty="0">
                <a:solidFill>
                  <a:schemeClr val="tx1">
                    <a:lumMod val="65000"/>
                    <a:lumOff val="35000"/>
                  </a:schemeClr>
                </a:solidFill>
                <a:latin typeface="Arial" panose="020B0604020202020204" pitchFamily="34" charset="0"/>
                <a:cs typeface="Arial" panose="020B0604020202020204" pitchFamily="34" charset="0"/>
              </a:rPr>
              <a:t>Charging in DV physical assault cases</a:t>
            </a:r>
          </a:p>
        </p:txBody>
      </p:sp>
      <p:sp>
        <p:nvSpPr>
          <p:cNvPr id="11" name="TextBox 10">
            <a:extLst>
              <a:ext uri="{FF2B5EF4-FFF2-40B4-BE49-F238E27FC236}">
                <a16:creationId xmlns:a16="http://schemas.microsoft.com/office/drawing/2014/main" id="{98D35B73-AA61-43DF-97EC-A29300065FB0}"/>
              </a:ext>
            </a:extLst>
          </p:cNvPr>
          <p:cNvSpPr txBox="1"/>
          <p:nvPr/>
        </p:nvSpPr>
        <p:spPr>
          <a:xfrm>
            <a:off x="243916" y="2689490"/>
            <a:ext cx="5632098" cy="369332"/>
          </a:xfrm>
          <a:prstGeom prst="rect">
            <a:avLst/>
          </a:prstGeom>
          <a:noFill/>
        </p:spPr>
        <p:txBody>
          <a:bodyPr wrap="square" rtlCol="0">
            <a:spAutoFit/>
          </a:bodyPr>
          <a:lstStyle/>
          <a:p>
            <a:r>
              <a:rPr lang="en-US" b="1" dirty="0">
                <a:solidFill>
                  <a:schemeClr val="tx1">
                    <a:lumMod val="65000"/>
                    <a:lumOff val="35000"/>
                  </a:schemeClr>
                </a:solidFill>
                <a:latin typeface="Arial" panose="020B0604020202020204" pitchFamily="34" charset="0"/>
                <a:cs typeface="Arial" panose="020B0604020202020204" pitchFamily="34" charset="0"/>
              </a:rPr>
              <a:t>Sentencing in DV physical assault cases</a:t>
            </a:r>
          </a:p>
        </p:txBody>
      </p:sp>
    </p:spTree>
    <p:extLst>
      <p:ext uri="{BB962C8B-B14F-4D97-AF65-F5344CB8AC3E}">
        <p14:creationId xmlns:p14="http://schemas.microsoft.com/office/powerpoint/2010/main" val="2087492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D8934-E927-4F17-992A-B1DB265E916F}"/>
              </a:ext>
            </a:extLst>
          </p:cNvPr>
          <p:cNvSpPr>
            <a:spLocks noGrp="1"/>
          </p:cNvSpPr>
          <p:nvPr>
            <p:ph type="title"/>
          </p:nvPr>
        </p:nvSpPr>
        <p:spPr>
          <a:xfrm>
            <a:off x="628650" y="18256"/>
            <a:ext cx="7886700" cy="1057012"/>
          </a:xfrm>
        </p:spPr>
        <p:txBody>
          <a:bodyPr>
            <a:normAutofit/>
          </a:bodyPr>
          <a:lstStyle/>
          <a:p>
            <a:r>
              <a:rPr lang="en-US" sz="3200" b="1" dirty="0">
                <a:solidFill>
                  <a:schemeClr val="tx1">
                    <a:lumMod val="65000"/>
                    <a:lumOff val="35000"/>
                  </a:schemeClr>
                </a:solidFill>
                <a:latin typeface="Arial" panose="020B0604020202020204" pitchFamily="34" charset="0"/>
                <a:cs typeface="Arial" panose="020B0604020202020204" pitchFamily="34" charset="0"/>
              </a:rPr>
              <a:t>KEQ1, EOPO 1: Findings</a:t>
            </a:r>
            <a:endParaRPr lang="en-AU" sz="32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27ABA0B-A5D0-4136-B29A-858FAD2440FF}"/>
              </a:ext>
            </a:extLst>
          </p:cNvPr>
          <p:cNvSpPr>
            <a:spLocks noGrp="1"/>
          </p:cNvSpPr>
          <p:nvPr>
            <p:ph idx="1"/>
          </p:nvPr>
        </p:nvSpPr>
        <p:spPr>
          <a:xfrm>
            <a:off x="628650" y="905933"/>
            <a:ext cx="7886700" cy="5952067"/>
          </a:xfrm>
        </p:spPr>
        <p:txBody>
          <a:bodyPr numCol="1" spcCol="365760">
            <a:noAutofit/>
          </a:bodyPr>
          <a:lstStyle/>
          <a:p>
            <a:r>
              <a:rPr lang="en-US" sz="1800" dirty="0">
                <a:solidFill>
                  <a:schemeClr val="tx1">
                    <a:lumMod val="85000"/>
                    <a:lumOff val="15000"/>
                  </a:schemeClr>
                </a:solidFill>
                <a:latin typeface="Arial" panose="020B0604020202020204" pitchFamily="34" charset="0"/>
                <a:cs typeface="Arial" panose="020B0604020202020204" pitchFamily="34" charset="0"/>
              </a:rPr>
              <a:t>EOPO1: Women and children who experience violence have access to quality and inclusive services – is </a:t>
            </a:r>
            <a:r>
              <a:rPr lang="en-US" sz="1800" b="1" dirty="0">
                <a:solidFill>
                  <a:schemeClr val="tx1">
                    <a:lumMod val="85000"/>
                    <a:lumOff val="15000"/>
                  </a:schemeClr>
                </a:solidFill>
                <a:latin typeface="Arial" panose="020B0604020202020204" pitchFamily="34" charset="0"/>
                <a:cs typeface="Arial" panose="020B0604020202020204" pitchFamily="34" charset="0"/>
              </a:rPr>
              <a:t>On Track.</a:t>
            </a:r>
          </a:p>
          <a:p>
            <a:r>
              <a:rPr lang="en-US" sz="1800" dirty="0">
                <a:solidFill>
                  <a:schemeClr val="tx1">
                    <a:lumMod val="85000"/>
                    <a:lumOff val="15000"/>
                  </a:schemeClr>
                </a:solidFill>
                <a:latin typeface="Arial" panose="020B0604020202020204" pitchFamily="34" charset="0"/>
                <a:cs typeface="Arial" panose="020B0604020202020204" pitchFamily="34" charset="0"/>
              </a:rPr>
              <a:t>Quality of services has increased, including capability of partner staff through Cert III, case audits, counselling training and regular TA.</a:t>
            </a:r>
          </a:p>
          <a:p>
            <a:r>
              <a:rPr lang="en-US" sz="1800" dirty="0">
                <a:solidFill>
                  <a:schemeClr val="tx1">
                    <a:lumMod val="85000"/>
                    <a:lumOff val="15000"/>
                  </a:schemeClr>
                </a:solidFill>
                <a:latin typeface="Arial" panose="020B0604020202020204" pitchFamily="34" charset="0"/>
                <a:cs typeface="Arial" panose="020B0604020202020204" pitchFamily="34" charset="0"/>
              </a:rPr>
              <a:t>Many clients supported by Nabilan are particularly vulnerable – 24% children; 11% FHH; 3% with disability.</a:t>
            </a:r>
          </a:p>
          <a:p>
            <a:r>
              <a:rPr lang="en-US" sz="1800" dirty="0">
                <a:solidFill>
                  <a:schemeClr val="tx1">
                    <a:lumMod val="85000"/>
                    <a:lumOff val="15000"/>
                  </a:schemeClr>
                </a:solidFill>
                <a:latin typeface="Arial" panose="020B0604020202020204" pitchFamily="34" charset="0"/>
                <a:cs typeface="Arial" panose="020B0604020202020204" pitchFamily="34" charset="0"/>
              </a:rPr>
              <a:t>Challenges remain in delivering services to people with disability, such as lack of specialist support for people with intellectual disability – however these constraints are beyond Nabilan’s sphere of influence. </a:t>
            </a:r>
          </a:p>
          <a:p>
            <a:r>
              <a:rPr lang="en-US" sz="1800" dirty="0">
                <a:solidFill>
                  <a:schemeClr val="tx1">
                    <a:lumMod val="85000"/>
                    <a:lumOff val="15000"/>
                  </a:schemeClr>
                </a:solidFill>
                <a:latin typeface="Arial" panose="020B0604020202020204" pitchFamily="34" charset="0"/>
                <a:cs typeface="Arial" panose="020B0604020202020204" pitchFamily="34" charset="0"/>
              </a:rPr>
              <a:t>Low awareness of health sector workers on what is DV and referrals is alarming. </a:t>
            </a:r>
          </a:p>
          <a:p>
            <a:r>
              <a:rPr lang="en-US" sz="1800" dirty="0">
                <a:solidFill>
                  <a:schemeClr val="tx1">
                    <a:lumMod val="85000"/>
                    <a:lumOff val="15000"/>
                  </a:schemeClr>
                </a:solidFill>
                <a:latin typeface="Arial" panose="020B0604020202020204" pitchFamily="34" charset="0"/>
                <a:cs typeface="Arial" panose="020B0604020202020204" pitchFamily="34" charset="0"/>
              </a:rPr>
              <a:t>Nabilan partners are likely seeing most cases of VAWC reported in Timor-Leste (based on % prevalence rates for 12 months and % who report to a formal service or police).</a:t>
            </a:r>
          </a:p>
        </p:txBody>
      </p:sp>
    </p:spTree>
    <p:extLst>
      <p:ext uri="{BB962C8B-B14F-4D97-AF65-F5344CB8AC3E}">
        <p14:creationId xmlns:p14="http://schemas.microsoft.com/office/powerpoint/2010/main" val="3380641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D8934-E927-4F17-992A-B1DB265E916F}"/>
              </a:ext>
            </a:extLst>
          </p:cNvPr>
          <p:cNvSpPr>
            <a:spLocks noGrp="1"/>
          </p:cNvSpPr>
          <p:nvPr>
            <p:ph type="title"/>
          </p:nvPr>
        </p:nvSpPr>
        <p:spPr>
          <a:xfrm>
            <a:off x="628650" y="18256"/>
            <a:ext cx="7886700" cy="1057012"/>
          </a:xfrm>
        </p:spPr>
        <p:txBody>
          <a:bodyPr>
            <a:normAutofit/>
          </a:bodyPr>
          <a:lstStyle/>
          <a:p>
            <a:r>
              <a:rPr lang="en-US" sz="3200" b="1" dirty="0">
                <a:solidFill>
                  <a:schemeClr val="tx1">
                    <a:lumMod val="65000"/>
                    <a:lumOff val="35000"/>
                  </a:schemeClr>
                </a:solidFill>
                <a:latin typeface="Arial" panose="020B0604020202020204" pitchFamily="34" charset="0"/>
                <a:cs typeface="Arial" panose="020B0604020202020204" pitchFamily="34" charset="0"/>
              </a:rPr>
              <a:t>KEQ1, EOPO 1: Recommendations</a:t>
            </a:r>
            <a:endParaRPr lang="en-AU" sz="32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27ABA0B-A5D0-4136-B29A-858FAD2440FF}"/>
              </a:ext>
            </a:extLst>
          </p:cNvPr>
          <p:cNvSpPr>
            <a:spLocks noGrp="1"/>
          </p:cNvSpPr>
          <p:nvPr>
            <p:ph idx="1"/>
          </p:nvPr>
        </p:nvSpPr>
        <p:spPr>
          <a:xfrm>
            <a:off x="628650" y="905933"/>
            <a:ext cx="7886700" cy="5952067"/>
          </a:xfrm>
        </p:spPr>
        <p:txBody>
          <a:bodyPr numCol="1" spcCol="365760">
            <a:noAutofit/>
          </a:bodyPr>
          <a:lstStyle/>
          <a:p>
            <a:r>
              <a:rPr lang="en-US" sz="1800" dirty="0">
                <a:solidFill>
                  <a:schemeClr val="tx1">
                    <a:lumMod val="85000"/>
                    <a:lumOff val="15000"/>
                  </a:schemeClr>
                </a:solidFill>
                <a:latin typeface="Arial" panose="020B0604020202020204" pitchFamily="34" charset="0"/>
                <a:cs typeface="Arial" panose="020B0604020202020204" pitchFamily="34" charset="0"/>
              </a:rPr>
              <a:t>Explore why client numbers are so low in Manatuto and Aileu – discuss with PLAN and World Vision (Aileu) and work through CPSP for training police.</a:t>
            </a:r>
          </a:p>
          <a:p>
            <a:r>
              <a:rPr lang="en-US" sz="1800" dirty="0">
                <a:solidFill>
                  <a:schemeClr val="tx1">
                    <a:lumMod val="85000"/>
                    <a:lumOff val="15000"/>
                  </a:schemeClr>
                </a:solidFill>
                <a:latin typeface="Arial" panose="020B0604020202020204" pitchFamily="34" charset="0"/>
                <a:cs typeface="Arial" panose="020B0604020202020204" pitchFamily="34" charset="0"/>
              </a:rPr>
              <a:t>The increase in accredited medical examiners, particularly doctors, will improve victim’s access to timely examination and treatment through the referral hospitals – promote this with MoH.</a:t>
            </a:r>
          </a:p>
          <a:p>
            <a:r>
              <a:rPr lang="en-US" sz="1800" dirty="0">
                <a:solidFill>
                  <a:schemeClr val="tx1">
                    <a:lumMod val="85000"/>
                    <a:lumOff val="15000"/>
                  </a:schemeClr>
                </a:solidFill>
                <a:latin typeface="Arial" panose="020B0604020202020204" pitchFamily="34" charset="0"/>
                <a:cs typeface="Arial" panose="020B0604020202020204" pitchFamily="34" charset="0"/>
              </a:rPr>
              <a:t>Consider adding activities/indicators about making services more accessible for PWD, beyond counting no. of clients.</a:t>
            </a:r>
          </a:p>
          <a:p>
            <a:r>
              <a:rPr lang="en-US" sz="1800" dirty="0">
                <a:solidFill>
                  <a:schemeClr val="tx1">
                    <a:lumMod val="85000"/>
                    <a:lumOff val="15000"/>
                  </a:schemeClr>
                </a:solidFill>
                <a:latin typeface="Arial" panose="020B0604020202020204" pitchFamily="34" charset="0"/>
                <a:cs typeface="Arial" panose="020B0604020202020204" pitchFamily="34" charset="0"/>
              </a:rPr>
              <a:t>Work more closely with DPOs to identify barriers when referring people to other services and promote links between DPOs and VAWC services.</a:t>
            </a:r>
          </a:p>
          <a:p>
            <a:r>
              <a:rPr lang="en-US" sz="1800" dirty="0">
                <a:solidFill>
                  <a:schemeClr val="tx1">
                    <a:lumMod val="85000"/>
                    <a:lumOff val="15000"/>
                  </a:schemeClr>
                </a:solidFill>
                <a:latin typeface="Arial" panose="020B0604020202020204" pitchFamily="34" charset="0"/>
                <a:cs typeface="Arial" panose="020B0604020202020204" pitchFamily="34" charset="0"/>
              </a:rPr>
              <a:t>Consider topics for JSMP thematic reports which will contribute more strategically to EOPO1 e.g. amendments to Penal code and Law Against Domestic Violence; Violence against children; impact of charging on sentencing outcomes.</a:t>
            </a:r>
          </a:p>
          <a:p>
            <a:endParaRPr lang="en-US" sz="1800" dirty="0">
              <a:solidFill>
                <a:schemeClr val="tx1">
                  <a:lumMod val="85000"/>
                  <a:lumOff val="15000"/>
                </a:schemeClr>
              </a:solidFill>
              <a:latin typeface="Arial" panose="020B0604020202020204" pitchFamily="34" charset="0"/>
              <a:cs typeface="Arial" panose="020B0604020202020204" pitchFamily="34" charset="0"/>
            </a:endParaRPr>
          </a:p>
          <a:p>
            <a:endParaRPr lang="en-US" sz="1800" dirty="0">
              <a:solidFill>
                <a:schemeClr val="tx1">
                  <a:lumMod val="85000"/>
                  <a:lumOff val="15000"/>
                </a:schemeClr>
              </a:solidFill>
              <a:latin typeface="Arial" panose="020B0604020202020204" pitchFamily="34" charset="0"/>
              <a:cs typeface="Arial" panose="020B0604020202020204" pitchFamily="34" charset="0"/>
            </a:endParaRPr>
          </a:p>
          <a:p>
            <a:endParaRPr lang="en-US" sz="1800"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B5D8B65-6CC9-4E5D-B188-1B095C6F8B7B}"/>
              </a:ext>
            </a:extLst>
          </p:cNvPr>
          <p:cNvPicPr>
            <a:picLocks noChangeAspect="1"/>
          </p:cNvPicPr>
          <p:nvPr/>
        </p:nvPicPr>
        <p:blipFill rotWithShape="1">
          <a:blip r:embed="rId2"/>
          <a:srcRect t="24829" r="-26310" b="41040"/>
          <a:stretch/>
        </p:blipFill>
        <p:spPr>
          <a:xfrm>
            <a:off x="0" y="5025224"/>
            <a:ext cx="11549762" cy="1832776"/>
          </a:xfrm>
          <a:prstGeom prst="rect">
            <a:avLst/>
          </a:prstGeom>
        </p:spPr>
      </p:pic>
    </p:spTree>
    <p:extLst>
      <p:ext uri="{BB962C8B-B14F-4D97-AF65-F5344CB8AC3E}">
        <p14:creationId xmlns:p14="http://schemas.microsoft.com/office/powerpoint/2010/main" val="2750635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D8934-E927-4F17-992A-B1DB265E916F}"/>
              </a:ext>
            </a:extLst>
          </p:cNvPr>
          <p:cNvSpPr>
            <a:spLocks noGrp="1"/>
          </p:cNvSpPr>
          <p:nvPr>
            <p:ph type="title"/>
          </p:nvPr>
        </p:nvSpPr>
        <p:spPr>
          <a:xfrm>
            <a:off x="612224" y="0"/>
            <a:ext cx="7886700" cy="1057012"/>
          </a:xfrm>
        </p:spPr>
        <p:txBody>
          <a:bodyPr>
            <a:normAutofit/>
          </a:bodyPr>
          <a:lstStyle/>
          <a:p>
            <a:r>
              <a:rPr lang="en-US" sz="3200" b="1" dirty="0">
                <a:solidFill>
                  <a:schemeClr val="tx1">
                    <a:lumMod val="65000"/>
                    <a:lumOff val="35000"/>
                  </a:schemeClr>
                </a:solidFill>
                <a:latin typeface="Arial" panose="020B0604020202020204" pitchFamily="34" charset="0"/>
                <a:cs typeface="Arial" panose="020B0604020202020204" pitchFamily="34" charset="0"/>
              </a:rPr>
              <a:t>KEQ2, EOPO 2: What did we do?</a:t>
            </a:r>
            <a:endParaRPr lang="en-AU" sz="32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27ABA0B-A5D0-4136-B29A-858FAD2440FF}"/>
              </a:ext>
            </a:extLst>
          </p:cNvPr>
          <p:cNvSpPr>
            <a:spLocks noGrp="1"/>
          </p:cNvSpPr>
          <p:nvPr>
            <p:ph idx="1"/>
          </p:nvPr>
        </p:nvSpPr>
        <p:spPr>
          <a:xfrm>
            <a:off x="3228727" y="913369"/>
            <a:ext cx="5597221" cy="5952067"/>
          </a:xfrm>
        </p:spPr>
        <p:txBody>
          <a:bodyPr numCol="1" spcCol="365760">
            <a:normAutofit/>
          </a:bodyPr>
          <a:lstStyle/>
          <a:p>
            <a:r>
              <a:rPr lang="en-US" sz="1800" dirty="0">
                <a:solidFill>
                  <a:schemeClr val="tx1">
                    <a:lumMod val="85000"/>
                    <a:lumOff val="15000"/>
                  </a:schemeClr>
                </a:solidFill>
                <a:latin typeface="Arial" panose="020B0604020202020204" pitchFamily="34" charset="0"/>
                <a:cs typeface="Arial" panose="020B0604020202020204" pitchFamily="34" charset="0"/>
              </a:rPr>
              <a:t>Provided grants totalling $102,272.44 to 4 prevention partners: FMDC, MHVF, CODIVA and PRADET-PDC.</a:t>
            </a:r>
          </a:p>
          <a:p>
            <a:r>
              <a:rPr lang="en-US" sz="1800" dirty="0">
                <a:solidFill>
                  <a:schemeClr val="tx1">
                    <a:lumMod val="85000"/>
                    <a:lumOff val="15000"/>
                  </a:schemeClr>
                </a:solidFill>
                <a:latin typeface="Arial" panose="020B0604020202020204" pitchFamily="34" charset="0"/>
                <a:cs typeface="Arial" panose="020B0604020202020204" pitchFamily="34" charset="0"/>
              </a:rPr>
              <a:t>Set up two partners – CODIVA and PRADET-PDC – to run KOKOSA! in Dili under new grants. </a:t>
            </a:r>
          </a:p>
          <a:p>
            <a:r>
              <a:rPr lang="en-US" sz="1800" dirty="0">
                <a:solidFill>
                  <a:schemeClr val="tx1">
                    <a:lumMod val="85000"/>
                    <a:lumOff val="15000"/>
                  </a:schemeClr>
                </a:solidFill>
                <a:latin typeface="Arial" panose="020B0604020202020204" pitchFamily="34" charset="0"/>
                <a:cs typeface="Arial" panose="020B0604020202020204" pitchFamily="34" charset="0"/>
              </a:rPr>
              <a:t>Continued KOKOSA! Phase II (Awareness/Konxiensia) through 12 community mobilisers and 4 community action groups.</a:t>
            </a:r>
          </a:p>
          <a:p>
            <a:r>
              <a:rPr lang="en-US" sz="1800" dirty="0">
                <a:solidFill>
                  <a:schemeClr val="tx1">
                    <a:lumMod val="85000"/>
                    <a:lumOff val="15000"/>
                  </a:schemeClr>
                </a:solidFill>
                <a:latin typeface="Arial" panose="020B0604020202020204" pitchFamily="34" charset="0"/>
                <a:cs typeface="Arial" panose="020B0604020202020204" pitchFamily="34" charset="0"/>
              </a:rPr>
              <a:t>Continued to support Change Ambassadors Network and finalised the training manual.</a:t>
            </a:r>
          </a:p>
          <a:p>
            <a:r>
              <a:rPr lang="en-US" sz="1800" dirty="0">
                <a:solidFill>
                  <a:schemeClr val="tx1">
                    <a:lumMod val="85000"/>
                    <a:lumOff val="15000"/>
                  </a:schemeClr>
                </a:solidFill>
                <a:latin typeface="Arial" panose="020B0604020202020204" pitchFamily="34" charset="0"/>
                <a:cs typeface="Arial" panose="020B0604020202020204" pitchFamily="34" charset="0"/>
              </a:rPr>
              <a:t>Conducted media monitoring using a new matrix.</a:t>
            </a:r>
          </a:p>
          <a:p>
            <a:r>
              <a:rPr lang="en-US" sz="1800" dirty="0">
                <a:solidFill>
                  <a:schemeClr val="tx1">
                    <a:lumMod val="85000"/>
                    <a:lumOff val="15000"/>
                  </a:schemeClr>
                </a:solidFill>
                <a:latin typeface="Arial" panose="020B0604020202020204" pitchFamily="34" charset="0"/>
                <a:cs typeface="Arial" panose="020B0604020202020204" pitchFamily="34" charset="0"/>
              </a:rPr>
              <a:t>Held positive messaging workshop with activists and SEII.</a:t>
            </a:r>
          </a:p>
          <a:p>
            <a:r>
              <a:rPr lang="en-US" sz="1800" dirty="0">
                <a:solidFill>
                  <a:schemeClr val="tx1">
                    <a:lumMod val="85000"/>
                    <a:lumOff val="15000"/>
                  </a:schemeClr>
                </a:solidFill>
                <a:latin typeface="Arial" panose="020B0604020202020204" pitchFamily="34" charset="0"/>
                <a:cs typeface="Arial" panose="020B0604020202020204" pitchFamily="34" charset="0"/>
              </a:rPr>
              <a:t>Supported the independent feminist movement, Grupu Feminista and BuiMau, and Movimentu Letres.</a:t>
            </a:r>
          </a:p>
          <a:p>
            <a:endParaRPr lang="en-US" sz="1800"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92AD1A4-3079-4535-8367-FCA9519E764C}"/>
              </a:ext>
            </a:extLst>
          </p:cNvPr>
          <p:cNvPicPr>
            <a:picLocks noChangeAspect="1"/>
          </p:cNvPicPr>
          <p:nvPr/>
        </p:nvPicPr>
        <p:blipFill rotWithShape="1">
          <a:blip r:embed="rId2"/>
          <a:srcRect l="18434" r="12849"/>
          <a:stretch/>
        </p:blipFill>
        <p:spPr>
          <a:xfrm>
            <a:off x="-1" y="992145"/>
            <a:ext cx="3216667" cy="4460387"/>
          </a:xfrm>
          <a:prstGeom prst="rect">
            <a:avLst/>
          </a:prstGeom>
        </p:spPr>
      </p:pic>
    </p:spTree>
    <p:extLst>
      <p:ext uri="{BB962C8B-B14F-4D97-AF65-F5344CB8AC3E}">
        <p14:creationId xmlns:p14="http://schemas.microsoft.com/office/powerpoint/2010/main" val="613933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D8934-E927-4F17-992A-B1DB265E916F}"/>
              </a:ext>
            </a:extLst>
          </p:cNvPr>
          <p:cNvSpPr>
            <a:spLocks noGrp="1"/>
          </p:cNvSpPr>
          <p:nvPr>
            <p:ph type="title"/>
          </p:nvPr>
        </p:nvSpPr>
        <p:spPr>
          <a:xfrm>
            <a:off x="628650" y="18256"/>
            <a:ext cx="7886700" cy="1057012"/>
          </a:xfrm>
        </p:spPr>
        <p:txBody>
          <a:bodyPr>
            <a:normAutofit/>
          </a:bodyPr>
          <a:lstStyle/>
          <a:p>
            <a:r>
              <a:rPr lang="en-US" sz="3200" b="1" dirty="0">
                <a:solidFill>
                  <a:schemeClr val="tx1">
                    <a:lumMod val="65000"/>
                    <a:lumOff val="35000"/>
                  </a:schemeClr>
                </a:solidFill>
                <a:latin typeface="Arial" panose="020B0604020202020204" pitchFamily="34" charset="0"/>
                <a:cs typeface="Arial" panose="020B0604020202020204" pitchFamily="34" charset="0"/>
              </a:rPr>
              <a:t>KEQ2, EOPO 2: What did we achieve?</a:t>
            </a:r>
            <a:endParaRPr lang="en-AU" sz="32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27ABA0B-A5D0-4136-B29A-858FAD2440FF}"/>
              </a:ext>
            </a:extLst>
          </p:cNvPr>
          <p:cNvSpPr>
            <a:spLocks noGrp="1"/>
          </p:cNvSpPr>
          <p:nvPr>
            <p:ph idx="1"/>
          </p:nvPr>
        </p:nvSpPr>
        <p:spPr>
          <a:xfrm>
            <a:off x="2433099" y="905933"/>
            <a:ext cx="6082251" cy="5168863"/>
          </a:xfrm>
        </p:spPr>
        <p:txBody>
          <a:bodyPr numCol="1" spcCol="365760">
            <a:noAutofit/>
          </a:bodyPr>
          <a:lstStyle/>
          <a:p>
            <a:r>
              <a:rPr lang="en-US" sz="1800" dirty="0">
                <a:solidFill>
                  <a:schemeClr val="tx1">
                    <a:lumMod val="85000"/>
                    <a:lumOff val="15000"/>
                  </a:schemeClr>
                </a:solidFill>
                <a:latin typeface="Arial" panose="020B0604020202020204" pitchFamily="34" charset="0"/>
                <a:cs typeface="Arial" panose="020B0604020202020204" pitchFamily="34" charset="0"/>
              </a:rPr>
              <a:t>Nabilan is reaching all levels of the ecological model.</a:t>
            </a:r>
          </a:p>
          <a:p>
            <a:r>
              <a:rPr lang="en-US" sz="1800" dirty="0">
                <a:solidFill>
                  <a:schemeClr val="tx1">
                    <a:lumMod val="85000"/>
                    <a:lumOff val="15000"/>
                  </a:schemeClr>
                </a:solidFill>
                <a:latin typeface="Arial" panose="020B0604020202020204" pitchFamily="34" charset="0"/>
                <a:cs typeface="Arial" panose="020B0604020202020204" pitchFamily="34" charset="0"/>
              </a:rPr>
              <a:t>Prevention partners (FMDC, PRADET-PDC and MHVF) worked at individual, family/relationship, community and society levels: </a:t>
            </a:r>
          </a:p>
          <a:p>
            <a:pPr lvl="1"/>
            <a:r>
              <a:rPr lang="en-US" sz="1800" dirty="0">
                <a:solidFill>
                  <a:schemeClr val="tx1">
                    <a:lumMod val="85000"/>
                    <a:lumOff val="15000"/>
                  </a:schemeClr>
                </a:solidFill>
                <a:latin typeface="Arial" panose="020B0604020202020204" pitchFamily="34" charset="0"/>
                <a:cs typeface="Arial" panose="020B0604020202020204" pitchFamily="34" charset="0"/>
              </a:rPr>
              <a:t>covering 5 sukus in 5 municipalities and media coverage in all municipalities</a:t>
            </a:r>
          </a:p>
          <a:p>
            <a:pPr lvl="1"/>
            <a:r>
              <a:rPr lang="en-US" sz="1800" dirty="0">
                <a:solidFill>
                  <a:schemeClr val="tx1">
                    <a:lumMod val="85000"/>
                    <a:lumOff val="15000"/>
                  </a:schemeClr>
                </a:solidFill>
                <a:latin typeface="Arial" panose="020B0604020202020204" pitchFamily="34" charset="0"/>
                <a:cs typeface="Arial" panose="020B0604020202020204" pitchFamily="34" charset="0"/>
              </a:rPr>
              <a:t>76 activities and 2 follow-up visits</a:t>
            </a:r>
          </a:p>
          <a:p>
            <a:pPr lvl="1"/>
            <a:r>
              <a:rPr lang="en-AU" sz="1800" dirty="0">
                <a:solidFill>
                  <a:schemeClr val="tx1">
                    <a:lumMod val="85000"/>
                    <a:lumOff val="15000"/>
                  </a:schemeClr>
                </a:solidFill>
                <a:latin typeface="Arial" panose="020B0604020202020204" pitchFamily="34" charset="0"/>
                <a:cs typeface="Arial" panose="020B0604020202020204" pitchFamily="34" charset="0"/>
              </a:rPr>
              <a:t>reaching 235 women and 283</a:t>
            </a:r>
          </a:p>
          <a:p>
            <a:pPr lvl="1"/>
            <a:r>
              <a:rPr lang="en-AU" sz="1800" dirty="0">
                <a:solidFill>
                  <a:schemeClr val="tx1">
                    <a:lumMod val="85000"/>
                    <a:lumOff val="15000"/>
                  </a:schemeClr>
                </a:solidFill>
                <a:latin typeface="Arial" panose="020B0604020202020204" pitchFamily="34" charset="0"/>
                <a:cs typeface="Arial" panose="020B0604020202020204" pitchFamily="34" charset="0"/>
              </a:rPr>
              <a:t>FMDC in particular are seeing positive attitude changes in their participants</a:t>
            </a:r>
          </a:p>
          <a:p>
            <a:r>
              <a:rPr lang="en-AU" sz="1800" dirty="0">
                <a:solidFill>
                  <a:schemeClr val="tx1">
                    <a:lumMod val="85000"/>
                    <a:lumOff val="15000"/>
                  </a:schemeClr>
                </a:solidFill>
                <a:latin typeface="Arial" panose="020B0604020202020204" pitchFamily="34" charset="0"/>
                <a:cs typeface="Arial" panose="020B0604020202020204" pitchFamily="34" charset="0"/>
              </a:rPr>
              <a:t>Nabilan is supporting integration of quality prevention messaging through the Change Ambassadors’ Network.</a:t>
            </a:r>
          </a:p>
          <a:p>
            <a:r>
              <a:rPr lang="en-AU" sz="1800" dirty="0">
                <a:solidFill>
                  <a:schemeClr val="tx1">
                    <a:lumMod val="85000"/>
                    <a:lumOff val="15000"/>
                  </a:schemeClr>
                </a:solidFill>
                <a:latin typeface="Arial" panose="020B0604020202020204" pitchFamily="34" charset="0"/>
                <a:cs typeface="Arial" panose="020B0604020202020204" pitchFamily="34" charset="0"/>
              </a:rPr>
              <a:t>Nabilan’s SASA! adaptation (KOKOSA!) is contributing to the global understanding of effective EVAW.</a:t>
            </a:r>
            <a:endParaRPr lang="en-US" sz="1800"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DAE47C3-5862-43BB-8FA3-65A082EA05D6}"/>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a:stretch/>
        </p:blipFill>
        <p:spPr>
          <a:xfrm rot="5400000">
            <a:off x="-1147636" y="2308890"/>
            <a:ext cx="4756946" cy="2461674"/>
          </a:xfrm>
          <a:prstGeom prst="rect">
            <a:avLst/>
          </a:prstGeom>
        </p:spPr>
      </p:pic>
      <p:sp>
        <p:nvSpPr>
          <p:cNvPr id="10" name="TextBox 47">
            <a:extLst>
              <a:ext uri="{FF2B5EF4-FFF2-40B4-BE49-F238E27FC236}">
                <a16:creationId xmlns:a16="http://schemas.microsoft.com/office/drawing/2014/main" id="{8D20D56E-653E-423A-A906-C697E99DA8D4}"/>
              </a:ext>
            </a:extLst>
          </p:cNvPr>
          <p:cNvSpPr txBox="1"/>
          <p:nvPr/>
        </p:nvSpPr>
        <p:spPr>
          <a:xfrm>
            <a:off x="2433098" y="5257562"/>
            <a:ext cx="6345141" cy="160043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tx1">
                    <a:lumMod val="75000"/>
                    <a:lumOff val="25000"/>
                  </a:schemeClr>
                </a:solidFill>
                <a:latin typeface="Arial" panose="020B0604020202020204" pitchFamily="34" charset="0"/>
                <a:cs typeface="Arial" panose="020B0604020202020204" pitchFamily="34" charset="0"/>
              </a:rPr>
              <a:t>Progress against indicator 14: Number of Nabilan-supported prevention activities reaching: individuals, families/relationship level, communities, institutions, society (Target: At least one activity at each level) </a:t>
            </a:r>
          </a:p>
          <a:p>
            <a:endParaRPr lang="en-US" sz="1400" b="1" dirty="0">
              <a:solidFill>
                <a:schemeClr val="tx1">
                  <a:lumMod val="75000"/>
                  <a:lumOff val="25000"/>
                </a:schemeClr>
              </a:solidFill>
              <a:latin typeface="Arial" panose="020B0604020202020204" pitchFamily="34" charset="0"/>
              <a:cs typeface="Arial" panose="020B0604020202020204" pitchFamily="34" charset="0"/>
            </a:endParaRPr>
          </a:p>
          <a:p>
            <a:r>
              <a:rPr lang="en-US" sz="1400" b="1" dirty="0">
                <a:solidFill>
                  <a:schemeClr val="tx1">
                    <a:lumMod val="75000"/>
                    <a:lumOff val="25000"/>
                  </a:schemeClr>
                </a:solidFill>
                <a:latin typeface="Arial" panose="020B0604020202020204" pitchFamily="34" charset="0"/>
                <a:cs typeface="Arial" panose="020B0604020202020204" pitchFamily="34" charset="0"/>
              </a:rPr>
              <a:t>Progress against indicator 15: Number of people reached by each prevention activity. Disaggregation: gender, disability, location (when available). </a:t>
            </a:r>
          </a:p>
        </p:txBody>
      </p:sp>
    </p:spTree>
    <p:extLst>
      <p:ext uri="{BB962C8B-B14F-4D97-AF65-F5344CB8AC3E}">
        <p14:creationId xmlns:p14="http://schemas.microsoft.com/office/powerpoint/2010/main" val="4198954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D8934-E927-4F17-992A-B1DB265E916F}"/>
              </a:ext>
            </a:extLst>
          </p:cNvPr>
          <p:cNvSpPr>
            <a:spLocks noGrp="1"/>
          </p:cNvSpPr>
          <p:nvPr>
            <p:ph type="title"/>
          </p:nvPr>
        </p:nvSpPr>
        <p:spPr>
          <a:xfrm>
            <a:off x="628650" y="18256"/>
            <a:ext cx="4129617" cy="1057012"/>
          </a:xfrm>
        </p:spPr>
        <p:txBody>
          <a:bodyPr>
            <a:normAutofit/>
          </a:bodyPr>
          <a:lstStyle/>
          <a:p>
            <a:r>
              <a:rPr lang="en-US" sz="3200" b="1" dirty="0">
                <a:solidFill>
                  <a:schemeClr val="tx1">
                    <a:lumMod val="65000"/>
                    <a:lumOff val="35000"/>
                  </a:schemeClr>
                </a:solidFill>
                <a:latin typeface="Arial" panose="020B0604020202020204" pitchFamily="34" charset="0"/>
                <a:cs typeface="Arial" panose="020B0604020202020204" pitchFamily="34" charset="0"/>
              </a:rPr>
              <a:t>Support to partners</a:t>
            </a:r>
            <a:endParaRPr lang="en-AU" sz="32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27ABA0B-A5D0-4136-B29A-858FAD2440FF}"/>
              </a:ext>
            </a:extLst>
          </p:cNvPr>
          <p:cNvSpPr>
            <a:spLocks noGrp="1"/>
          </p:cNvSpPr>
          <p:nvPr>
            <p:ph idx="1"/>
          </p:nvPr>
        </p:nvSpPr>
        <p:spPr>
          <a:xfrm>
            <a:off x="628650" y="905933"/>
            <a:ext cx="7886700" cy="2777067"/>
          </a:xfrm>
        </p:spPr>
        <p:txBody>
          <a:bodyPr numCol="1" spcCol="365760">
            <a:noAutofit/>
          </a:bodyPr>
          <a:lstStyle/>
          <a:p>
            <a:r>
              <a:rPr lang="en-US" sz="1800" dirty="0">
                <a:solidFill>
                  <a:schemeClr val="tx1">
                    <a:lumMod val="85000"/>
                    <a:lumOff val="15000"/>
                  </a:schemeClr>
                </a:solidFill>
                <a:latin typeface="Arial" panose="020B0604020202020204" pitchFamily="34" charset="0"/>
                <a:cs typeface="Arial" panose="020B0604020202020204" pitchFamily="34" charset="0"/>
              </a:rPr>
              <a:t>Prevention partners were provided intensive TA to improve their methods. Lancet Effectiveness Scale showed all improved in effectiveness:</a:t>
            </a:r>
          </a:p>
          <a:p>
            <a:endParaRPr lang="en-US" sz="1800" dirty="0">
              <a:solidFill>
                <a:schemeClr val="tx1">
                  <a:lumMod val="85000"/>
                  <a:lumOff val="15000"/>
                </a:schemeClr>
              </a:solidFill>
              <a:latin typeface="Arial" panose="020B0604020202020204" pitchFamily="34" charset="0"/>
              <a:cs typeface="Arial" panose="020B0604020202020204" pitchFamily="34" charset="0"/>
            </a:endParaRPr>
          </a:p>
          <a:p>
            <a:endParaRPr lang="en-US" sz="1800" dirty="0">
              <a:solidFill>
                <a:schemeClr val="tx1">
                  <a:lumMod val="85000"/>
                  <a:lumOff val="15000"/>
                </a:schemeClr>
              </a:solidFill>
              <a:latin typeface="Arial" panose="020B0604020202020204" pitchFamily="34" charset="0"/>
              <a:cs typeface="Arial" panose="020B0604020202020204" pitchFamily="34" charset="0"/>
            </a:endParaRPr>
          </a:p>
          <a:p>
            <a:endParaRPr lang="en-US" sz="1800" dirty="0">
              <a:solidFill>
                <a:schemeClr val="tx1">
                  <a:lumMod val="85000"/>
                  <a:lumOff val="15000"/>
                </a:schemeClr>
              </a:solidFill>
              <a:latin typeface="Arial" panose="020B0604020202020204" pitchFamily="34" charset="0"/>
              <a:cs typeface="Arial" panose="020B0604020202020204" pitchFamily="34" charset="0"/>
            </a:endParaRPr>
          </a:p>
          <a:p>
            <a:pPr marL="0" indent="0">
              <a:buNone/>
            </a:pPr>
            <a:endParaRPr lang="en-US" sz="1800" dirty="0">
              <a:solidFill>
                <a:schemeClr val="tx1">
                  <a:lumMod val="85000"/>
                  <a:lumOff val="15000"/>
                </a:schemeClr>
              </a:solidFill>
              <a:latin typeface="Arial" panose="020B0604020202020204" pitchFamily="34" charset="0"/>
              <a:cs typeface="Arial" panose="020B0604020202020204" pitchFamily="34" charset="0"/>
            </a:endParaRPr>
          </a:p>
          <a:p>
            <a:pPr marL="0" indent="0">
              <a:buNone/>
            </a:pPr>
            <a:r>
              <a:rPr lang="en-US" sz="1400" b="1" dirty="0">
                <a:solidFill>
                  <a:schemeClr val="tx1">
                    <a:lumMod val="75000"/>
                    <a:lumOff val="25000"/>
                  </a:schemeClr>
                </a:solidFill>
                <a:latin typeface="Arial" panose="020B0604020202020204" pitchFamily="34" charset="0"/>
                <a:cs typeface="Arial" panose="020B0604020202020204" pitchFamily="34" charset="0"/>
              </a:rPr>
              <a:t>On track against indicator 16: Effectiveness score for partner prevention programming. Target: Each partner has an annual score increase of at least 5% or reaches score of 28 by 2022. </a:t>
            </a:r>
          </a:p>
          <a:p>
            <a:endParaRPr lang="en-US" sz="1800" dirty="0">
              <a:solidFill>
                <a:schemeClr val="tx1">
                  <a:lumMod val="85000"/>
                  <a:lumOff val="15000"/>
                </a:schemeClr>
              </a:solidFill>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47E30A18-C282-4847-8B7B-AE6152D34F91}"/>
              </a:ext>
            </a:extLst>
          </p:cNvPr>
          <p:cNvGraphicFramePr>
            <a:graphicFrameLocks noGrp="1"/>
          </p:cNvGraphicFramePr>
          <p:nvPr>
            <p:extLst>
              <p:ext uri="{D42A27DB-BD31-4B8C-83A1-F6EECF244321}">
                <p14:modId xmlns:p14="http://schemas.microsoft.com/office/powerpoint/2010/main" val="2402921082"/>
              </p:ext>
            </p:extLst>
          </p:nvPr>
        </p:nvGraphicFramePr>
        <p:xfrm>
          <a:off x="904074" y="1594644"/>
          <a:ext cx="7325526" cy="1172412"/>
        </p:xfrm>
        <a:graphic>
          <a:graphicData uri="http://schemas.openxmlformats.org/drawingml/2006/table">
            <a:tbl>
              <a:tblPr firstRow="1" firstCol="1" bandRow="1">
                <a:tableStyleId>{0E3FDE45-AF77-4B5C-9715-49D594BDF05E}</a:tableStyleId>
              </a:tblPr>
              <a:tblGrid>
                <a:gridCol w="1643678">
                  <a:extLst>
                    <a:ext uri="{9D8B030D-6E8A-4147-A177-3AD203B41FA5}">
                      <a16:colId xmlns:a16="http://schemas.microsoft.com/office/drawing/2014/main" val="4292132745"/>
                    </a:ext>
                  </a:extLst>
                </a:gridCol>
                <a:gridCol w="1420462">
                  <a:extLst>
                    <a:ext uri="{9D8B030D-6E8A-4147-A177-3AD203B41FA5}">
                      <a16:colId xmlns:a16="http://schemas.microsoft.com/office/drawing/2014/main" val="1779165992"/>
                    </a:ext>
                  </a:extLst>
                </a:gridCol>
                <a:gridCol w="1420462">
                  <a:extLst>
                    <a:ext uri="{9D8B030D-6E8A-4147-A177-3AD203B41FA5}">
                      <a16:colId xmlns:a16="http://schemas.microsoft.com/office/drawing/2014/main" val="1841450240"/>
                    </a:ext>
                  </a:extLst>
                </a:gridCol>
                <a:gridCol w="1420462">
                  <a:extLst>
                    <a:ext uri="{9D8B030D-6E8A-4147-A177-3AD203B41FA5}">
                      <a16:colId xmlns:a16="http://schemas.microsoft.com/office/drawing/2014/main" val="2287430464"/>
                    </a:ext>
                  </a:extLst>
                </a:gridCol>
                <a:gridCol w="1420462">
                  <a:extLst>
                    <a:ext uri="{9D8B030D-6E8A-4147-A177-3AD203B41FA5}">
                      <a16:colId xmlns:a16="http://schemas.microsoft.com/office/drawing/2014/main" val="877649730"/>
                    </a:ext>
                  </a:extLst>
                </a:gridCol>
              </a:tblGrid>
              <a:tr h="293103">
                <a:tc>
                  <a:txBody>
                    <a:bodyPr/>
                    <a:lstStyle/>
                    <a:p>
                      <a:pPr>
                        <a:lnSpc>
                          <a:spcPct val="107000"/>
                        </a:lnSpc>
                      </a:pPr>
                      <a:endParaRPr lang="en-AU" sz="1400" dirty="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400" dirty="0">
                          <a:effectLst/>
                        </a:rPr>
                        <a:t>Pre-program</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400" dirty="0">
                          <a:effectLst/>
                        </a:rPr>
                        <a:t>Post-program</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400" dirty="0">
                          <a:effectLst/>
                        </a:rPr>
                        <a:t>Difference</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AU" sz="1400" dirty="0">
                          <a:effectLst/>
                        </a:rPr>
                        <a:t>% difference</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562898019"/>
                  </a:ext>
                </a:extLst>
              </a:tr>
              <a:tr h="293103">
                <a:tc>
                  <a:txBody>
                    <a:bodyPr/>
                    <a:lstStyle/>
                    <a:p>
                      <a:pPr marL="0" marR="0" algn="l">
                        <a:lnSpc>
                          <a:spcPct val="107000"/>
                        </a:lnSpc>
                        <a:spcBef>
                          <a:spcPts val="0"/>
                        </a:spcBef>
                        <a:spcAft>
                          <a:spcPts val="0"/>
                        </a:spcAft>
                      </a:pPr>
                      <a:r>
                        <a:rPr lang="en-AU" sz="1400" dirty="0">
                          <a:effectLst/>
                        </a:rPr>
                        <a:t>FMDC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AU" sz="1400" dirty="0">
                          <a:effectLst/>
                        </a:rPr>
                        <a:t>19</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AU" sz="1400" dirty="0">
                          <a:effectLst/>
                        </a:rPr>
                        <a:t>28</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AU" sz="1400" dirty="0">
                          <a:effectLst/>
                        </a:rPr>
                        <a:t>+9</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AU" sz="1400" dirty="0">
                          <a:effectLst/>
                        </a:rPr>
                        <a:t>+ 47%</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620408973"/>
                  </a:ext>
                </a:extLst>
              </a:tr>
              <a:tr h="293103">
                <a:tc>
                  <a:txBody>
                    <a:bodyPr/>
                    <a:lstStyle/>
                    <a:p>
                      <a:pPr marL="0" marR="0" algn="l">
                        <a:lnSpc>
                          <a:spcPct val="107000"/>
                        </a:lnSpc>
                        <a:spcBef>
                          <a:spcPts val="0"/>
                        </a:spcBef>
                        <a:spcAft>
                          <a:spcPts val="0"/>
                        </a:spcAft>
                      </a:pPr>
                      <a:r>
                        <a:rPr lang="en-AU" sz="1400" dirty="0">
                          <a:effectLst/>
                        </a:rPr>
                        <a:t>PRADET-PDC</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AU" sz="1400" dirty="0">
                          <a:effectLst/>
                        </a:rPr>
                        <a:t>18</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AU" sz="1400" dirty="0">
                          <a:effectLst/>
                        </a:rPr>
                        <a:t>27.5</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AU" sz="1400" dirty="0">
                          <a:effectLst/>
                        </a:rPr>
                        <a:t>+9.5</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AU" sz="1400" dirty="0">
                          <a:effectLst/>
                        </a:rPr>
                        <a:t>+ 53%</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19780484"/>
                  </a:ext>
                </a:extLst>
              </a:tr>
              <a:tr h="293103">
                <a:tc>
                  <a:txBody>
                    <a:bodyPr/>
                    <a:lstStyle/>
                    <a:p>
                      <a:pPr marL="0" marR="0" algn="l">
                        <a:lnSpc>
                          <a:spcPct val="107000"/>
                        </a:lnSpc>
                        <a:spcBef>
                          <a:spcPts val="0"/>
                        </a:spcBef>
                        <a:spcAft>
                          <a:spcPts val="0"/>
                        </a:spcAft>
                      </a:pPr>
                      <a:r>
                        <a:rPr lang="en-AU" sz="1400" dirty="0">
                          <a:effectLst/>
                        </a:rPr>
                        <a:t>MHVF</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AU" sz="1400" dirty="0">
                          <a:effectLst/>
                        </a:rPr>
                        <a:t>13.5</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AU" sz="1400" dirty="0">
                          <a:effectLst/>
                        </a:rPr>
                        <a:t>18</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AU" sz="1400" dirty="0">
                          <a:effectLst/>
                        </a:rPr>
                        <a:t>+4.5</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AU" sz="1400" dirty="0">
                          <a:effectLst/>
                        </a:rPr>
                        <a:t>+ 33%</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822582474"/>
                  </a:ext>
                </a:extLst>
              </a:tr>
            </a:tbl>
          </a:graphicData>
        </a:graphic>
      </p:graphicFrame>
      <p:sp>
        <p:nvSpPr>
          <p:cNvPr id="10" name="Content Placeholder 2">
            <a:extLst>
              <a:ext uri="{FF2B5EF4-FFF2-40B4-BE49-F238E27FC236}">
                <a16:creationId xmlns:a16="http://schemas.microsoft.com/office/drawing/2014/main" id="{C354BD2C-542A-4437-B931-A4B30D597CB5}"/>
              </a:ext>
            </a:extLst>
          </p:cNvPr>
          <p:cNvSpPr txBox="1">
            <a:spLocks/>
          </p:cNvSpPr>
          <p:nvPr/>
        </p:nvSpPr>
        <p:spPr>
          <a:xfrm>
            <a:off x="623487" y="3818466"/>
            <a:ext cx="7886700" cy="2641601"/>
          </a:xfrm>
          <a:prstGeom prst="rect">
            <a:avLst/>
          </a:prstGeom>
        </p:spPr>
        <p:txBody>
          <a:bodyPr vert="horz" lIns="91440" tIns="45720" rIns="91440" bIns="45720" numCol="1" spcCol="36576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tx1">
                    <a:lumMod val="85000"/>
                    <a:lumOff val="15000"/>
                  </a:schemeClr>
                </a:solidFill>
                <a:latin typeface="Arial" panose="020B0604020202020204" pitchFamily="34" charset="0"/>
                <a:cs typeface="Arial" panose="020B0604020202020204" pitchFamily="34" charset="0"/>
              </a:rPr>
              <a:t>FMDC: </a:t>
            </a:r>
            <a:r>
              <a:rPr lang="en-US" sz="1800" u="sng" dirty="0">
                <a:solidFill>
                  <a:schemeClr val="tx1">
                    <a:lumMod val="85000"/>
                    <a:lumOff val="15000"/>
                  </a:schemeClr>
                </a:solidFill>
                <a:latin typeface="Arial" panose="020B0604020202020204" pitchFamily="34" charset="0"/>
                <a:cs typeface="Arial" panose="020B0604020202020204" pitchFamily="34" charset="0"/>
              </a:rPr>
              <a:t>aggregate</a:t>
            </a:r>
            <a:r>
              <a:rPr lang="en-US" sz="1800" dirty="0">
                <a:solidFill>
                  <a:schemeClr val="tx1">
                    <a:lumMod val="85000"/>
                    <a:lumOff val="15000"/>
                  </a:schemeClr>
                </a:solidFill>
                <a:latin typeface="Arial" panose="020B0604020202020204" pitchFamily="34" charset="0"/>
                <a:cs typeface="Arial" panose="020B0604020202020204" pitchFamily="34" charset="0"/>
              </a:rPr>
              <a:t> pre and post testing of Radio Listening Group participants show pre-radio listening groups show change in attitudes related to VAWC:</a:t>
            </a:r>
          </a:p>
          <a:p>
            <a:endParaRPr lang="en-US" sz="1800" dirty="0">
              <a:solidFill>
                <a:schemeClr val="tx1">
                  <a:lumMod val="85000"/>
                  <a:lumOff val="15000"/>
                </a:schemeClr>
              </a:solidFill>
              <a:latin typeface="Arial" panose="020B0604020202020204" pitchFamily="34" charset="0"/>
              <a:cs typeface="Arial" panose="020B0604020202020204" pitchFamily="34" charset="0"/>
            </a:endParaRPr>
          </a:p>
          <a:p>
            <a:endParaRPr lang="en-US" sz="1800" dirty="0">
              <a:solidFill>
                <a:schemeClr val="tx1">
                  <a:lumMod val="85000"/>
                  <a:lumOff val="15000"/>
                </a:schemeClr>
              </a:solidFill>
              <a:latin typeface="Arial" panose="020B0604020202020204" pitchFamily="34" charset="0"/>
              <a:cs typeface="Arial" panose="020B0604020202020204" pitchFamily="34" charset="0"/>
            </a:endParaRPr>
          </a:p>
          <a:p>
            <a:endParaRPr lang="en-US" sz="1800" dirty="0">
              <a:solidFill>
                <a:schemeClr val="tx1">
                  <a:lumMod val="85000"/>
                  <a:lumOff val="15000"/>
                </a:schemeClr>
              </a:solidFill>
              <a:latin typeface="Arial" panose="020B0604020202020204" pitchFamily="34" charset="0"/>
              <a:cs typeface="Arial" panose="020B0604020202020204" pitchFamily="34" charset="0"/>
            </a:endParaRPr>
          </a:p>
          <a:p>
            <a:pPr marL="0" indent="0">
              <a:buNone/>
            </a:pPr>
            <a:endParaRPr lang="en-AU" sz="1400" b="1" dirty="0">
              <a:solidFill>
                <a:schemeClr val="tx1">
                  <a:lumMod val="75000"/>
                  <a:lumOff val="25000"/>
                </a:schemeClr>
              </a:solidFill>
              <a:latin typeface="Arial" panose="020B0604020202020204" pitchFamily="34" charset="0"/>
              <a:cs typeface="Arial" panose="020B0604020202020204" pitchFamily="34" charset="0"/>
            </a:endParaRPr>
          </a:p>
          <a:p>
            <a:pPr marL="0" indent="0">
              <a:buNone/>
            </a:pPr>
            <a:r>
              <a:rPr lang="en-AU" sz="1400" b="1" dirty="0">
                <a:solidFill>
                  <a:schemeClr val="tx1">
                    <a:lumMod val="75000"/>
                    <a:lumOff val="25000"/>
                  </a:schemeClr>
                </a:solidFill>
                <a:latin typeface="Arial" panose="020B0604020202020204" pitchFamily="34" charset="0"/>
                <a:cs typeface="Arial" panose="020B0604020202020204" pitchFamily="34" charset="0"/>
              </a:rPr>
              <a:t>On track against indicator 22: Proportion of participants displaying improved knowledge and attitudes related about VAWC Disaggregation: gender </a:t>
            </a:r>
            <a:endParaRPr lang="en-US" sz="1400" b="1" dirty="0">
              <a:solidFill>
                <a:schemeClr val="tx1">
                  <a:lumMod val="75000"/>
                  <a:lumOff val="25000"/>
                </a:schemeClr>
              </a:solidFill>
              <a:latin typeface="Arial" panose="020B0604020202020204" pitchFamily="34" charset="0"/>
              <a:cs typeface="Arial" panose="020B0604020202020204" pitchFamily="34" charset="0"/>
            </a:endParaRPr>
          </a:p>
        </p:txBody>
      </p:sp>
      <p:graphicFrame>
        <p:nvGraphicFramePr>
          <p:cNvPr id="11" name="Table 10">
            <a:extLst>
              <a:ext uri="{FF2B5EF4-FFF2-40B4-BE49-F238E27FC236}">
                <a16:creationId xmlns:a16="http://schemas.microsoft.com/office/drawing/2014/main" id="{9B4230DB-E527-4B91-A98E-9C37D392E8C2}"/>
              </a:ext>
            </a:extLst>
          </p:cNvPr>
          <p:cNvGraphicFramePr>
            <a:graphicFrameLocks noGrp="1"/>
          </p:cNvGraphicFramePr>
          <p:nvPr>
            <p:extLst>
              <p:ext uri="{D42A27DB-BD31-4B8C-83A1-F6EECF244321}">
                <p14:modId xmlns:p14="http://schemas.microsoft.com/office/powerpoint/2010/main" val="3818504994"/>
              </p:ext>
            </p:extLst>
          </p:nvPr>
        </p:nvGraphicFramePr>
        <p:xfrm>
          <a:off x="904074" y="4829863"/>
          <a:ext cx="7325526" cy="1003671"/>
        </p:xfrm>
        <a:graphic>
          <a:graphicData uri="http://schemas.openxmlformats.org/drawingml/2006/table">
            <a:tbl>
              <a:tblPr firstRow="1" firstCol="1" bandRow="1">
                <a:tableStyleId>{0E3FDE45-AF77-4B5C-9715-49D594BDF05E}</a:tableStyleId>
              </a:tblPr>
              <a:tblGrid>
                <a:gridCol w="3662763">
                  <a:extLst>
                    <a:ext uri="{9D8B030D-6E8A-4147-A177-3AD203B41FA5}">
                      <a16:colId xmlns:a16="http://schemas.microsoft.com/office/drawing/2014/main" val="2161237442"/>
                    </a:ext>
                  </a:extLst>
                </a:gridCol>
                <a:gridCol w="3662763">
                  <a:extLst>
                    <a:ext uri="{9D8B030D-6E8A-4147-A177-3AD203B41FA5}">
                      <a16:colId xmlns:a16="http://schemas.microsoft.com/office/drawing/2014/main" val="1229087402"/>
                    </a:ext>
                  </a:extLst>
                </a:gridCol>
              </a:tblGrid>
              <a:tr h="460644">
                <a:tc>
                  <a:txBody>
                    <a:bodyPr/>
                    <a:lstStyle/>
                    <a:p>
                      <a:pPr marL="0" marR="0" algn="l">
                        <a:spcBef>
                          <a:spcPts val="200"/>
                        </a:spcBef>
                        <a:spcAft>
                          <a:spcPts val="200"/>
                        </a:spcAft>
                      </a:pPr>
                      <a:r>
                        <a:rPr lang="en-AU" sz="1400" dirty="0">
                          <a:effectLst/>
                        </a:rPr>
                        <a:t>Pre-test: agreement/ strong agreement with gender inequitable statements</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200"/>
                        </a:spcBef>
                        <a:spcAft>
                          <a:spcPts val="200"/>
                        </a:spcAft>
                      </a:pPr>
                      <a:r>
                        <a:rPr lang="en-AU" sz="1400" dirty="0">
                          <a:effectLst/>
                        </a:rPr>
                        <a:t>Post-test: agreement/ strong agreement with gender inequitable statements</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36372254"/>
                  </a:ext>
                </a:extLst>
              </a:tr>
              <a:tr h="543027">
                <a:tc>
                  <a:txBody>
                    <a:bodyPr/>
                    <a:lstStyle/>
                    <a:p>
                      <a:pPr marL="0" marR="0" algn="l">
                        <a:spcBef>
                          <a:spcPts val="200"/>
                        </a:spcBef>
                        <a:spcAft>
                          <a:spcPts val="200"/>
                        </a:spcAft>
                      </a:pPr>
                      <a:r>
                        <a:rPr lang="en-AU" sz="1400" dirty="0">
                          <a:effectLst/>
                        </a:rPr>
                        <a:t>49% of female participants </a:t>
                      </a:r>
                    </a:p>
                    <a:p>
                      <a:pPr marL="0" marR="0" algn="l">
                        <a:spcBef>
                          <a:spcPts val="200"/>
                        </a:spcBef>
                        <a:spcAft>
                          <a:spcPts val="200"/>
                        </a:spcAft>
                      </a:pPr>
                      <a:r>
                        <a:rPr lang="en-AU" sz="1400" dirty="0">
                          <a:effectLst/>
                        </a:rPr>
                        <a:t>44% of male participants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200"/>
                        </a:spcBef>
                        <a:spcAft>
                          <a:spcPts val="200"/>
                        </a:spcAft>
                      </a:pPr>
                      <a:r>
                        <a:rPr lang="en-AU" sz="1400" dirty="0">
                          <a:effectLst/>
                        </a:rPr>
                        <a:t>17% of female participants </a:t>
                      </a:r>
                    </a:p>
                    <a:p>
                      <a:pPr marL="0" marR="0" algn="just">
                        <a:spcBef>
                          <a:spcPts val="200"/>
                        </a:spcBef>
                        <a:spcAft>
                          <a:spcPts val="200"/>
                        </a:spcAft>
                      </a:pPr>
                      <a:r>
                        <a:rPr lang="en-AU" sz="1400" dirty="0">
                          <a:effectLst/>
                        </a:rPr>
                        <a:t>16% of male participants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39212522"/>
                  </a:ext>
                </a:extLst>
              </a:tr>
            </a:tbl>
          </a:graphicData>
        </a:graphic>
      </p:graphicFrame>
    </p:spTree>
    <p:extLst>
      <p:ext uri="{BB962C8B-B14F-4D97-AF65-F5344CB8AC3E}">
        <p14:creationId xmlns:p14="http://schemas.microsoft.com/office/powerpoint/2010/main" val="1159400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D8934-E927-4F17-992A-B1DB265E916F}"/>
              </a:ext>
            </a:extLst>
          </p:cNvPr>
          <p:cNvSpPr>
            <a:spLocks noGrp="1"/>
          </p:cNvSpPr>
          <p:nvPr>
            <p:ph type="title"/>
          </p:nvPr>
        </p:nvSpPr>
        <p:spPr>
          <a:xfrm>
            <a:off x="628650" y="18256"/>
            <a:ext cx="7886700" cy="1057012"/>
          </a:xfrm>
        </p:spPr>
        <p:txBody>
          <a:bodyPr>
            <a:normAutofit/>
          </a:bodyPr>
          <a:lstStyle/>
          <a:p>
            <a:r>
              <a:rPr lang="en-US" sz="3200" b="1" dirty="0">
                <a:solidFill>
                  <a:schemeClr val="tx1">
                    <a:lumMod val="65000"/>
                    <a:lumOff val="35000"/>
                  </a:schemeClr>
                </a:solidFill>
                <a:latin typeface="Arial" panose="020B0604020202020204" pitchFamily="34" charset="0"/>
                <a:cs typeface="Arial" panose="020B0604020202020204" pitchFamily="34" charset="0"/>
              </a:rPr>
              <a:t>Positive messaging for social change</a:t>
            </a:r>
            <a:endParaRPr lang="en-AU" sz="32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27ABA0B-A5D0-4136-B29A-858FAD2440FF}"/>
              </a:ext>
            </a:extLst>
          </p:cNvPr>
          <p:cNvSpPr>
            <a:spLocks noGrp="1"/>
          </p:cNvSpPr>
          <p:nvPr>
            <p:ph idx="1"/>
          </p:nvPr>
        </p:nvSpPr>
        <p:spPr>
          <a:xfrm>
            <a:off x="628650" y="905933"/>
            <a:ext cx="7886700" cy="1583267"/>
          </a:xfrm>
        </p:spPr>
        <p:txBody>
          <a:bodyPr numCol="1" spcCol="365760">
            <a:noAutofit/>
          </a:bodyPr>
          <a:lstStyle/>
          <a:p>
            <a:r>
              <a:rPr lang="en-US" sz="1800" dirty="0">
                <a:solidFill>
                  <a:schemeClr val="tx1">
                    <a:lumMod val="85000"/>
                    <a:lumOff val="15000"/>
                  </a:schemeClr>
                </a:solidFill>
                <a:latin typeface="Arial" panose="020B0604020202020204" pitchFamily="34" charset="0"/>
                <a:cs typeface="Arial" panose="020B0604020202020204" pitchFamily="34" charset="0"/>
              </a:rPr>
              <a:t>Nabilan continued to support the feminist movement in Timor and activists. </a:t>
            </a:r>
          </a:p>
          <a:p>
            <a:r>
              <a:rPr lang="en-US" sz="1800" dirty="0">
                <a:solidFill>
                  <a:schemeClr val="tx1">
                    <a:lumMod val="85000"/>
                    <a:lumOff val="15000"/>
                  </a:schemeClr>
                </a:solidFill>
                <a:latin typeface="Arial" panose="020B0604020202020204" pitchFamily="34" charset="0"/>
                <a:cs typeface="Arial" panose="020B0604020202020204" pitchFamily="34" charset="0"/>
              </a:rPr>
              <a:t>An example was the positive messaging workshop with 16 activists and SEII which built their capacity to develop effective social norms change messages. </a:t>
            </a:r>
          </a:p>
          <a:p>
            <a:endParaRPr lang="en-US" sz="1800" dirty="0">
              <a:solidFill>
                <a:schemeClr val="tx1">
                  <a:lumMod val="85000"/>
                  <a:lumOff val="15000"/>
                </a:schemeClr>
              </a:solidFill>
              <a:latin typeface="Arial" panose="020B0604020202020204" pitchFamily="34" charset="0"/>
              <a:cs typeface="Arial" panose="020B0604020202020204" pitchFamily="34" charset="0"/>
            </a:endParaRPr>
          </a:p>
          <a:p>
            <a:endParaRPr lang="en-US" sz="1800"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33CEE987-CADD-429C-8515-9228B362A34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2242" b="6960"/>
          <a:stretch/>
        </p:blipFill>
        <p:spPr>
          <a:xfrm>
            <a:off x="-7155" y="2328332"/>
            <a:ext cx="9151155" cy="4511411"/>
          </a:xfrm>
          <a:prstGeom prst="rect">
            <a:avLst/>
          </a:prstGeom>
        </p:spPr>
      </p:pic>
    </p:spTree>
    <p:extLst>
      <p:ext uri="{BB962C8B-B14F-4D97-AF65-F5344CB8AC3E}">
        <p14:creationId xmlns:p14="http://schemas.microsoft.com/office/powerpoint/2010/main" val="1323032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D8934-E927-4F17-992A-B1DB265E916F}"/>
              </a:ext>
            </a:extLst>
          </p:cNvPr>
          <p:cNvSpPr>
            <a:spLocks noGrp="1"/>
          </p:cNvSpPr>
          <p:nvPr>
            <p:ph type="title"/>
          </p:nvPr>
        </p:nvSpPr>
        <p:spPr>
          <a:xfrm>
            <a:off x="628650" y="18256"/>
            <a:ext cx="7886700" cy="1057012"/>
          </a:xfrm>
        </p:spPr>
        <p:txBody>
          <a:bodyPr>
            <a:normAutofit/>
          </a:bodyPr>
          <a:lstStyle/>
          <a:p>
            <a:r>
              <a:rPr lang="en-US" sz="3200" b="1" dirty="0">
                <a:solidFill>
                  <a:schemeClr val="tx1">
                    <a:lumMod val="65000"/>
                    <a:lumOff val="35000"/>
                  </a:schemeClr>
                </a:solidFill>
                <a:latin typeface="Arial" panose="020B0604020202020204" pitchFamily="34" charset="0"/>
                <a:cs typeface="Arial" panose="020B0604020202020204" pitchFamily="34" charset="0"/>
              </a:rPr>
              <a:t>Promoting quality prevention work</a:t>
            </a:r>
            <a:endParaRPr lang="en-AU" sz="32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27ABA0B-A5D0-4136-B29A-858FAD2440FF}"/>
              </a:ext>
            </a:extLst>
          </p:cNvPr>
          <p:cNvSpPr>
            <a:spLocks noGrp="1"/>
          </p:cNvSpPr>
          <p:nvPr>
            <p:ph idx="1"/>
          </p:nvPr>
        </p:nvSpPr>
        <p:spPr>
          <a:xfrm>
            <a:off x="628650" y="905933"/>
            <a:ext cx="4087283" cy="5232400"/>
          </a:xfrm>
        </p:spPr>
        <p:txBody>
          <a:bodyPr numCol="1" spcCol="365760">
            <a:noAutofit/>
          </a:bodyPr>
          <a:lstStyle/>
          <a:p>
            <a:r>
              <a:rPr lang="en-US" sz="1800" dirty="0">
                <a:solidFill>
                  <a:schemeClr val="tx1">
                    <a:lumMod val="85000"/>
                    <a:lumOff val="15000"/>
                  </a:schemeClr>
                </a:solidFill>
                <a:latin typeface="Arial" panose="020B0604020202020204" pitchFamily="34" charset="0"/>
                <a:cs typeface="Arial" panose="020B0604020202020204" pitchFamily="34" charset="0"/>
              </a:rPr>
              <a:t>Members of Change Ambassadors’ Network are sharing their learnings and materials with staff and other organisations – good examples from Care, MSTL and PNDS. </a:t>
            </a:r>
          </a:p>
          <a:p>
            <a:r>
              <a:rPr lang="en-US" sz="1800" dirty="0">
                <a:solidFill>
                  <a:schemeClr val="tx1">
                    <a:lumMod val="85000"/>
                    <a:lumOff val="15000"/>
                  </a:schemeClr>
                </a:solidFill>
                <a:latin typeface="Arial" panose="020B0604020202020204" pitchFamily="34" charset="0"/>
                <a:cs typeface="Arial" panose="020B0604020202020204" pitchFamily="34" charset="0"/>
              </a:rPr>
              <a:t>Active members: </a:t>
            </a:r>
            <a:r>
              <a:rPr lang="en-AU" sz="1800" dirty="0">
                <a:solidFill>
                  <a:schemeClr val="tx1">
                    <a:lumMod val="85000"/>
                    <a:lumOff val="15000"/>
                  </a:schemeClr>
                </a:solidFill>
                <a:latin typeface="Arial" panose="020B0604020202020204" pitchFamily="34" charset="0"/>
                <a:cs typeface="Arial" panose="020B0604020202020204" pitchFamily="34" charset="0"/>
              </a:rPr>
              <a:t>RHTO, PNDS, ALFeLa, MHVF, PHD, FMDC, Water Aid, R4D, HAI, Care, PRADET, Plan, FOKUPERS, MSTL</a:t>
            </a:r>
          </a:p>
          <a:p>
            <a:pPr lvl="0"/>
            <a:r>
              <a:rPr lang="en-AU" sz="1800" dirty="0">
                <a:solidFill>
                  <a:schemeClr val="tx1">
                    <a:lumMod val="85000"/>
                    <a:lumOff val="15000"/>
                  </a:schemeClr>
                </a:solidFill>
                <a:latin typeface="Arial" panose="020B0604020202020204" pitchFamily="34" charset="0"/>
                <a:cs typeface="Arial" panose="020B0604020202020204" pitchFamily="34" charset="0"/>
              </a:rPr>
              <a:t>Non-active members: TOMAK, WDPTL, Child Fund, ADTL, CVTL</a:t>
            </a:r>
            <a:endParaRPr lang="en-US" sz="1800" dirty="0">
              <a:solidFill>
                <a:schemeClr val="tx1">
                  <a:lumMod val="85000"/>
                  <a:lumOff val="15000"/>
                </a:schemeClr>
              </a:solidFill>
              <a:latin typeface="Arial" panose="020B0604020202020204" pitchFamily="34" charset="0"/>
              <a:cs typeface="Arial" panose="020B0604020202020204" pitchFamily="34" charset="0"/>
            </a:endParaRPr>
          </a:p>
          <a:p>
            <a:pPr marL="0" indent="0">
              <a:buNone/>
            </a:pPr>
            <a:r>
              <a:rPr lang="en-AU" sz="1400" b="1" dirty="0">
                <a:solidFill>
                  <a:schemeClr val="tx1">
                    <a:lumMod val="75000"/>
                    <a:lumOff val="25000"/>
                  </a:schemeClr>
                </a:solidFill>
                <a:latin typeface="Arial" panose="020B0604020202020204" pitchFamily="34" charset="0"/>
                <a:cs typeface="Arial" panose="020B0604020202020204" pitchFamily="34" charset="0"/>
              </a:rPr>
              <a:t>Making progress against</a:t>
            </a:r>
            <a:r>
              <a:rPr lang="en-AU" sz="1400" dirty="0">
                <a:solidFill>
                  <a:schemeClr val="tx1">
                    <a:lumMod val="75000"/>
                    <a:lumOff val="25000"/>
                  </a:schemeClr>
                </a:solidFill>
                <a:latin typeface="Arial" panose="020B0604020202020204" pitchFamily="34" charset="0"/>
                <a:cs typeface="Arial" panose="020B0604020202020204" pitchFamily="34" charset="0"/>
              </a:rPr>
              <a:t> </a:t>
            </a:r>
            <a:r>
              <a:rPr lang="en-AU" sz="1400" b="1" dirty="0">
                <a:solidFill>
                  <a:schemeClr val="tx1">
                    <a:lumMod val="75000"/>
                    <a:lumOff val="25000"/>
                  </a:schemeClr>
                </a:solidFill>
                <a:latin typeface="Arial" panose="020B0604020202020204" pitchFamily="34" charset="0"/>
                <a:cs typeface="Arial" panose="020B0604020202020204" pitchFamily="34" charset="0"/>
              </a:rPr>
              <a:t>indicator 19: Examples of Change Ambassadors integrating quality prevention approaches in their own programs.</a:t>
            </a:r>
          </a:p>
          <a:p>
            <a:pPr marL="0" indent="0">
              <a:buNone/>
            </a:pPr>
            <a:r>
              <a:rPr lang="en-AU" sz="1400" b="1" dirty="0">
                <a:solidFill>
                  <a:schemeClr val="tx1">
                    <a:lumMod val="75000"/>
                    <a:lumOff val="25000"/>
                  </a:schemeClr>
                </a:solidFill>
                <a:latin typeface="Arial" panose="020B0604020202020204" pitchFamily="34" charset="0"/>
                <a:cs typeface="Arial" panose="020B0604020202020204" pitchFamily="34" charset="0"/>
              </a:rPr>
              <a:t>On track against indicator 20: At least 20 by end 2019 have continued to participate in the network.</a:t>
            </a:r>
          </a:p>
          <a:p>
            <a:pPr marL="0" indent="0">
              <a:buNone/>
            </a:pPr>
            <a:r>
              <a:rPr lang="en-AU" sz="1400" b="1" dirty="0">
                <a:solidFill>
                  <a:schemeClr val="tx1">
                    <a:lumMod val="75000"/>
                    <a:lumOff val="25000"/>
                  </a:schemeClr>
                </a:solidFill>
                <a:latin typeface="Arial" panose="020B0604020202020204" pitchFamily="34" charset="0"/>
                <a:cs typeface="Arial" panose="020B0604020202020204" pitchFamily="34" charset="0"/>
              </a:rPr>
              <a:t>On track against Indicator 21: At least 70% of Change Ambassadors have improved knowledge and feel confident about integrating effective prevention messaging into their programs</a:t>
            </a:r>
            <a:endParaRPr lang="en-US" sz="1400" b="1" dirty="0">
              <a:solidFill>
                <a:schemeClr val="tx1">
                  <a:lumMod val="75000"/>
                  <a:lumOff val="25000"/>
                </a:schemeClr>
              </a:solidFill>
              <a:latin typeface="Arial" panose="020B0604020202020204" pitchFamily="34" charset="0"/>
              <a:cs typeface="Arial" panose="020B0604020202020204" pitchFamily="34" charset="0"/>
            </a:endParaRPr>
          </a:p>
          <a:p>
            <a:endParaRPr lang="en-US" sz="1800" dirty="0">
              <a:solidFill>
                <a:schemeClr val="tx1">
                  <a:lumMod val="85000"/>
                  <a:lumOff val="15000"/>
                </a:schemeClr>
              </a:solidFill>
              <a:latin typeface="Arial" panose="020B0604020202020204" pitchFamily="34" charset="0"/>
              <a:cs typeface="Arial" panose="020B0604020202020204" pitchFamily="34" charset="0"/>
            </a:endParaRPr>
          </a:p>
          <a:p>
            <a:endParaRPr lang="en-US" sz="1800" dirty="0">
              <a:solidFill>
                <a:schemeClr val="tx1">
                  <a:lumMod val="85000"/>
                  <a:lumOff val="15000"/>
                </a:schemeClr>
              </a:solidFill>
              <a:latin typeface="Arial" panose="020B0604020202020204" pitchFamily="34" charset="0"/>
              <a:cs typeface="Arial" panose="020B0604020202020204" pitchFamily="34" charset="0"/>
            </a:endParaRPr>
          </a:p>
          <a:p>
            <a:endParaRPr lang="en-US" sz="1800"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566F6D57-F719-4599-A2AD-F514EDEE63A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842932" y="935656"/>
            <a:ext cx="4301067" cy="5904088"/>
          </a:xfrm>
          <a:prstGeom prst="rect">
            <a:avLst/>
          </a:prstGeom>
        </p:spPr>
      </p:pic>
    </p:spTree>
    <p:extLst>
      <p:ext uri="{BB962C8B-B14F-4D97-AF65-F5344CB8AC3E}">
        <p14:creationId xmlns:p14="http://schemas.microsoft.com/office/powerpoint/2010/main" val="1294006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D8934-E927-4F17-992A-B1DB265E916F}"/>
              </a:ext>
            </a:extLst>
          </p:cNvPr>
          <p:cNvSpPr>
            <a:spLocks noGrp="1"/>
          </p:cNvSpPr>
          <p:nvPr>
            <p:ph type="title"/>
          </p:nvPr>
        </p:nvSpPr>
        <p:spPr>
          <a:xfrm>
            <a:off x="628650" y="0"/>
            <a:ext cx="7886700" cy="1075267"/>
          </a:xfrm>
        </p:spPr>
        <p:txBody>
          <a:bodyPr>
            <a:normAutofit/>
          </a:bodyPr>
          <a:lstStyle/>
          <a:p>
            <a:r>
              <a:rPr lang="en-AU" sz="3200" b="1" dirty="0">
                <a:solidFill>
                  <a:schemeClr val="tx1">
                    <a:lumMod val="65000"/>
                    <a:lumOff val="35000"/>
                  </a:schemeClr>
                </a:solidFill>
                <a:latin typeface="Arial" panose="020B0604020202020204" pitchFamily="34" charset="0"/>
                <a:cs typeface="Arial" panose="020B0604020202020204" pitchFamily="34" charset="0"/>
              </a:rPr>
              <a:t>Context update</a:t>
            </a:r>
          </a:p>
        </p:txBody>
      </p:sp>
      <p:sp>
        <p:nvSpPr>
          <p:cNvPr id="3" name="Content Placeholder 2">
            <a:extLst>
              <a:ext uri="{FF2B5EF4-FFF2-40B4-BE49-F238E27FC236}">
                <a16:creationId xmlns:a16="http://schemas.microsoft.com/office/drawing/2014/main" id="{B27ABA0B-A5D0-4136-B29A-858FAD2440FF}"/>
              </a:ext>
            </a:extLst>
          </p:cNvPr>
          <p:cNvSpPr>
            <a:spLocks noGrp="1"/>
          </p:cNvSpPr>
          <p:nvPr>
            <p:ph idx="1"/>
          </p:nvPr>
        </p:nvSpPr>
        <p:spPr>
          <a:xfrm>
            <a:off x="628650" y="863601"/>
            <a:ext cx="7886700" cy="5872956"/>
          </a:xfrm>
        </p:spPr>
        <p:txBody>
          <a:bodyPr>
            <a:normAutofit/>
          </a:bodyPr>
          <a:lstStyle/>
          <a:p>
            <a:r>
              <a:rPr lang="en-AU" sz="1800" dirty="0">
                <a:solidFill>
                  <a:schemeClr val="tx1">
                    <a:lumMod val="85000"/>
                    <a:lumOff val="15000"/>
                  </a:schemeClr>
                </a:solidFill>
                <a:latin typeface="Arial" panose="020B0604020202020204" pitchFamily="34" charset="0"/>
                <a:cs typeface="Arial" panose="020B0604020202020204" pitchFamily="34" charset="0"/>
              </a:rPr>
              <a:t>Increasing recognition of Nabilan’s high quality social norms change work.</a:t>
            </a:r>
          </a:p>
          <a:p>
            <a:r>
              <a:rPr lang="en-AU" sz="1800" dirty="0">
                <a:solidFill>
                  <a:schemeClr val="tx1">
                    <a:lumMod val="85000"/>
                    <a:lumOff val="15000"/>
                  </a:schemeClr>
                </a:solidFill>
                <a:latin typeface="Arial" panose="020B0604020202020204" pitchFamily="34" charset="0"/>
                <a:cs typeface="Arial" panose="020B0604020202020204" pitchFamily="34" charset="0"/>
              </a:rPr>
              <a:t>Budget cuts from MSSI for services partners (FOKUPERS, UMS &amp; Casa Vida) putting increased strain on services.</a:t>
            </a:r>
          </a:p>
          <a:p>
            <a:r>
              <a:rPr lang="en-AU" sz="1800" dirty="0">
                <a:solidFill>
                  <a:schemeClr val="tx1">
                    <a:lumMod val="85000"/>
                    <a:lumOff val="15000"/>
                  </a:schemeClr>
                </a:solidFill>
                <a:latin typeface="Arial" panose="020B0604020202020204" pitchFamily="34" charset="0"/>
                <a:cs typeface="Arial" panose="020B0604020202020204" pitchFamily="34" charset="0"/>
              </a:rPr>
              <a:t>Personal/group activism increasing and becoming more visible (e.g. Pride March 2019).</a:t>
            </a:r>
          </a:p>
          <a:p>
            <a:r>
              <a:rPr lang="en-US" sz="1800" dirty="0">
                <a:solidFill>
                  <a:schemeClr val="tx1">
                    <a:lumMod val="85000"/>
                    <a:lumOff val="15000"/>
                  </a:schemeClr>
                </a:solidFill>
                <a:latin typeface="Arial" panose="020B0604020202020204" pitchFamily="34" charset="0"/>
                <a:cs typeface="Arial" panose="020B0604020202020204" pitchFamily="34" charset="0"/>
              </a:rPr>
              <a:t>UN-EU Spotlight initiative will inject considerable funding into EVAW programs in Timor. Creates both high risk and opportunities.</a:t>
            </a:r>
            <a:endParaRPr lang="en-AU" sz="1800"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D9BACD8-E0CF-49D0-AADC-36F92ECAA1B8}"/>
              </a:ext>
            </a:extLst>
          </p:cNvPr>
          <p:cNvPicPr>
            <a:picLocks noChangeAspect="1"/>
          </p:cNvPicPr>
          <p:nvPr/>
        </p:nvPicPr>
        <p:blipFill rotWithShape="1">
          <a:blip r:embed="rId2"/>
          <a:srcRect t="-28413" b="31099"/>
          <a:stretch/>
        </p:blipFill>
        <p:spPr>
          <a:xfrm>
            <a:off x="0" y="2218267"/>
            <a:ext cx="9144000" cy="4639733"/>
          </a:xfrm>
          <a:prstGeom prst="rect">
            <a:avLst/>
          </a:prstGeom>
        </p:spPr>
      </p:pic>
    </p:spTree>
    <p:extLst>
      <p:ext uri="{BB962C8B-B14F-4D97-AF65-F5344CB8AC3E}">
        <p14:creationId xmlns:p14="http://schemas.microsoft.com/office/powerpoint/2010/main" val="1776654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D8934-E927-4F17-992A-B1DB265E916F}"/>
              </a:ext>
            </a:extLst>
          </p:cNvPr>
          <p:cNvSpPr>
            <a:spLocks noGrp="1"/>
          </p:cNvSpPr>
          <p:nvPr>
            <p:ph type="title"/>
          </p:nvPr>
        </p:nvSpPr>
        <p:spPr>
          <a:xfrm>
            <a:off x="628650" y="18256"/>
            <a:ext cx="7886700" cy="1057012"/>
          </a:xfrm>
        </p:spPr>
        <p:txBody>
          <a:bodyPr>
            <a:normAutofit/>
          </a:bodyPr>
          <a:lstStyle/>
          <a:p>
            <a:r>
              <a:rPr lang="en-US" sz="4800" b="1" dirty="0">
                <a:solidFill>
                  <a:schemeClr val="tx1">
                    <a:lumMod val="65000"/>
                    <a:lumOff val="35000"/>
                  </a:schemeClr>
                </a:solidFill>
                <a:latin typeface="Attract more women" panose="00000400000000000000" pitchFamily="2" charset="0"/>
                <a:cs typeface="Arial" panose="020B0604020202020204" pitchFamily="34" charset="0"/>
              </a:rPr>
              <a:t>KOKOSA!</a:t>
            </a:r>
            <a:endParaRPr lang="en-AU" sz="4800" b="1" dirty="0">
              <a:solidFill>
                <a:schemeClr val="tx1">
                  <a:lumMod val="65000"/>
                  <a:lumOff val="35000"/>
                </a:schemeClr>
              </a:solidFill>
              <a:latin typeface="Attract more women" panose="00000400000000000000" pitchFamily="2" charset="0"/>
              <a:cs typeface="Arial" panose="020B0604020202020204" pitchFamily="34" charset="0"/>
            </a:endParaRPr>
          </a:p>
        </p:txBody>
      </p:sp>
      <p:sp>
        <p:nvSpPr>
          <p:cNvPr id="3" name="Content Placeholder 2">
            <a:extLst>
              <a:ext uri="{FF2B5EF4-FFF2-40B4-BE49-F238E27FC236}">
                <a16:creationId xmlns:a16="http://schemas.microsoft.com/office/drawing/2014/main" id="{B27ABA0B-A5D0-4136-B29A-858FAD2440FF}"/>
              </a:ext>
            </a:extLst>
          </p:cNvPr>
          <p:cNvSpPr>
            <a:spLocks noGrp="1"/>
          </p:cNvSpPr>
          <p:nvPr>
            <p:ph idx="1"/>
          </p:nvPr>
        </p:nvSpPr>
        <p:spPr>
          <a:xfrm>
            <a:off x="628649" y="905933"/>
            <a:ext cx="5048581" cy="5952067"/>
          </a:xfrm>
        </p:spPr>
        <p:txBody>
          <a:bodyPr numCol="1" spcCol="365760">
            <a:noAutofit/>
          </a:bodyPr>
          <a:lstStyle/>
          <a:p>
            <a:r>
              <a:rPr lang="en-US" sz="1800" dirty="0">
                <a:solidFill>
                  <a:schemeClr val="tx1">
                    <a:lumMod val="85000"/>
                    <a:lumOff val="15000"/>
                  </a:schemeClr>
                </a:solidFill>
                <a:latin typeface="Arial" panose="020B0604020202020204" pitchFamily="34" charset="0"/>
                <a:cs typeface="Arial" panose="020B0604020202020204" pitchFamily="34" charset="0"/>
              </a:rPr>
              <a:t>KOKOSA! is gaining momentum in Suku Letefoho.13 Community Mobilizers (9 F/3 M) conducted 86 activities involving 983 community members (570 F; 413M – all above 15 years old) – total population of Suku Letefoho is 7,573 – therefore KOKOSA! directly reached around 12.9% of the population.</a:t>
            </a:r>
          </a:p>
          <a:p>
            <a:r>
              <a:rPr lang="en-US" sz="1800" dirty="0">
                <a:solidFill>
                  <a:schemeClr val="tx1">
                    <a:lumMod val="85000"/>
                    <a:lumOff val="15000"/>
                  </a:schemeClr>
                </a:solidFill>
                <a:latin typeface="Arial" panose="020B0604020202020204" pitchFamily="34" charset="0"/>
                <a:cs typeface="Arial" panose="020B0604020202020204" pitchFamily="34" charset="0"/>
              </a:rPr>
              <a:t>There are KOKOSA! activities happening at the institutional level through the newly created Prevention Network, strengthening the relationships with the Municipal Administrator, SEII and MSSI and other partners.</a:t>
            </a:r>
          </a:p>
          <a:p>
            <a:r>
              <a:rPr lang="en-US" sz="1800" dirty="0">
                <a:solidFill>
                  <a:schemeClr val="tx1">
                    <a:lumMod val="85000"/>
                    <a:lumOff val="15000"/>
                  </a:schemeClr>
                </a:solidFill>
                <a:latin typeface="Arial" panose="020B0604020202020204" pitchFamily="34" charset="0"/>
                <a:cs typeface="Arial" panose="020B0604020202020204" pitchFamily="34" charset="0"/>
              </a:rPr>
              <a:t>15 new mobilizers have approached Nabilan and received Start training.</a:t>
            </a:r>
          </a:p>
          <a:p>
            <a:r>
              <a:rPr lang="en-US" sz="1800" dirty="0">
                <a:solidFill>
                  <a:schemeClr val="tx1">
                    <a:lumMod val="85000"/>
                    <a:lumOff val="15000"/>
                  </a:schemeClr>
                </a:solidFill>
                <a:latin typeface="Arial" panose="020B0604020202020204" pitchFamily="34" charset="0"/>
                <a:cs typeface="Arial" panose="020B0604020202020204" pitchFamily="34" charset="0"/>
              </a:rPr>
              <a:t>Promising signs of the community taking self-led, collective action on VAW.</a:t>
            </a:r>
            <a:endParaRPr lang="en-US" sz="1800" b="1" dirty="0">
              <a:solidFill>
                <a:schemeClr val="tx1">
                  <a:lumMod val="65000"/>
                  <a:lumOff val="35000"/>
                </a:schemeClr>
              </a:solidFill>
              <a:latin typeface="Arial" panose="020B0604020202020204" pitchFamily="34" charset="0"/>
              <a:cs typeface="Arial" panose="020B0604020202020204" pitchFamily="34" charset="0"/>
            </a:endParaRPr>
          </a:p>
          <a:p>
            <a:pPr marL="0" indent="0">
              <a:buNone/>
            </a:pPr>
            <a:endParaRPr lang="en-US" sz="18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1FFC7696-ED1B-47ED-B68B-3D548FC1A36B}"/>
              </a:ext>
            </a:extLst>
          </p:cNvPr>
          <p:cNvSpPr/>
          <p:nvPr/>
        </p:nvSpPr>
        <p:spPr>
          <a:xfrm>
            <a:off x="5769416" y="913369"/>
            <a:ext cx="3136045" cy="2677656"/>
          </a:xfrm>
          <a:prstGeom prst="rect">
            <a:avLst/>
          </a:prstGeom>
        </p:spPr>
        <p:txBody>
          <a:bodyPr wrap="square">
            <a:spAutoFit/>
          </a:bodyPr>
          <a:lstStyle/>
          <a:p>
            <a:r>
              <a:rPr lang="en-US" sz="1400" b="1" dirty="0">
                <a:solidFill>
                  <a:srgbClr val="C00000"/>
                </a:solidFill>
                <a:latin typeface="Arial" panose="020B0604020202020204" pitchFamily="34" charset="0"/>
                <a:cs typeface="Arial" panose="020B0604020202020204" pitchFamily="34" charset="0"/>
              </a:rPr>
              <a:t>Delayed against Indicator 23: Completion of all four phases of SASA! in Suku Letefoho by July 2020. Expect to complete Phase II (Awareness) between September – December 2019.</a:t>
            </a:r>
          </a:p>
          <a:p>
            <a:endParaRPr lang="en-US" sz="1400" b="1" dirty="0">
              <a:solidFill>
                <a:srgbClr val="C00000"/>
              </a:solidFill>
              <a:latin typeface="Arial" panose="020B0604020202020204" pitchFamily="34" charset="0"/>
              <a:cs typeface="Arial" panose="020B0604020202020204" pitchFamily="34" charset="0"/>
            </a:endParaRPr>
          </a:p>
          <a:p>
            <a:r>
              <a:rPr lang="en-AU" sz="1400" b="1" dirty="0">
                <a:solidFill>
                  <a:srgbClr val="C00000"/>
                </a:solidFill>
                <a:latin typeface="Arial" panose="020B0604020202020204" pitchFamily="34" charset="0"/>
                <a:cs typeface="Arial" panose="020B0604020202020204" pitchFamily="34" charset="0"/>
              </a:rPr>
              <a:t>Not on track against Indicator 24: No. of activities conducted by CMs to prevent VAWC in Suku Letefoho – Phase II – minimum 4 activities per CM per month.  </a:t>
            </a:r>
          </a:p>
        </p:txBody>
      </p:sp>
      <p:sp>
        <p:nvSpPr>
          <p:cNvPr id="7" name="Rectangle 6">
            <a:extLst>
              <a:ext uri="{FF2B5EF4-FFF2-40B4-BE49-F238E27FC236}">
                <a16:creationId xmlns:a16="http://schemas.microsoft.com/office/drawing/2014/main" id="{74D69AF0-B074-44E4-933C-1B22349F5CA0}"/>
              </a:ext>
            </a:extLst>
          </p:cNvPr>
          <p:cNvSpPr/>
          <p:nvPr/>
        </p:nvSpPr>
        <p:spPr>
          <a:xfrm>
            <a:off x="5769416" y="4669018"/>
            <a:ext cx="3136044" cy="954107"/>
          </a:xfrm>
          <a:prstGeom prst="rect">
            <a:avLst/>
          </a:prstGeom>
        </p:spPr>
        <p:txBody>
          <a:bodyPr wrap="square">
            <a:spAutoFit/>
          </a:bodyPr>
          <a:lstStyle/>
          <a:p>
            <a:r>
              <a:rPr lang="en-AU" sz="1400" b="1" dirty="0">
                <a:solidFill>
                  <a:schemeClr val="tx1">
                    <a:lumMod val="65000"/>
                    <a:lumOff val="35000"/>
                  </a:schemeClr>
                </a:solidFill>
                <a:latin typeface="Arial" panose="020B0604020202020204" pitchFamily="34" charset="0"/>
                <a:cs typeface="Arial" panose="020B0604020202020204" pitchFamily="34" charset="0"/>
              </a:rPr>
              <a:t>On track against Indicator 25: Number of collective action taken by community members in Suku Letefoho to prevent VAWC </a:t>
            </a:r>
          </a:p>
        </p:txBody>
      </p:sp>
    </p:spTree>
    <p:extLst>
      <p:ext uri="{BB962C8B-B14F-4D97-AF65-F5344CB8AC3E}">
        <p14:creationId xmlns:p14="http://schemas.microsoft.com/office/powerpoint/2010/main" val="2547970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D8934-E927-4F17-992A-B1DB265E916F}"/>
              </a:ext>
            </a:extLst>
          </p:cNvPr>
          <p:cNvSpPr>
            <a:spLocks noGrp="1"/>
          </p:cNvSpPr>
          <p:nvPr>
            <p:ph type="title"/>
          </p:nvPr>
        </p:nvSpPr>
        <p:spPr>
          <a:xfrm>
            <a:off x="628650" y="18256"/>
            <a:ext cx="7886700" cy="1057012"/>
          </a:xfrm>
        </p:spPr>
        <p:txBody>
          <a:bodyPr>
            <a:normAutofit/>
          </a:bodyPr>
          <a:lstStyle/>
          <a:p>
            <a:r>
              <a:rPr lang="en-US" sz="3200" b="1" dirty="0">
                <a:solidFill>
                  <a:schemeClr val="tx1">
                    <a:lumMod val="65000"/>
                    <a:lumOff val="35000"/>
                  </a:schemeClr>
                </a:solidFill>
                <a:latin typeface="Arial" panose="020B0604020202020204" pitchFamily="34" charset="0"/>
                <a:cs typeface="Arial" panose="020B0604020202020204" pitchFamily="34" charset="0"/>
              </a:rPr>
              <a:t>Nabilan’s influence</a:t>
            </a:r>
            <a:endParaRPr lang="en-AU" sz="32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27ABA0B-A5D0-4136-B29A-858FAD2440FF}"/>
              </a:ext>
            </a:extLst>
          </p:cNvPr>
          <p:cNvSpPr>
            <a:spLocks noGrp="1"/>
          </p:cNvSpPr>
          <p:nvPr>
            <p:ph idx="1"/>
          </p:nvPr>
        </p:nvSpPr>
        <p:spPr>
          <a:xfrm>
            <a:off x="628650" y="905933"/>
            <a:ext cx="4527550" cy="5621867"/>
          </a:xfrm>
        </p:spPr>
        <p:txBody>
          <a:bodyPr numCol="1" spcCol="365760">
            <a:noAutofit/>
          </a:bodyPr>
          <a:lstStyle/>
          <a:p>
            <a:r>
              <a:rPr lang="en-US" sz="1800" dirty="0">
                <a:solidFill>
                  <a:schemeClr val="tx1">
                    <a:lumMod val="85000"/>
                    <a:lumOff val="15000"/>
                  </a:schemeClr>
                </a:solidFill>
                <a:latin typeface="Arial" panose="020B0604020202020204" pitchFamily="34" charset="0"/>
                <a:cs typeface="Arial" panose="020B0604020202020204" pitchFamily="34" charset="0"/>
              </a:rPr>
              <a:t>Nabilan baseline data used by UN and EU as basis for the Spotlight intervention. UN is interested in supporting SASA! work in Timor under Spotlight. </a:t>
            </a:r>
          </a:p>
          <a:p>
            <a:r>
              <a:rPr lang="en-US" sz="1800" dirty="0">
                <a:solidFill>
                  <a:schemeClr val="tx1">
                    <a:lumMod val="85000"/>
                    <a:lumOff val="15000"/>
                  </a:schemeClr>
                </a:solidFill>
                <a:latin typeface="Arial" panose="020B0604020202020204" pitchFamily="34" charset="0"/>
                <a:cs typeface="Arial" panose="020B0604020202020204" pitchFamily="34" charset="0"/>
              </a:rPr>
              <a:t>The scale-up of KOKOSA! in Dili (Suku Santa Cruz and Suku Caicoli &amp; Mascarenhas) will increase visibility of KOKOSA! and has potential to influence more organisations and government agencies.</a:t>
            </a:r>
          </a:p>
          <a:p>
            <a:pPr lvl="0"/>
            <a:r>
              <a:rPr lang="en-AU" sz="1800" dirty="0">
                <a:solidFill>
                  <a:schemeClr val="tx1">
                    <a:lumMod val="85000"/>
                    <a:lumOff val="15000"/>
                  </a:schemeClr>
                </a:solidFill>
                <a:latin typeface="Arial" panose="020B0604020202020204" pitchFamily="34" charset="0"/>
                <a:cs typeface="Arial" panose="020B0604020202020204" pitchFamily="34" charset="0"/>
              </a:rPr>
              <a:t>Nabilan’s work (KOKOSA!, Hamahon etc) is regularly referenced by SEII, for example:</a:t>
            </a:r>
          </a:p>
          <a:p>
            <a:pPr lvl="1"/>
            <a:r>
              <a:rPr lang="en-AU" sz="1800" dirty="0">
                <a:solidFill>
                  <a:schemeClr val="tx1">
                    <a:lumMod val="85000"/>
                    <a:lumOff val="15000"/>
                  </a:schemeClr>
                </a:solidFill>
                <a:latin typeface="Arial" panose="020B0604020202020204" pitchFamily="34" charset="0"/>
                <a:cs typeface="Arial" panose="020B0604020202020204" pitchFamily="34" charset="0"/>
              </a:rPr>
              <a:t>GoTL VNR on SDGs in New York</a:t>
            </a:r>
          </a:p>
          <a:p>
            <a:pPr lvl="1"/>
            <a:r>
              <a:rPr lang="en-AU" sz="1800" dirty="0">
                <a:solidFill>
                  <a:schemeClr val="tx1">
                    <a:lumMod val="85000"/>
                    <a:lumOff val="15000"/>
                  </a:schemeClr>
                </a:solidFill>
                <a:latin typeface="Arial" panose="020B0604020202020204" pitchFamily="34" charset="0"/>
                <a:cs typeface="Arial" panose="020B0604020202020204" pitchFamily="34" charset="0"/>
              </a:rPr>
              <a:t>Progress against Peking Declarations on 11 April 2019</a:t>
            </a:r>
          </a:p>
          <a:p>
            <a:pPr lvl="1"/>
            <a:r>
              <a:rPr lang="en-AU" sz="1800" dirty="0">
                <a:solidFill>
                  <a:schemeClr val="tx1">
                    <a:lumMod val="85000"/>
                    <a:lumOff val="15000"/>
                  </a:schemeClr>
                </a:solidFill>
                <a:latin typeface="Arial" panose="020B0604020202020204" pitchFamily="34" charset="0"/>
                <a:cs typeface="Arial" panose="020B0604020202020204" pitchFamily="34" charset="0"/>
              </a:rPr>
              <a:t>Statements during CSW 2019</a:t>
            </a:r>
          </a:p>
          <a:p>
            <a:pPr marL="0" indent="0">
              <a:buNone/>
            </a:pPr>
            <a:r>
              <a:rPr lang="en-AU" sz="1400" b="1" dirty="0">
                <a:solidFill>
                  <a:schemeClr val="tx1">
                    <a:lumMod val="75000"/>
                    <a:lumOff val="25000"/>
                  </a:schemeClr>
                </a:solidFill>
                <a:latin typeface="Arial" panose="020B0604020202020204" pitchFamily="34" charset="0"/>
                <a:cs typeface="Arial" panose="020B0604020202020204" pitchFamily="34" charset="0"/>
              </a:rPr>
              <a:t>On track against Indicator 26: Instances where other agencies have adopted the key approaches and learning from the CBA pilot.</a:t>
            </a:r>
            <a:r>
              <a:rPr lang="en-AU" sz="1400" dirty="0">
                <a:solidFill>
                  <a:schemeClr val="tx1">
                    <a:lumMod val="75000"/>
                    <a:lumOff val="25000"/>
                  </a:schemeClr>
                </a:solidFill>
                <a:latin typeface="Arial" panose="020B0604020202020204" pitchFamily="34" charset="0"/>
                <a:cs typeface="Arial" panose="020B0604020202020204" pitchFamily="34" charset="0"/>
              </a:rPr>
              <a:t> </a:t>
            </a:r>
            <a:endParaRPr lang="en-US" sz="14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4C42DEC2-B7CC-46B2-B805-F34EA45A2AE6}"/>
              </a:ext>
            </a:extLst>
          </p:cNvPr>
          <p:cNvPicPr>
            <a:picLocks noChangeAspect="1"/>
          </p:cNvPicPr>
          <p:nvPr/>
        </p:nvPicPr>
        <p:blipFill rotWithShape="1">
          <a:blip r:embed="rId2"/>
          <a:srcRect r="16265"/>
          <a:stretch/>
        </p:blipFill>
        <p:spPr>
          <a:xfrm>
            <a:off x="5354207" y="0"/>
            <a:ext cx="3843338" cy="6858000"/>
          </a:xfrm>
          <a:prstGeom prst="rect">
            <a:avLst/>
          </a:prstGeom>
        </p:spPr>
      </p:pic>
    </p:spTree>
    <p:extLst>
      <p:ext uri="{BB962C8B-B14F-4D97-AF65-F5344CB8AC3E}">
        <p14:creationId xmlns:p14="http://schemas.microsoft.com/office/powerpoint/2010/main" val="4199896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D8934-E927-4F17-992A-B1DB265E916F}"/>
              </a:ext>
            </a:extLst>
          </p:cNvPr>
          <p:cNvSpPr>
            <a:spLocks noGrp="1"/>
          </p:cNvSpPr>
          <p:nvPr>
            <p:ph type="title"/>
          </p:nvPr>
        </p:nvSpPr>
        <p:spPr>
          <a:xfrm>
            <a:off x="628650" y="18256"/>
            <a:ext cx="6271683" cy="1057012"/>
          </a:xfrm>
        </p:spPr>
        <p:txBody>
          <a:bodyPr>
            <a:normAutofit/>
          </a:bodyPr>
          <a:lstStyle/>
          <a:p>
            <a:r>
              <a:rPr lang="en-US" sz="3200" b="1" dirty="0">
                <a:solidFill>
                  <a:schemeClr val="tx1">
                    <a:lumMod val="65000"/>
                    <a:lumOff val="35000"/>
                  </a:schemeClr>
                </a:solidFill>
                <a:latin typeface="Arial" panose="020B0604020202020204" pitchFamily="34" charset="0"/>
                <a:cs typeface="Arial" panose="020B0604020202020204" pitchFamily="34" charset="0"/>
              </a:rPr>
              <a:t>Media monitoring results</a:t>
            </a:r>
            <a:endParaRPr lang="en-AU" sz="32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27ABA0B-A5D0-4136-B29A-858FAD2440FF}"/>
              </a:ext>
            </a:extLst>
          </p:cNvPr>
          <p:cNvSpPr>
            <a:spLocks noGrp="1"/>
          </p:cNvSpPr>
          <p:nvPr>
            <p:ph idx="1"/>
          </p:nvPr>
        </p:nvSpPr>
        <p:spPr>
          <a:xfrm>
            <a:off x="6914903" y="1080558"/>
            <a:ext cx="1978234" cy="423334"/>
          </a:xfrm>
        </p:spPr>
        <p:txBody>
          <a:bodyPr numCol="1" spcCol="365760">
            <a:noAutofit/>
          </a:bodyPr>
          <a:lstStyle/>
          <a:p>
            <a:pPr marL="0" indent="0">
              <a:buNone/>
            </a:pPr>
            <a:r>
              <a:rPr lang="en-US" sz="1800" dirty="0">
                <a:solidFill>
                  <a:schemeClr val="tx1">
                    <a:lumMod val="85000"/>
                    <a:lumOff val="15000"/>
                  </a:schemeClr>
                </a:solidFill>
                <a:latin typeface="Arial" panose="020B0604020202020204" pitchFamily="34" charset="0"/>
                <a:cs typeface="Arial" panose="020B0604020202020204" pitchFamily="34" charset="0"/>
              </a:rPr>
              <a:t>114 relevant articles analysed Jan – June 2019</a:t>
            </a:r>
          </a:p>
        </p:txBody>
      </p:sp>
      <p:graphicFrame>
        <p:nvGraphicFramePr>
          <p:cNvPr id="9" name="Chart 8">
            <a:extLst>
              <a:ext uri="{FF2B5EF4-FFF2-40B4-BE49-F238E27FC236}">
                <a16:creationId xmlns:a16="http://schemas.microsoft.com/office/drawing/2014/main" id="{79C3C62D-E51C-454A-AEC2-6DAAF74DA19F}"/>
              </a:ext>
            </a:extLst>
          </p:cNvPr>
          <p:cNvGraphicFramePr>
            <a:graphicFrameLocks/>
          </p:cNvGraphicFramePr>
          <p:nvPr>
            <p:extLst>
              <p:ext uri="{D42A27DB-BD31-4B8C-83A1-F6EECF244321}">
                <p14:modId xmlns:p14="http://schemas.microsoft.com/office/powerpoint/2010/main" val="959098245"/>
              </p:ext>
            </p:extLst>
          </p:nvPr>
        </p:nvGraphicFramePr>
        <p:xfrm>
          <a:off x="-832910" y="956733"/>
          <a:ext cx="4795309" cy="2855385"/>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47">
            <a:extLst>
              <a:ext uri="{FF2B5EF4-FFF2-40B4-BE49-F238E27FC236}">
                <a16:creationId xmlns:a16="http://schemas.microsoft.com/office/drawing/2014/main" id="{01E8FF6F-1C92-4871-8E9E-956E55BC1ADF}"/>
              </a:ext>
            </a:extLst>
          </p:cNvPr>
          <p:cNvSpPr txBox="1"/>
          <p:nvPr/>
        </p:nvSpPr>
        <p:spPr>
          <a:xfrm>
            <a:off x="828749" y="867602"/>
            <a:ext cx="1414918"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i="1" dirty="0">
                <a:solidFill>
                  <a:schemeClr val="tx1">
                    <a:lumMod val="65000"/>
                    <a:lumOff val="35000"/>
                  </a:schemeClr>
                </a:solidFill>
                <a:ea typeface="Times New Roman" panose="02020603050405020304" pitchFamily="18" charset="0"/>
              </a:rPr>
              <a:t>Sex of journalist</a:t>
            </a:r>
            <a:endParaRPr lang="en-US" sz="1400" b="1" i="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3" name="TextBox 47">
            <a:extLst>
              <a:ext uri="{FF2B5EF4-FFF2-40B4-BE49-F238E27FC236}">
                <a16:creationId xmlns:a16="http://schemas.microsoft.com/office/drawing/2014/main" id="{5CE94EC1-BE8D-4F25-BE7B-4E5E79223B2A}"/>
              </a:ext>
            </a:extLst>
          </p:cNvPr>
          <p:cNvSpPr txBox="1"/>
          <p:nvPr/>
        </p:nvSpPr>
        <p:spPr>
          <a:xfrm>
            <a:off x="5693487" y="851229"/>
            <a:ext cx="1414918"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i="1" dirty="0">
                <a:solidFill>
                  <a:schemeClr val="tx1">
                    <a:lumMod val="65000"/>
                    <a:lumOff val="35000"/>
                  </a:schemeClr>
                </a:solidFill>
                <a:ea typeface="Times New Roman" panose="02020603050405020304" pitchFamily="18" charset="0"/>
              </a:rPr>
              <a:t>Topic</a:t>
            </a:r>
            <a:endParaRPr lang="en-US" sz="1400" b="1" i="1" dirty="0">
              <a:solidFill>
                <a:schemeClr val="tx1">
                  <a:lumMod val="65000"/>
                  <a:lumOff val="35000"/>
                </a:schemeClr>
              </a:solidFill>
              <a:latin typeface="Arial" panose="020B0604020202020204" pitchFamily="34" charset="0"/>
              <a:cs typeface="Arial" panose="020B0604020202020204" pitchFamily="34" charset="0"/>
            </a:endParaRPr>
          </a:p>
        </p:txBody>
      </p:sp>
      <p:graphicFrame>
        <p:nvGraphicFramePr>
          <p:cNvPr id="14" name="Chart 13">
            <a:extLst>
              <a:ext uri="{FF2B5EF4-FFF2-40B4-BE49-F238E27FC236}">
                <a16:creationId xmlns:a16="http://schemas.microsoft.com/office/drawing/2014/main" id="{F055363B-4EEC-4E4A-BF04-D965C38C907B}"/>
              </a:ext>
            </a:extLst>
          </p:cNvPr>
          <p:cNvGraphicFramePr>
            <a:graphicFrameLocks/>
          </p:cNvGraphicFramePr>
          <p:nvPr>
            <p:extLst>
              <p:ext uri="{D42A27DB-BD31-4B8C-83A1-F6EECF244321}">
                <p14:modId xmlns:p14="http://schemas.microsoft.com/office/powerpoint/2010/main" val="1365690797"/>
              </p:ext>
            </p:extLst>
          </p:nvPr>
        </p:nvGraphicFramePr>
        <p:xfrm>
          <a:off x="2768599" y="1249892"/>
          <a:ext cx="6443133" cy="21791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F3F6D49B-DEE5-4956-BC11-DB041ECAE37B}"/>
              </a:ext>
            </a:extLst>
          </p:cNvPr>
          <p:cNvGraphicFramePr>
            <a:graphicFrameLocks/>
          </p:cNvGraphicFramePr>
          <p:nvPr>
            <p:extLst>
              <p:ext uri="{D42A27DB-BD31-4B8C-83A1-F6EECF244321}">
                <p14:modId xmlns:p14="http://schemas.microsoft.com/office/powerpoint/2010/main" val="1811277296"/>
              </p:ext>
            </p:extLst>
          </p:nvPr>
        </p:nvGraphicFramePr>
        <p:xfrm>
          <a:off x="4413778" y="3877072"/>
          <a:ext cx="5153555" cy="3128374"/>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47">
            <a:extLst>
              <a:ext uri="{FF2B5EF4-FFF2-40B4-BE49-F238E27FC236}">
                <a16:creationId xmlns:a16="http://schemas.microsoft.com/office/drawing/2014/main" id="{3ED97633-E1E7-43D2-A832-0F3CC550E34F}"/>
              </a:ext>
            </a:extLst>
          </p:cNvPr>
          <p:cNvSpPr txBox="1"/>
          <p:nvPr/>
        </p:nvSpPr>
        <p:spPr>
          <a:xfrm>
            <a:off x="6280298" y="3723182"/>
            <a:ext cx="2073767"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i="1" dirty="0">
                <a:solidFill>
                  <a:schemeClr val="tx1">
                    <a:lumMod val="65000"/>
                    <a:lumOff val="35000"/>
                  </a:schemeClr>
                </a:solidFill>
                <a:ea typeface="Times New Roman" panose="02020603050405020304" pitchFamily="18" charset="0"/>
              </a:rPr>
              <a:t>Information source</a:t>
            </a:r>
            <a:endParaRPr lang="en-US" sz="1400" b="1" i="1" dirty="0">
              <a:solidFill>
                <a:schemeClr val="tx1">
                  <a:lumMod val="65000"/>
                  <a:lumOff val="35000"/>
                </a:schemeClr>
              </a:solidFill>
              <a:latin typeface="Arial" panose="020B0604020202020204" pitchFamily="34" charset="0"/>
              <a:cs typeface="Arial" panose="020B0604020202020204" pitchFamily="34" charset="0"/>
            </a:endParaRPr>
          </a:p>
        </p:txBody>
      </p:sp>
      <p:graphicFrame>
        <p:nvGraphicFramePr>
          <p:cNvPr id="18" name="Chart 17">
            <a:extLst>
              <a:ext uri="{FF2B5EF4-FFF2-40B4-BE49-F238E27FC236}">
                <a16:creationId xmlns:a16="http://schemas.microsoft.com/office/drawing/2014/main" id="{16DE35F7-9600-4074-A85A-EB6FFA6032ED}"/>
              </a:ext>
            </a:extLst>
          </p:cNvPr>
          <p:cNvGraphicFramePr>
            <a:graphicFrameLocks/>
          </p:cNvGraphicFramePr>
          <p:nvPr>
            <p:extLst>
              <p:ext uri="{D42A27DB-BD31-4B8C-83A1-F6EECF244321}">
                <p14:modId xmlns:p14="http://schemas.microsoft.com/office/powerpoint/2010/main" val="3450692866"/>
              </p:ext>
            </p:extLst>
          </p:nvPr>
        </p:nvGraphicFramePr>
        <p:xfrm>
          <a:off x="-498649" y="3877072"/>
          <a:ext cx="6288089" cy="3128375"/>
        </p:xfrm>
        <a:graphic>
          <a:graphicData uri="http://schemas.openxmlformats.org/drawingml/2006/chart">
            <c:chart xmlns:c="http://schemas.openxmlformats.org/drawingml/2006/chart" xmlns:r="http://schemas.openxmlformats.org/officeDocument/2006/relationships" r:id="rId5"/>
          </a:graphicData>
        </a:graphic>
      </p:graphicFrame>
      <p:sp>
        <p:nvSpPr>
          <p:cNvPr id="19" name="TextBox 47">
            <a:extLst>
              <a:ext uri="{FF2B5EF4-FFF2-40B4-BE49-F238E27FC236}">
                <a16:creationId xmlns:a16="http://schemas.microsoft.com/office/drawing/2014/main" id="{BDB1C903-4D15-460C-9520-6E95A8BBABC3}"/>
              </a:ext>
            </a:extLst>
          </p:cNvPr>
          <p:cNvSpPr txBox="1"/>
          <p:nvPr/>
        </p:nvSpPr>
        <p:spPr>
          <a:xfrm>
            <a:off x="1731715" y="3747360"/>
            <a:ext cx="2073767"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i="1" dirty="0">
                <a:solidFill>
                  <a:schemeClr val="tx1">
                    <a:lumMod val="65000"/>
                    <a:lumOff val="35000"/>
                  </a:schemeClr>
                </a:solidFill>
                <a:ea typeface="Times New Roman" panose="02020603050405020304" pitchFamily="18" charset="0"/>
              </a:rPr>
              <a:t>Quality of reporting</a:t>
            </a:r>
            <a:endParaRPr lang="en-US" sz="1400" b="1" i="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4200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D8934-E927-4F17-992A-B1DB265E916F}"/>
              </a:ext>
            </a:extLst>
          </p:cNvPr>
          <p:cNvSpPr>
            <a:spLocks noGrp="1"/>
          </p:cNvSpPr>
          <p:nvPr>
            <p:ph type="title"/>
          </p:nvPr>
        </p:nvSpPr>
        <p:spPr>
          <a:xfrm>
            <a:off x="628650" y="18256"/>
            <a:ext cx="7886700" cy="1057012"/>
          </a:xfrm>
        </p:spPr>
        <p:txBody>
          <a:bodyPr>
            <a:normAutofit/>
          </a:bodyPr>
          <a:lstStyle/>
          <a:p>
            <a:r>
              <a:rPr lang="en-US" sz="3200" b="1" dirty="0">
                <a:solidFill>
                  <a:schemeClr val="tx1">
                    <a:lumMod val="65000"/>
                    <a:lumOff val="35000"/>
                  </a:schemeClr>
                </a:solidFill>
                <a:latin typeface="Arial" panose="020B0604020202020204" pitchFamily="34" charset="0"/>
                <a:cs typeface="Arial" panose="020B0604020202020204" pitchFamily="34" charset="0"/>
              </a:rPr>
              <a:t>KEQ2, EOPO 2: Findings</a:t>
            </a:r>
            <a:endParaRPr lang="en-AU" sz="32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27ABA0B-A5D0-4136-B29A-858FAD2440FF}"/>
              </a:ext>
            </a:extLst>
          </p:cNvPr>
          <p:cNvSpPr>
            <a:spLocks noGrp="1"/>
          </p:cNvSpPr>
          <p:nvPr>
            <p:ph idx="1"/>
          </p:nvPr>
        </p:nvSpPr>
        <p:spPr>
          <a:xfrm>
            <a:off x="628650" y="905933"/>
            <a:ext cx="7886700" cy="5952067"/>
          </a:xfrm>
        </p:spPr>
        <p:txBody>
          <a:bodyPr numCol="1" spcCol="365760">
            <a:noAutofit/>
          </a:bodyPr>
          <a:lstStyle/>
          <a:p>
            <a:r>
              <a:rPr lang="en-US" sz="1800" dirty="0">
                <a:solidFill>
                  <a:schemeClr val="tx1">
                    <a:lumMod val="85000"/>
                    <a:lumOff val="15000"/>
                  </a:schemeClr>
                </a:solidFill>
                <a:latin typeface="Arial" panose="020B0604020202020204" pitchFamily="34" charset="0"/>
                <a:cs typeface="Arial" panose="020B0604020202020204" pitchFamily="34" charset="0"/>
              </a:rPr>
              <a:t>EOPO2: Individuals, communities and institutions taking action to reduce violence against women– is </a:t>
            </a:r>
            <a:r>
              <a:rPr lang="en-US" sz="1800" b="1" dirty="0">
                <a:solidFill>
                  <a:schemeClr val="tx1">
                    <a:lumMod val="85000"/>
                    <a:lumOff val="15000"/>
                  </a:schemeClr>
                </a:solidFill>
                <a:latin typeface="Arial" panose="020B0604020202020204" pitchFamily="34" charset="0"/>
                <a:cs typeface="Arial" panose="020B0604020202020204" pitchFamily="34" charset="0"/>
              </a:rPr>
              <a:t>On Track.</a:t>
            </a:r>
          </a:p>
          <a:p>
            <a:r>
              <a:rPr lang="en-US" sz="1800" dirty="0">
                <a:solidFill>
                  <a:schemeClr val="tx1">
                    <a:lumMod val="85000"/>
                    <a:lumOff val="15000"/>
                  </a:schemeClr>
                </a:solidFill>
                <a:latin typeface="Arial" panose="020B0604020202020204" pitchFamily="34" charset="0"/>
                <a:cs typeface="Arial" panose="020B0604020202020204" pitchFamily="34" charset="0"/>
              </a:rPr>
              <a:t>Substantial progress against EOPO2 in the last 6 months, with greater clarity and structure to Nabilan’s approach to social norms change, and a substantial increase in community and partner engagement (“more hope”!)</a:t>
            </a:r>
          </a:p>
          <a:p>
            <a:r>
              <a:rPr lang="en-US" sz="1800" dirty="0">
                <a:solidFill>
                  <a:schemeClr val="tx1">
                    <a:lumMod val="85000"/>
                    <a:lumOff val="15000"/>
                  </a:schemeClr>
                </a:solidFill>
                <a:latin typeface="Arial" panose="020B0604020202020204" pitchFamily="34" charset="0"/>
                <a:cs typeface="Arial" panose="020B0604020202020204" pitchFamily="34" charset="0"/>
              </a:rPr>
              <a:t>The main activity under EOPO 2 is KOKOSA!, the expansion of which is on track. KOKOSA! Letefoho is still behind but we are catching up.</a:t>
            </a:r>
          </a:p>
          <a:p>
            <a:r>
              <a:rPr lang="en-US" sz="1800" dirty="0">
                <a:solidFill>
                  <a:schemeClr val="tx1">
                    <a:lumMod val="85000"/>
                    <a:lumOff val="15000"/>
                  </a:schemeClr>
                </a:solidFill>
                <a:latin typeface="Arial" panose="020B0604020202020204" pitchFamily="34" charset="0"/>
                <a:cs typeface="Arial" panose="020B0604020202020204" pitchFamily="34" charset="0"/>
              </a:rPr>
              <a:t>Slight delay with the Change Ambassadors work, as the approach to the network and to M&amp;E continues to be refined. </a:t>
            </a:r>
          </a:p>
          <a:p>
            <a:r>
              <a:rPr lang="en-US" sz="1800" dirty="0">
                <a:solidFill>
                  <a:schemeClr val="tx1">
                    <a:lumMod val="85000"/>
                    <a:lumOff val="15000"/>
                  </a:schemeClr>
                </a:solidFill>
                <a:latin typeface="Arial" panose="020B0604020202020204" pitchFamily="34" charset="0"/>
                <a:cs typeface="Arial" panose="020B0604020202020204" pitchFamily="34" charset="0"/>
              </a:rPr>
              <a:t>KOKOSA! in Dili has the potential to create that larger momentum for social norms change. </a:t>
            </a:r>
          </a:p>
          <a:p>
            <a:r>
              <a:rPr lang="en-US" sz="1800" dirty="0">
                <a:solidFill>
                  <a:schemeClr val="tx1">
                    <a:lumMod val="85000"/>
                    <a:lumOff val="15000"/>
                  </a:schemeClr>
                </a:solidFill>
                <a:latin typeface="Arial" panose="020B0604020202020204" pitchFamily="34" charset="0"/>
                <a:cs typeface="Arial" panose="020B0604020202020204" pitchFamily="34" charset="0"/>
              </a:rPr>
              <a:t>Nabilan is highly regarded by Raising Voices as a responsible partner in SASA! implementation. </a:t>
            </a:r>
          </a:p>
          <a:p>
            <a:r>
              <a:rPr lang="en-US" sz="1800" dirty="0">
                <a:solidFill>
                  <a:schemeClr val="tx1">
                    <a:lumMod val="85000"/>
                    <a:lumOff val="15000"/>
                  </a:schemeClr>
                </a:solidFill>
                <a:latin typeface="Arial" panose="020B0604020202020204" pitchFamily="34" charset="0"/>
                <a:cs typeface="Arial" panose="020B0604020202020204" pitchFamily="34" charset="0"/>
              </a:rPr>
              <a:t>Nabilan is trusted by feminist groups and activists. This trust has been built by providing flexible funding and giving groups space to develop their own messaging, with our support.</a:t>
            </a:r>
          </a:p>
        </p:txBody>
      </p:sp>
    </p:spTree>
    <p:extLst>
      <p:ext uri="{BB962C8B-B14F-4D97-AF65-F5344CB8AC3E}">
        <p14:creationId xmlns:p14="http://schemas.microsoft.com/office/powerpoint/2010/main" val="2374900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D8934-E927-4F17-992A-B1DB265E916F}"/>
              </a:ext>
            </a:extLst>
          </p:cNvPr>
          <p:cNvSpPr>
            <a:spLocks noGrp="1"/>
          </p:cNvSpPr>
          <p:nvPr>
            <p:ph type="title"/>
          </p:nvPr>
        </p:nvSpPr>
        <p:spPr>
          <a:xfrm>
            <a:off x="628650" y="18256"/>
            <a:ext cx="7886700" cy="1057012"/>
          </a:xfrm>
        </p:spPr>
        <p:txBody>
          <a:bodyPr>
            <a:normAutofit/>
          </a:bodyPr>
          <a:lstStyle/>
          <a:p>
            <a:r>
              <a:rPr lang="en-US" sz="3200" b="1" dirty="0">
                <a:solidFill>
                  <a:schemeClr val="tx1">
                    <a:lumMod val="65000"/>
                    <a:lumOff val="35000"/>
                  </a:schemeClr>
                </a:solidFill>
                <a:latin typeface="Arial" panose="020B0604020202020204" pitchFamily="34" charset="0"/>
                <a:cs typeface="Arial" panose="020B0604020202020204" pitchFamily="34" charset="0"/>
              </a:rPr>
              <a:t>KEQ2, EOPO 2: Recommendations</a:t>
            </a:r>
            <a:endParaRPr lang="en-AU" sz="32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27ABA0B-A5D0-4136-B29A-858FAD2440FF}"/>
              </a:ext>
            </a:extLst>
          </p:cNvPr>
          <p:cNvSpPr>
            <a:spLocks noGrp="1"/>
          </p:cNvSpPr>
          <p:nvPr>
            <p:ph idx="1"/>
          </p:nvPr>
        </p:nvSpPr>
        <p:spPr>
          <a:xfrm>
            <a:off x="628650" y="905933"/>
            <a:ext cx="7886700" cy="5952067"/>
          </a:xfrm>
        </p:spPr>
        <p:txBody>
          <a:bodyPr numCol="1" spcCol="365760">
            <a:noAutofit/>
          </a:bodyPr>
          <a:lstStyle/>
          <a:p>
            <a:r>
              <a:rPr lang="en-US" sz="1800" dirty="0">
                <a:solidFill>
                  <a:schemeClr val="tx1">
                    <a:lumMod val="85000"/>
                    <a:lumOff val="15000"/>
                  </a:schemeClr>
                </a:solidFill>
                <a:latin typeface="Arial" panose="020B0604020202020204" pitchFamily="34" charset="0"/>
                <a:cs typeface="Arial" panose="020B0604020202020204" pitchFamily="34" charset="0"/>
              </a:rPr>
              <a:t>Use results of media monitoring for further training with journalists.</a:t>
            </a:r>
          </a:p>
          <a:p>
            <a:r>
              <a:rPr lang="en-US" sz="1800" dirty="0">
                <a:solidFill>
                  <a:schemeClr val="tx1">
                    <a:lumMod val="85000"/>
                    <a:lumOff val="15000"/>
                  </a:schemeClr>
                </a:solidFill>
                <a:latin typeface="Arial" panose="020B0604020202020204" pitchFamily="34" charset="0"/>
                <a:cs typeface="Arial" panose="020B0604020202020204" pitchFamily="34" charset="0"/>
              </a:rPr>
              <a:t>Consider how to strengthen evidence collected by prevention partners. </a:t>
            </a:r>
          </a:p>
          <a:p>
            <a:r>
              <a:rPr lang="en-US" sz="1800" dirty="0">
                <a:solidFill>
                  <a:schemeClr val="tx1">
                    <a:lumMod val="85000"/>
                    <a:lumOff val="15000"/>
                  </a:schemeClr>
                </a:solidFill>
                <a:latin typeface="Arial" panose="020B0604020202020204" pitchFamily="34" charset="0"/>
                <a:cs typeface="Arial" panose="020B0604020202020204" pitchFamily="34" charset="0"/>
              </a:rPr>
              <a:t>Update MELF to reflect change in programming.</a:t>
            </a:r>
          </a:p>
          <a:p>
            <a:r>
              <a:rPr lang="en-US" sz="1800" dirty="0">
                <a:solidFill>
                  <a:schemeClr val="tx1">
                    <a:lumMod val="85000"/>
                    <a:lumOff val="15000"/>
                  </a:schemeClr>
                </a:solidFill>
                <a:latin typeface="Arial" panose="020B0604020202020204" pitchFamily="34" charset="0"/>
                <a:cs typeface="Arial" panose="020B0604020202020204" pitchFamily="34" charset="0"/>
              </a:rPr>
              <a:t>Need to be more systematic about capturing impact of Change Ambassadors’ Network and get the manual out. Consider also where to from here for the Network – increasing demand for training and Spotlight.</a:t>
            </a:r>
          </a:p>
          <a:p>
            <a:r>
              <a:rPr lang="en-US" sz="1800" dirty="0">
                <a:solidFill>
                  <a:schemeClr val="tx1">
                    <a:lumMod val="85000"/>
                    <a:lumOff val="15000"/>
                  </a:schemeClr>
                </a:solidFill>
                <a:latin typeface="Arial" panose="020B0604020202020204" pitchFamily="34" charset="0"/>
                <a:cs typeface="Arial" panose="020B0604020202020204" pitchFamily="34" charset="0"/>
              </a:rPr>
              <a:t>Keep going – we are now on track!</a:t>
            </a:r>
          </a:p>
          <a:p>
            <a:endParaRPr lang="en-US" sz="1800"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C938471-5D97-484E-84F9-B438B5F9CD8B}"/>
              </a:ext>
            </a:extLst>
          </p:cNvPr>
          <p:cNvPicPr>
            <a:picLocks noChangeAspect="1"/>
          </p:cNvPicPr>
          <p:nvPr/>
        </p:nvPicPr>
        <p:blipFill rotWithShape="1">
          <a:blip r:embed="rId2"/>
          <a:srcRect t="7921" b="34792"/>
          <a:stretch/>
        </p:blipFill>
        <p:spPr>
          <a:xfrm>
            <a:off x="0" y="3429000"/>
            <a:ext cx="9144000" cy="3429000"/>
          </a:xfrm>
          <a:prstGeom prst="rect">
            <a:avLst/>
          </a:prstGeom>
        </p:spPr>
      </p:pic>
    </p:spTree>
    <p:extLst>
      <p:ext uri="{BB962C8B-B14F-4D97-AF65-F5344CB8AC3E}">
        <p14:creationId xmlns:p14="http://schemas.microsoft.com/office/powerpoint/2010/main" val="4014704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D8934-E927-4F17-992A-B1DB265E916F}"/>
              </a:ext>
            </a:extLst>
          </p:cNvPr>
          <p:cNvSpPr>
            <a:spLocks noGrp="1"/>
          </p:cNvSpPr>
          <p:nvPr>
            <p:ph type="title"/>
          </p:nvPr>
        </p:nvSpPr>
        <p:spPr>
          <a:xfrm>
            <a:off x="628650" y="18256"/>
            <a:ext cx="7886700" cy="1057012"/>
          </a:xfrm>
        </p:spPr>
        <p:txBody>
          <a:bodyPr>
            <a:normAutofit/>
          </a:bodyPr>
          <a:lstStyle/>
          <a:p>
            <a:r>
              <a:rPr lang="en-US" sz="3200" b="1" dirty="0">
                <a:solidFill>
                  <a:schemeClr val="tx1">
                    <a:lumMod val="65000"/>
                    <a:lumOff val="35000"/>
                  </a:schemeClr>
                </a:solidFill>
                <a:latin typeface="Arial" panose="020B0604020202020204" pitchFamily="34" charset="0"/>
                <a:cs typeface="Arial" panose="020B0604020202020204" pitchFamily="34" charset="0"/>
              </a:rPr>
              <a:t>Update on KEQ3: Sustainability</a:t>
            </a:r>
            <a:endParaRPr lang="en-AU" sz="32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27ABA0B-A5D0-4136-B29A-858FAD2440FF}"/>
              </a:ext>
            </a:extLst>
          </p:cNvPr>
          <p:cNvSpPr>
            <a:spLocks noGrp="1"/>
          </p:cNvSpPr>
          <p:nvPr>
            <p:ph idx="1"/>
          </p:nvPr>
        </p:nvSpPr>
        <p:spPr>
          <a:xfrm>
            <a:off x="628650" y="905933"/>
            <a:ext cx="7886700" cy="5952067"/>
          </a:xfrm>
        </p:spPr>
        <p:txBody>
          <a:bodyPr numCol="1" spcCol="365760">
            <a:noAutofit/>
          </a:bodyPr>
          <a:lstStyle/>
          <a:p>
            <a:pPr lvl="0"/>
            <a:r>
              <a:rPr lang="en-AU" sz="1800" dirty="0">
                <a:latin typeface="Arial" panose="020B0604020202020204" pitchFamily="34" charset="0"/>
                <a:cs typeface="Arial" panose="020B0604020202020204" pitchFamily="34" charset="0"/>
              </a:rPr>
              <a:t>Rated as “some delay’.</a:t>
            </a:r>
          </a:p>
          <a:p>
            <a:pPr lvl="0"/>
            <a:r>
              <a:rPr lang="en-AU" sz="1800" dirty="0">
                <a:latin typeface="Arial" panose="020B0604020202020204" pitchFamily="34" charset="0"/>
                <a:cs typeface="Arial" panose="020B0604020202020204" pitchFamily="34" charset="0"/>
              </a:rPr>
              <a:t>PRADET has been given a 20 year lease at Vera Cruz – however there is no funding for building a new FH.  </a:t>
            </a:r>
          </a:p>
          <a:p>
            <a:r>
              <a:rPr lang="en-US" sz="1800" dirty="0">
                <a:solidFill>
                  <a:schemeClr val="tx1">
                    <a:lumMod val="85000"/>
                    <a:lumOff val="15000"/>
                  </a:schemeClr>
                </a:solidFill>
                <a:latin typeface="Arial" panose="020B0604020202020204" pitchFamily="34" charset="0"/>
                <a:cs typeface="Arial" panose="020B0604020202020204" pitchFamily="34" charset="0"/>
              </a:rPr>
              <a:t>While SEII supports Nabilan’s prevention activities, this has not translated to extra resourcing. SEII’s execution of its own budget has been very low. Spotlight and other competing demands on SEII’s attention is a risk.</a:t>
            </a:r>
          </a:p>
          <a:p>
            <a:r>
              <a:rPr lang="en-AU" sz="1800" dirty="0">
                <a:solidFill>
                  <a:schemeClr val="tx1">
                    <a:lumMod val="85000"/>
                    <a:lumOff val="15000"/>
                  </a:schemeClr>
                </a:solidFill>
                <a:latin typeface="Arial" panose="020B0604020202020204" pitchFamily="34" charset="0"/>
                <a:cs typeface="Arial" panose="020B0604020202020204" pitchFamily="34" charset="0"/>
              </a:rPr>
              <a:t>MSSI has reduced its funding overall for community, EVAW and disability sector - $2.5 million reduced to $1.4 million. They specifically reduced funding for Nabilan partners.</a:t>
            </a:r>
          </a:p>
          <a:p>
            <a:endParaRPr lang="en-US" sz="1800" dirty="0">
              <a:solidFill>
                <a:schemeClr val="tx1">
                  <a:lumMod val="85000"/>
                  <a:lumOff val="1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3404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D8934-E927-4F17-992A-B1DB265E916F}"/>
              </a:ext>
            </a:extLst>
          </p:cNvPr>
          <p:cNvSpPr>
            <a:spLocks noGrp="1"/>
          </p:cNvSpPr>
          <p:nvPr>
            <p:ph type="title"/>
          </p:nvPr>
        </p:nvSpPr>
        <p:spPr>
          <a:xfrm>
            <a:off x="612224" y="0"/>
            <a:ext cx="7886700" cy="1057012"/>
          </a:xfrm>
        </p:spPr>
        <p:txBody>
          <a:bodyPr>
            <a:normAutofit/>
          </a:bodyPr>
          <a:lstStyle/>
          <a:p>
            <a:r>
              <a:rPr lang="en-US" sz="3200" b="1" dirty="0">
                <a:solidFill>
                  <a:schemeClr val="tx1">
                    <a:lumMod val="65000"/>
                    <a:lumOff val="35000"/>
                  </a:schemeClr>
                </a:solidFill>
                <a:latin typeface="Arial" panose="020B0604020202020204" pitchFamily="34" charset="0"/>
                <a:cs typeface="Arial" panose="020B0604020202020204" pitchFamily="34" charset="0"/>
              </a:rPr>
              <a:t>VAWC services funding</a:t>
            </a:r>
            <a:endParaRPr lang="en-AU" sz="32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id="{5DECDDDF-07BE-480E-83CF-D481B52B6F4A}"/>
              </a:ext>
            </a:extLst>
          </p:cNvPr>
          <p:cNvSpPr>
            <a:spLocks noGrp="1"/>
          </p:cNvSpPr>
          <p:nvPr>
            <p:ph idx="1"/>
          </p:nvPr>
        </p:nvSpPr>
        <p:spPr>
          <a:xfrm>
            <a:off x="628650" y="905934"/>
            <a:ext cx="7886700" cy="1169610"/>
          </a:xfrm>
        </p:spPr>
        <p:txBody>
          <a:bodyPr numCol="2" spcCol="365760">
            <a:noAutofit/>
          </a:bodyPr>
          <a:lstStyle/>
          <a:p>
            <a:r>
              <a:rPr lang="en-US" sz="1800" dirty="0">
                <a:solidFill>
                  <a:schemeClr val="tx1">
                    <a:lumMod val="85000"/>
                    <a:lumOff val="15000"/>
                  </a:schemeClr>
                </a:solidFill>
                <a:latin typeface="Arial" panose="020B0604020202020204" pitchFamily="34" charset="0"/>
                <a:cs typeface="Arial" panose="020B0604020202020204" pitchFamily="34" charset="0"/>
              </a:rPr>
              <a:t>Total MSSI funding commitment for specialised VAWC services in 2019: $380,935.70 </a:t>
            </a:r>
            <a:br>
              <a:rPr lang="en-US" sz="1800" dirty="0">
                <a:solidFill>
                  <a:schemeClr val="tx1">
                    <a:lumMod val="85000"/>
                    <a:lumOff val="15000"/>
                  </a:schemeClr>
                </a:solidFill>
                <a:latin typeface="Arial" panose="020B0604020202020204" pitchFamily="34" charset="0"/>
                <a:cs typeface="Arial" panose="020B0604020202020204" pitchFamily="34" charset="0"/>
              </a:rPr>
            </a:br>
            <a:r>
              <a:rPr lang="en-US" sz="1800" dirty="0">
                <a:solidFill>
                  <a:schemeClr val="tx1">
                    <a:lumMod val="85000"/>
                    <a:lumOff val="15000"/>
                  </a:schemeClr>
                </a:solidFill>
                <a:latin typeface="Arial" panose="020B0604020202020204" pitchFamily="34" charset="0"/>
                <a:cs typeface="Arial" panose="020B0604020202020204" pitchFamily="34" charset="0"/>
              </a:rPr>
              <a:t>(+ Uma Paz Baucau – figure not available)</a:t>
            </a:r>
          </a:p>
          <a:p>
            <a:pPr marL="0" indent="0">
              <a:buNone/>
            </a:pPr>
            <a:endParaRPr lang="en-US" sz="1800" dirty="0">
              <a:solidFill>
                <a:schemeClr val="tx1">
                  <a:lumMod val="85000"/>
                  <a:lumOff val="15000"/>
                </a:schemeClr>
              </a:solidFill>
              <a:latin typeface="Arial" panose="020B0604020202020204" pitchFamily="34" charset="0"/>
              <a:cs typeface="Arial" panose="020B0604020202020204" pitchFamily="34" charset="0"/>
            </a:endParaRPr>
          </a:p>
          <a:p>
            <a:r>
              <a:rPr lang="en-US" sz="1800" dirty="0">
                <a:solidFill>
                  <a:schemeClr val="tx1">
                    <a:lumMod val="85000"/>
                    <a:lumOff val="15000"/>
                  </a:schemeClr>
                </a:solidFill>
                <a:latin typeface="Arial" panose="020B0604020202020204" pitchFamily="34" charset="0"/>
                <a:cs typeface="Arial" panose="020B0604020202020204" pitchFamily="34" charset="0"/>
              </a:rPr>
              <a:t>Total Nabilan commitment for VAWC services in 2019:</a:t>
            </a:r>
            <a:br>
              <a:rPr lang="en-US" sz="1800" dirty="0">
                <a:solidFill>
                  <a:schemeClr val="tx1">
                    <a:lumMod val="85000"/>
                    <a:lumOff val="15000"/>
                  </a:schemeClr>
                </a:solidFill>
                <a:latin typeface="Arial" panose="020B0604020202020204" pitchFamily="34" charset="0"/>
                <a:cs typeface="Arial" panose="020B0604020202020204" pitchFamily="34" charset="0"/>
              </a:rPr>
            </a:br>
            <a:r>
              <a:rPr lang="en-US" sz="1800" dirty="0">
                <a:solidFill>
                  <a:schemeClr val="tx1">
                    <a:lumMod val="85000"/>
                    <a:lumOff val="15000"/>
                  </a:schemeClr>
                </a:solidFill>
                <a:latin typeface="Arial" panose="020B0604020202020204" pitchFamily="34" charset="0"/>
                <a:cs typeface="Arial" panose="020B0604020202020204" pitchFamily="34" charset="0"/>
              </a:rPr>
              <a:t>$853,600.00 </a:t>
            </a:r>
          </a:p>
          <a:p>
            <a:endParaRPr lang="en-US" sz="1800" dirty="0">
              <a:solidFill>
                <a:schemeClr val="tx1">
                  <a:lumMod val="85000"/>
                  <a:lumOff val="15000"/>
                </a:schemeClr>
              </a:solidFill>
              <a:latin typeface="Arial" panose="020B0604020202020204" pitchFamily="34" charset="0"/>
              <a:cs typeface="Arial" panose="020B0604020202020204" pitchFamily="34" charset="0"/>
            </a:endParaRPr>
          </a:p>
          <a:p>
            <a:endParaRPr lang="en-US" sz="1800" dirty="0">
              <a:solidFill>
                <a:schemeClr val="tx1">
                  <a:lumMod val="85000"/>
                  <a:lumOff val="15000"/>
                </a:schemeClr>
              </a:solidFill>
              <a:latin typeface="Arial" panose="020B0604020202020204" pitchFamily="34" charset="0"/>
              <a:cs typeface="Arial" panose="020B0604020202020204" pitchFamily="34" charset="0"/>
            </a:endParaRPr>
          </a:p>
        </p:txBody>
      </p:sp>
      <p:graphicFrame>
        <p:nvGraphicFramePr>
          <p:cNvPr id="11" name="Chart 10">
            <a:extLst>
              <a:ext uri="{FF2B5EF4-FFF2-40B4-BE49-F238E27FC236}">
                <a16:creationId xmlns:a16="http://schemas.microsoft.com/office/drawing/2014/main" id="{1401010C-A4C4-4FAA-96A1-CF47B4AEF711}"/>
              </a:ext>
            </a:extLst>
          </p:cNvPr>
          <p:cNvGraphicFramePr>
            <a:graphicFrameLocks/>
          </p:cNvGraphicFramePr>
          <p:nvPr>
            <p:extLst>
              <p:ext uri="{D42A27DB-BD31-4B8C-83A1-F6EECF244321}">
                <p14:modId xmlns:p14="http://schemas.microsoft.com/office/powerpoint/2010/main" val="4193958424"/>
              </p:ext>
            </p:extLst>
          </p:nvPr>
        </p:nvGraphicFramePr>
        <p:xfrm>
          <a:off x="612224" y="2380343"/>
          <a:ext cx="8679543" cy="42817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671284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D8934-E927-4F17-992A-B1DB265E916F}"/>
              </a:ext>
            </a:extLst>
          </p:cNvPr>
          <p:cNvSpPr>
            <a:spLocks noGrp="1"/>
          </p:cNvSpPr>
          <p:nvPr>
            <p:ph type="title"/>
          </p:nvPr>
        </p:nvSpPr>
        <p:spPr>
          <a:xfrm>
            <a:off x="628650" y="18256"/>
            <a:ext cx="7886700" cy="1057012"/>
          </a:xfrm>
        </p:spPr>
        <p:txBody>
          <a:bodyPr>
            <a:normAutofit/>
          </a:bodyPr>
          <a:lstStyle/>
          <a:p>
            <a:r>
              <a:rPr lang="en-US" sz="3200" b="1">
                <a:solidFill>
                  <a:schemeClr val="tx1">
                    <a:lumMod val="65000"/>
                    <a:lumOff val="35000"/>
                  </a:schemeClr>
                </a:solidFill>
                <a:latin typeface="Arial" panose="020B0604020202020204" pitchFamily="34" charset="0"/>
                <a:cs typeface="Arial" panose="020B0604020202020204" pitchFamily="34" charset="0"/>
              </a:rPr>
              <a:t>Looking forward</a:t>
            </a:r>
            <a:endParaRPr lang="en-AU" sz="32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27ABA0B-A5D0-4136-B29A-858FAD2440FF}"/>
              </a:ext>
            </a:extLst>
          </p:cNvPr>
          <p:cNvSpPr>
            <a:spLocks noGrp="1"/>
          </p:cNvSpPr>
          <p:nvPr>
            <p:ph idx="1"/>
          </p:nvPr>
        </p:nvSpPr>
        <p:spPr>
          <a:xfrm>
            <a:off x="628650" y="905933"/>
            <a:ext cx="7886700" cy="5952067"/>
          </a:xfrm>
        </p:spPr>
        <p:txBody>
          <a:bodyPr numCol="1" spcCol="365760">
            <a:noAutofit/>
          </a:bodyPr>
          <a:lstStyle/>
          <a:p>
            <a:pPr lvl="0"/>
            <a:r>
              <a:rPr lang="en-AU" sz="1800">
                <a:latin typeface="Arial" panose="020B0604020202020204" pitchFamily="34" charset="0"/>
                <a:cs typeface="Arial" panose="020B0604020202020204" pitchFamily="34" charset="0"/>
              </a:rPr>
              <a:t>Implement our new Government-approved workplan for July 2019 – June 2020.</a:t>
            </a:r>
          </a:p>
          <a:p>
            <a:pPr lvl="0"/>
            <a:r>
              <a:rPr lang="en-AU" sz="1800">
                <a:solidFill>
                  <a:schemeClr val="tx1">
                    <a:lumMod val="85000"/>
                    <a:lumOff val="15000"/>
                  </a:schemeClr>
                </a:solidFill>
                <a:latin typeface="Arial" panose="020B0604020202020204" pitchFamily="34" charset="0"/>
                <a:cs typeface="Arial" panose="020B0604020202020204" pitchFamily="34" charset="0"/>
              </a:rPr>
              <a:t>Support services partners to advocate for increased MSSI funding – using CEDAW and budgeting process.</a:t>
            </a:r>
          </a:p>
          <a:p>
            <a:pPr lvl="0"/>
            <a:r>
              <a:rPr lang="en-AU" sz="1800">
                <a:solidFill>
                  <a:schemeClr val="tx1">
                    <a:lumMod val="85000"/>
                    <a:lumOff val="15000"/>
                  </a:schemeClr>
                </a:solidFill>
                <a:latin typeface="Arial" panose="020B0604020202020204" pitchFamily="34" charset="0"/>
                <a:cs typeface="Arial" panose="020B0604020202020204" pitchFamily="34" charset="0"/>
              </a:rPr>
              <a:t>New round of counselling training in October.</a:t>
            </a:r>
          </a:p>
          <a:p>
            <a:pPr lvl="0"/>
            <a:r>
              <a:rPr lang="en-AU" sz="1800">
                <a:solidFill>
                  <a:schemeClr val="tx1">
                    <a:lumMod val="85000"/>
                    <a:lumOff val="15000"/>
                  </a:schemeClr>
                </a:solidFill>
                <a:latin typeface="Arial" panose="020B0604020202020204" pitchFamily="34" charset="0"/>
                <a:cs typeface="Arial" panose="020B0604020202020204" pitchFamily="34" charset="0"/>
              </a:rPr>
              <a:t>Raising Voices visiting Dili in October to check on KOKOSA! work.</a:t>
            </a:r>
          </a:p>
          <a:p>
            <a:pPr lvl="0"/>
            <a:r>
              <a:rPr lang="en-AU" sz="1800">
                <a:solidFill>
                  <a:schemeClr val="tx1">
                    <a:lumMod val="85000"/>
                    <a:lumOff val="15000"/>
                  </a:schemeClr>
                </a:solidFill>
                <a:latin typeface="Arial" panose="020B0604020202020204" pitchFamily="34" charset="0"/>
                <a:cs typeface="Arial" panose="020B0604020202020204" pitchFamily="34" charset="0"/>
              </a:rPr>
              <a:t>Baseline for KOKOSA! Dili and set-up phase continuing.</a:t>
            </a:r>
            <a:endParaRPr lang="en-AU" sz="1800" dirty="0">
              <a:solidFill>
                <a:schemeClr val="tx1">
                  <a:lumMod val="85000"/>
                  <a:lumOff val="15000"/>
                </a:schemeClr>
              </a:solidFill>
              <a:latin typeface="Arial" panose="020B0604020202020204" pitchFamily="34" charset="0"/>
              <a:cs typeface="Arial" panose="020B0604020202020204" pitchFamily="34" charset="0"/>
            </a:endParaRPr>
          </a:p>
          <a:p>
            <a:endParaRPr lang="en-US" sz="1800"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947D975-A52D-4936-99C6-69FF6B08DAFD}"/>
              </a:ext>
            </a:extLst>
          </p:cNvPr>
          <p:cNvPicPr>
            <a:picLocks noChangeAspect="1"/>
          </p:cNvPicPr>
          <p:nvPr/>
        </p:nvPicPr>
        <p:blipFill rotWithShape="1">
          <a:blip r:embed="rId2"/>
          <a:srcRect t="34058"/>
          <a:stretch/>
        </p:blipFill>
        <p:spPr>
          <a:xfrm>
            <a:off x="0" y="3429000"/>
            <a:ext cx="9131997" cy="3410744"/>
          </a:xfrm>
          <a:prstGeom prst="rect">
            <a:avLst/>
          </a:prstGeom>
        </p:spPr>
      </p:pic>
    </p:spTree>
    <p:extLst>
      <p:ext uri="{BB962C8B-B14F-4D97-AF65-F5344CB8AC3E}">
        <p14:creationId xmlns:p14="http://schemas.microsoft.com/office/powerpoint/2010/main" val="25631660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2F92F06-9454-4F99-9316-4DBD69131829}"/>
              </a:ext>
            </a:extLst>
          </p:cNvPr>
          <p:cNvPicPr>
            <a:picLocks noChangeAspect="1"/>
          </p:cNvPicPr>
          <p:nvPr/>
        </p:nvPicPr>
        <p:blipFill rotWithShape="1">
          <a:blip r:embed="rId2">
            <a:alphaModFix amt="50000"/>
          </a:blip>
          <a:srcRect l="9334" r="-1" b="-1"/>
          <a:stretch/>
        </p:blipFill>
        <p:spPr>
          <a:xfrm>
            <a:off x="20" y="1"/>
            <a:ext cx="9143980" cy="6857999"/>
          </a:xfrm>
          <a:prstGeom prst="rect">
            <a:avLst/>
          </a:prstGeom>
        </p:spPr>
      </p:pic>
      <p:sp>
        <p:nvSpPr>
          <p:cNvPr id="2" name="Title 1">
            <a:extLst>
              <a:ext uri="{FF2B5EF4-FFF2-40B4-BE49-F238E27FC236}">
                <a16:creationId xmlns:a16="http://schemas.microsoft.com/office/drawing/2014/main" id="{14DD8934-E927-4F17-992A-B1DB265E916F}"/>
              </a:ext>
            </a:extLst>
          </p:cNvPr>
          <p:cNvSpPr>
            <a:spLocks noGrp="1"/>
          </p:cNvSpPr>
          <p:nvPr>
            <p:ph type="title"/>
          </p:nvPr>
        </p:nvSpPr>
        <p:spPr>
          <a:xfrm>
            <a:off x="1143000" y="1122362"/>
            <a:ext cx="6858000" cy="2900518"/>
          </a:xfrm>
        </p:spPr>
        <p:txBody>
          <a:bodyPr vert="horz" lIns="91440" tIns="45720" rIns="91440" bIns="45720" rtlCol="0" anchor="b">
            <a:normAutofit/>
          </a:bodyPr>
          <a:lstStyle/>
          <a:p>
            <a:pPr algn="ctr"/>
            <a:r>
              <a:rPr lang="en-US" sz="4800" dirty="0">
                <a:solidFill>
                  <a:srgbClr val="FFFFFF"/>
                </a:solidFill>
                <a:latin typeface="Arial" panose="020B0604020202020204" pitchFamily="34" charset="0"/>
                <a:cs typeface="Arial" panose="020B0604020202020204" pitchFamily="34" charset="0"/>
              </a:rPr>
              <a:t>Obrigada</a:t>
            </a:r>
          </a:p>
        </p:txBody>
      </p:sp>
    </p:spTree>
    <p:extLst>
      <p:ext uri="{BB962C8B-B14F-4D97-AF65-F5344CB8AC3E}">
        <p14:creationId xmlns:p14="http://schemas.microsoft.com/office/powerpoint/2010/main" val="191305116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D8934-E927-4F17-992A-B1DB265E916F}"/>
              </a:ext>
            </a:extLst>
          </p:cNvPr>
          <p:cNvSpPr>
            <a:spLocks noGrp="1"/>
          </p:cNvSpPr>
          <p:nvPr>
            <p:ph type="title"/>
          </p:nvPr>
        </p:nvSpPr>
        <p:spPr>
          <a:xfrm>
            <a:off x="628650" y="18255"/>
            <a:ext cx="7886700" cy="1048545"/>
          </a:xfrm>
        </p:spPr>
        <p:txBody>
          <a:bodyPr>
            <a:normAutofit/>
          </a:bodyPr>
          <a:lstStyle/>
          <a:p>
            <a:r>
              <a:rPr lang="en-AU" sz="3200" b="1" dirty="0">
                <a:solidFill>
                  <a:schemeClr val="tx1">
                    <a:lumMod val="65000"/>
                    <a:lumOff val="35000"/>
                  </a:schemeClr>
                </a:solidFill>
                <a:latin typeface="Arial" panose="020B0604020202020204" pitchFamily="34" charset="0"/>
                <a:cs typeface="Arial" panose="020B0604020202020204" pitchFamily="34" charset="0"/>
              </a:rPr>
              <a:t>Our key evaluation questions</a:t>
            </a:r>
          </a:p>
        </p:txBody>
      </p:sp>
      <p:sp>
        <p:nvSpPr>
          <p:cNvPr id="3" name="Content Placeholder 2">
            <a:extLst>
              <a:ext uri="{FF2B5EF4-FFF2-40B4-BE49-F238E27FC236}">
                <a16:creationId xmlns:a16="http://schemas.microsoft.com/office/drawing/2014/main" id="{B27ABA0B-A5D0-4136-B29A-858FAD2440FF}"/>
              </a:ext>
            </a:extLst>
          </p:cNvPr>
          <p:cNvSpPr>
            <a:spLocks noGrp="1"/>
          </p:cNvSpPr>
          <p:nvPr>
            <p:ph idx="1"/>
          </p:nvPr>
        </p:nvSpPr>
        <p:spPr>
          <a:xfrm>
            <a:off x="628650" y="1066800"/>
            <a:ext cx="7886700" cy="5791200"/>
          </a:xfrm>
        </p:spPr>
        <p:txBody>
          <a:bodyPr numCol="2" spcCol="365760">
            <a:normAutofit/>
          </a:bodyPr>
          <a:lstStyle/>
          <a:p>
            <a:pPr marL="0" indent="0">
              <a:spcBef>
                <a:spcPts val="0"/>
              </a:spcBef>
              <a:buNone/>
            </a:pPr>
            <a:r>
              <a:rPr lang="en-US" sz="1800" dirty="0">
                <a:solidFill>
                  <a:schemeClr val="tx1">
                    <a:lumMod val="85000"/>
                    <a:lumOff val="15000"/>
                  </a:schemeClr>
                </a:solidFill>
                <a:latin typeface="Arial" panose="020B0604020202020204" pitchFamily="34" charset="0"/>
                <a:cs typeface="Arial" panose="020B0604020202020204" pitchFamily="34" charset="0"/>
              </a:rPr>
              <a:t>KEQ1 How effective was the Nabilan program in ensuring women and children who experience violence have access to adequate and responsive services? </a:t>
            </a:r>
          </a:p>
          <a:p>
            <a:pPr marL="0" indent="0">
              <a:spcBef>
                <a:spcPts val="0"/>
              </a:spcBef>
              <a:buNone/>
              <a:tabLst>
                <a:tab pos="3370263" algn="l"/>
              </a:tabLst>
            </a:pPr>
            <a:br>
              <a:rPr lang="en-US" sz="1800" dirty="0">
                <a:solidFill>
                  <a:srgbClr val="000000"/>
                </a:solidFill>
                <a:latin typeface="Arial" panose="020B0604020202020204" pitchFamily="34" charset="0"/>
                <a:ea typeface="Times New Roman" panose="02020603050405020304" pitchFamily="18" charset="0"/>
                <a:cs typeface="Arial" panose="020B0604020202020204" pitchFamily="34" charset="0"/>
              </a:rPr>
            </a:br>
            <a:r>
              <a:rPr lang="en-US"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KEQ 2 To what extent are individuals, communities and institutions taking action to reduce violence against women?</a:t>
            </a:r>
          </a:p>
          <a:p>
            <a:pPr marL="0" indent="0">
              <a:spcBef>
                <a:spcPts val="0"/>
              </a:spcBef>
              <a:buNone/>
            </a:pP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KEQ 3 What key factors will contribute to the sustainability of the Nabilan program outcomes beyond the end of the program? </a:t>
            </a:r>
          </a:p>
          <a:p>
            <a:pPr marL="0" indent="0">
              <a:spcBef>
                <a:spcPts val="0"/>
              </a:spcBef>
              <a:buNone/>
            </a:pP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KEQ 4 Are there indications that the Nabilan programming model has contributed, or could contribute, to changing social norms relating to VAWC in Timor-Leste? </a:t>
            </a:r>
          </a:p>
          <a:p>
            <a:pPr marL="0" indent="0">
              <a:spcBef>
                <a:spcPts val="0"/>
              </a:spcBef>
              <a:buNone/>
            </a:pPr>
            <a:endParaRPr lang="en-US" sz="1800" b="1" dirty="0">
              <a:solidFill>
                <a:schemeClr val="tx1">
                  <a:lumMod val="65000"/>
                  <a:lumOff val="35000"/>
                </a:schemeClr>
              </a:solidFill>
              <a:latin typeface="Arial" panose="020B0604020202020204" pitchFamily="34" charset="0"/>
              <a:cs typeface="Arial" panose="020B0604020202020204" pitchFamily="34" charset="0"/>
            </a:endParaRPr>
          </a:p>
          <a:p>
            <a:pPr marL="0" indent="0">
              <a:spcBef>
                <a:spcPts val="0"/>
              </a:spcBef>
              <a:buNone/>
            </a:pPr>
            <a:endParaRPr lang="en-US" sz="1800" b="1" dirty="0">
              <a:solidFill>
                <a:schemeClr val="tx1">
                  <a:lumMod val="65000"/>
                  <a:lumOff val="35000"/>
                </a:schemeClr>
              </a:solidFill>
              <a:latin typeface="Arial" panose="020B0604020202020204" pitchFamily="34" charset="0"/>
              <a:cs typeface="Arial" panose="020B0604020202020204" pitchFamily="34" charset="0"/>
            </a:endParaRPr>
          </a:p>
          <a:p>
            <a:pPr marL="0" indent="0">
              <a:spcBef>
                <a:spcPts val="0"/>
              </a:spcBef>
              <a:buNone/>
            </a:pPr>
            <a:r>
              <a:rPr lang="en-US" sz="1800" b="1" dirty="0">
                <a:solidFill>
                  <a:schemeClr val="tx1">
                    <a:lumMod val="65000"/>
                    <a:lumOff val="35000"/>
                  </a:schemeClr>
                </a:solidFill>
                <a:latin typeface="Arial" panose="020B0604020202020204" pitchFamily="34" charset="0"/>
                <a:cs typeface="Arial" panose="020B0604020202020204" pitchFamily="34" charset="0"/>
              </a:rPr>
              <a:t>EOPO1:  Women and children who experience violence have access to quality and inclusive services</a:t>
            </a:r>
          </a:p>
          <a:p>
            <a:pPr marL="0" indent="0">
              <a:spcBef>
                <a:spcPts val="0"/>
              </a:spcBef>
              <a:buNone/>
            </a:pPr>
            <a:endParaRPr lang="en-US" sz="1800" dirty="0">
              <a:solidFill>
                <a:schemeClr val="tx1">
                  <a:lumMod val="65000"/>
                  <a:lumOff val="35000"/>
                </a:schemeClr>
              </a:solidFill>
              <a:latin typeface="Arial" panose="020B0604020202020204" pitchFamily="34" charset="0"/>
              <a:cs typeface="Arial" panose="020B0604020202020204" pitchFamily="34" charset="0"/>
            </a:endParaRPr>
          </a:p>
          <a:p>
            <a:pPr marL="0" indent="0">
              <a:spcBef>
                <a:spcPts val="0"/>
              </a:spcBef>
              <a:buNone/>
            </a:pPr>
            <a:endParaRPr lang="en-US" sz="1800" b="1" dirty="0">
              <a:solidFill>
                <a:schemeClr val="tx1">
                  <a:lumMod val="65000"/>
                  <a:lumOff val="35000"/>
                </a:schemeClr>
              </a:solidFill>
              <a:latin typeface="Arial" panose="020B0604020202020204" pitchFamily="34" charset="0"/>
              <a:cs typeface="Arial" panose="020B0604020202020204" pitchFamily="34" charset="0"/>
            </a:endParaRPr>
          </a:p>
          <a:p>
            <a:pPr marL="0" indent="0">
              <a:spcBef>
                <a:spcPts val="0"/>
              </a:spcBef>
              <a:buNone/>
            </a:pPr>
            <a:r>
              <a:rPr lang="en-US" sz="1800" b="1" dirty="0">
                <a:solidFill>
                  <a:schemeClr val="tx1">
                    <a:lumMod val="65000"/>
                    <a:lumOff val="35000"/>
                  </a:schemeClr>
                </a:solidFill>
                <a:latin typeface="Arial" panose="020B0604020202020204" pitchFamily="34" charset="0"/>
                <a:cs typeface="Arial" panose="020B0604020202020204" pitchFamily="34" charset="0"/>
              </a:rPr>
              <a:t>EOPO2: Individuals, communities and institutions take action to reduce violence against women and children </a:t>
            </a:r>
          </a:p>
          <a:p>
            <a:pPr marL="0" indent="0">
              <a:spcBef>
                <a:spcPts val="0"/>
              </a:spcBef>
              <a:buNone/>
            </a:pPr>
            <a:endParaRPr lang="en-AU" sz="1800" dirty="0">
              <a:solidFill>
                <a:schemeClr val="tx1">
                  <a:lumMod val="65000"/>
                  <a:lumOff val="35000"/>
                </a:schemeClr>
              </a:solidFill>
              <a:latin typeface="Arial" panose="020B0604020202020204" pitchFamily="34" charset="0"/>
              <a:cs typeface="Arial" panose="020B0604020202020204" pitchFamily="34" charset="0"/>
            </a:endParaRPr>
          </a:p>
          <a:p>
            <a:pPr marL="0" indent="0">
              <a:spcBef>
                <a:spcPts val="0"/>
              </a:spcBef>
              <a:buNone/>
            </a:pPr>
            <a:r>
              <a:rPr lang="en-AU" sz="1800" b="1" dirty="0">
                <a:solidFill>
                  <a:schemeClr val="tx1">
                    <a:lumMod val="65000"/>
                    <a:lumOff val="35000"/>
                  </a:schemeClr>
                </a:solidFill>
                <a:latin typeface="Arial" panose="020B0604020202020204" pitchFamily="34" charset="0"/>
                <a:cs typeface="Arial" panose="020B0604020202020204" pitchFamily="34" charset="0"/>
              </a:rPr>
              <a:t>Sustainability</a:t>
            </a:r>
          </a:p>
          <a:p>
            <a:pPr>
              <a:spcBef>
                <a:spcPts val="0"/>
              </a:spcBef>
            </a:pPr>
            <a:endParaRPr lang="en-AU" sz="1800" dirty="0">
              <a:solidFill>
                <a:schemeClr val="tx1">
                  <a:lumMod val="65000"/>
                  <a:lumOff val="35000"/>
                </a:schemeClr>
              </a:solidFill>
              <a:latin typeface="Arial" panose="020B0604020202020204" pitchFamily="34" charset="0"/>
              <a:cs typeface="Arial" panose="020B0604020202020204" pitchFamily="34" charset="0"/>
            </a:endParaRPr>
          </a:p>
          <a:p>
            <a:pPr marL="0" indent="0">
              <a:spcBef>
                <a:spcPts val="0"/>
              </a:spcBef>
              <a:buNone/>
            </a:pPr>
            <a:endParaRPr lang="en-AU" sz="1800" dirty="0">
              <a:solidFill>
                <a:schemeClr val="tx1">
                  <a:lumMod val="65000"/>
                  <a:lumOff val="35000"/>
                </a:schemeClr>
              </a:solidFill>
              <a:latin typeface="Arial" panose="020B0604020202020204" pitchFamily="34" charset="0"/>
              <a:cs typeface="Arial" panose="020B0604020202020204" pitchFamily="34" charset="0"/>
            </a:endParaRPr>
          </a:p>
          <a:p>
            <a:pPr marL="0" indent="0">
              <a:spcBef>
                <a:spcPts val="0"/>
              </a:spcBef>
              <a:buNone/>
            </a:pPr>
            <a:endParaRPr lang="en-AU" sz="1800" b="1" dirty="0">
              <a:solidFill>
                <a:schemeClr val="tx1">
                  <a:lumMod val="65000"/>
                  <a:lumOff val="35000"/>
                </a:schemeClr>
              </a:solidFill>
              <a:latin typeface="Arial" panose="020B0604020202020204" pitchFamily="34" charset="0"/>
              <a:cs typeface="Arial" panose="020B0604020202020204" pitchFamily="34" charset="0"/>
            </a:endParaRPr>
          </a:p>
          <a:p>
            <a:pPr marL="0" indent="0">
              <a:spcBef>
                <a:spcPts val="0"/>
              </a:spcBef>
              <a:buNone/>
            </a:pPr>
            <a:endParaRPr lang="en-AU" sz="1800" b="1" dirty="0">
              <a:solidFill>
                <a:schemeClr val="tx1">
                  <a:lumMod val="65000"/>
                  <a:lumOff val="35000"/>
                </a:schemeClr>
              </a:solidFill>
              <a:latin typeface="Arial" panose="020B0604020202020204" pitchFamily="34" charset="0"/>
              <a:cs typeface="Arial" panose="020B0604020202020204" pitchFamily="34" charset="0"/>
            </a:endParaRPr>
          </a:p>
          <a:p>
            <a:pPr marL="0" indent="0">
              <a:spcBef>
                <a:spcPts val="0"/>
              </a:spcBef>
              <a:buNone/>
            </a:pPr>
            <a:r>
              <a:rPr lang="en-AU" sz="1800" b="1" dirty="0">
                <a:solidFill>
                  <a:schemeClr val="tx1">
                    <a:lumMod val="65000"/>
                    <a:lumOff val="35000"/>
                  </a:schemeClr>
                </a:solidFill>
                <a:latin typeface="Arial" panose="020B0604020202020204" pitchFamily="34" charset="0"/>
                <a:cs typeface="Arial" panose="020B0604020202020204" pitchFamily="34" charset="0"/>
              </a:rPr>
              <a:t>Appropriateness</a:t>
            </a:r>
          </a:p>
          <a:p>
            <a:pPr>
              <a:spcBef>
                <a:spcPts val="0"/>
              </a:spcBef>
            </a:pPr>
            <a:endParaRPr lang="en-US" sz="1800" dirty="0">
              <a:solidFill>
                <a:schemeClr val="tx1">
                  <a:lumMod val="85000"/>
                  <a:lumOff val="1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9153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D8934-E927-4F17-992A-B1DB265E916F}"/>
              </a:ext>
            </a:extLst>
          </p:cNvPr>
          <p:cNvSpPr>
            <a:spLocks noGrp="1"/>
          </p:cNvSpPr>
          <p:nvPr>
            <p:ph type="title"/>
          </p:nvPr>
        </p:nvSpPr>
        <p:spPr>
          <a:xfrm>
            <a:off x="612224" y="0"/>
            <a:ext cx="7886700" cy="1057012"/>
          </a:xfrm>
        </p:spPr>
        <p:txBody>
          <a:bodyPr>
            <a:normAutofit/>
          </a:bodyPr>
          <a:lstStyle/>
          <a:p>
            <a:r>
              <a:rPr lang="en-US" sz="3200" b="1" dirty="0">
                <a:solidFill>
                  <a:schemeClr val="tx1">
                    <a:lumMod val="65000"/>
                    <a:lumOff val="35000"/>
                  </a:schemeClr>
                </a:solidFill>
                <a:latin typeface="Arial" panose="020B0604020202020204" pitchFamily="34" charset="0"/>
                <a:cs typeface="Arial" panose="020B0604020202020204" pitchFamily="34" charset="0"/>
              </a:rPr>
              <a:t>KEQ1, EOPO 1: What did we do?</a:t>
            </a:r>
            <a:endParaRPr lang="en-AU" sz="32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27ABA0B-A5D0-4136-B29A-858FAD2440FF}"/>
              </a:ext>
            </a:extLst>
          </p:cNvPr>
          <p:cNvSpPr>
            <a:spLocks noGrp="1"/>
          </p:cNvSpPr>
          <p:nvPr>
            <p:ph idx="1"/>
          </p:nvPr>
        </p:nvSpPr>
        <p:spPr>
          <a:xfrm>
            <a:off x="628650" y="905933"/>
            <a:ext cx="7886700" cy="5952067"/>
          </a:xfrm>
        </p:spPr>
        <p:txBody>
          <a:bodyPr numCol="1" spcCol="365760">
            <a:normAutofit/>
          </a:bodyPr>
          <a:lstStyle/>
          <a:p>
            <a:r>
              <a:rPr lang="en-US" sz="1800" dirty="0">
                <a:solidFill>
                  <a:schemeClr val="tx1">
                    <a:lumMod val="85000"/>
                    <a:lumOff val="15000"/>
                  </a:schemeClr>
                </a:solidFill>
                <a:latin typeface="Arial" panose="020B0604020202020204" pitchFamily="34" charset="0"/>
                <a:cs typeface="Arial" panose="020B0604020202020204" pitchFamily="34" charset="0"/>
              </a:rPr>
              <a:t>Continued funding 6 key services &amp; ATJ partners. Provided total USD $405,891.42 in grants: ALFeLa, PRADET, Casa Vida, FOKUPERS, UMS and JSMP.</a:t>
            </a:r>
          </a:p>
          <a:p>
            <a:r>
              <a:rPr lang="en-US" sz="1800" dirty="0">
                <a:solidFill>
                  <a:schemeClr val="tx1">
                    <a:lumMod val="85000"/>
                    <a:lumOff val="15000"/>
                  </a:schemeClr>
                </a:solidFill>
                <a:latin typeface="Arial" panose="020B0604020202020204" pitchFamily="34" charset="0"/>
                <a:cs typeface="Arial" panose="020B0604020202020204" pitchFamily="34" charset="0"/>
              </a:rPr>
              <a:t>Completed delivery of third round of Cert III in Social Services for 23 students.</a:t>
            </a:r>
          </a:p>
          <a:p>
            <a:r>
              <a:rPr lang="en-US" sz="1800" dirty="0">
                <a:solidFill>
                  <a:schemeClr val="tx1">
                    <a:lumMod val="85000"/>
                    <a:lumOff val="15000"/>
                  </a:schemeClr>
                </a:solidFill>
                <a:latin typeface="Arial" panose="020B0604020202020204" pitchFamily="34" charset="0"/>
                <a:cs typeface="Arial" panose="020B0604020202020204" pitchFamily="34" charset="0"/>
              </a:rPr>
              <a:t>Funded PRADET to train 13 new medical forensic examiners.</a:t>
            </a:r>
          </a:p>
          <a:p>
            <a:r>
              <a:rPr lang="en-US" sz="1800" dirty="0">
                <a:solidFill>
                  <a:schemeClr val="tx1">
                    <a:lumMod val="85000"/>
                    <a:lumOff val="15000"/>
                  </a:schemeClr>
                </a:solidFill>
                <a:latin typeface="Arial" panose="020B0604020202020204" pitchFamily="34" charset="0"/>
                <a:cs typeface="Arial" panose="020B0604020202020204" pitchFamily="34" charset="0"/>
              </a:rPr>
              <a:t>Trained 14 services staff on counselling skills.</a:t>
            </a:r>
          </a:p>
          <a:p>
            <a:r>
              <a:rPr lang="en-US" sz="1800" dirty="0">
                <a:solidFill>
                  <a:schemeClr val="tx1">
                    <a:lumMod val="85000"/>
                    <a:lumOff val="15000"/>
                  </a:schemeClr>
                </a:solidFill>
                <a:latin typeface="Arial" panose="020B0604020202020204" pitchFamily="34" charset="0"/>
                <a:cs typeface="Arial" panose="020B0604020202020204" pitchFamily="34" charset="0"/>
              </a:rPr>
              <a:t>Audited 132 cases from services partners. PRADET separately audited 67 medical forensic protocols.</a:t>
            </a:r>
          </a:p>
          <a:p>
            <a:r>
              <a:rPr lang="en-US" sz="1800" dirty="0">
                <a:solidFill>
                  <a:schemeClr val="tx1">
                    <a:lumMod val="85000"/>
                    <a:lumOff val="15000"/>
                  </a:schemeClr>
                </a:solidFill>
                <a:latin typeface="Arial" panose="020B0604020202020204" pitchFamily="34" charset="0"/>
                <a:cs typeface="Arial" panose="020B0604020202020204" pitchFamily="34" charset="0"/>
              </a:rPr>
              <a:t>Continued to provide training and TA to partners, including partnering with HAI and Catalpa on training for midwives.</a:t>
            </a:r>
          </a:p>
        </p:txBody>
      </p:sp>
      <p:pic>
        <p:nvPicPr>
          <p:cNvPr id="6" name="Picture 5">
            <a:extLst>
              <a:ext uri="{FF2B5EF4-FFF2-40B4-BE49-F238E27FC236}">
                <a16:creationId xmlns:a16="http://schemas.microsoft.com/office/drawing/2014/main" id="{32053B3D-BADC-4775-BF2E-8399A2C67287}"/>
              </a:ext>
            </a:extLst>
          </p:cNvPr>
          <p:cNvPicPr>
            <a:picLocks noChangeAspect="1"/>
          </p:cNvPicPr>
          <p:nvPr/>
        </p:nvPicPr>
        <p:blipFill rotWithShape="1">
          <a:blip r:embed="rId2"/>
          <a:srcRect l="-276" t="8589" r="633" b="51971"/>
          <a:stretch/>
        </p:blipFill>
        <p:spPr>
          <a:xfrm>
            <a:off x="-32851" y="4411133"/>
            <a:ext cx="9176851" cy="2446867"/>
          </a:xfrm>
          <a:prstGeom prst="rect">
            <a:avLst/>
          </a:prstGeom>
        </p:spPr>
      </p:pic>
    </p:spTree>
    <p:extLst>
      <p:ext uri="{BB962C8B-B14F-4D97-AF65-F5344CB8AC3E}">
        <p14:creationId xmlns:p14="http://schemas.microsoft.com/office/powerpoint/2010/main" val="1443576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1F835924-9797-4288-A986-DEA7E23B107B" descr="6222EDFC-3F2B-42BD-9C81-9E947EBF0E34@busa">
            <a:extLst>
              <a:ext uri="{FF2B5EF4-FFF2-40B4-BE49-F238E27FC236}">
                <a16:creationId xmlns:a16="http://schemas.microsoft.com/office/drawing/2014/main" id="{6221EAE1-815F-47B5-9238-ED77510B99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6427" y="1178719"/>
            <a:ext cx="9144001" cy="509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77129622-ACA5-4486-A446-228C93541AC5}"/>
              </a:ext>
            </a:extLst>
          </p:cNvPr>
          <p:cNvSpPr txBox="1"/>
          <p:nvPr/>
        </p:nvSpPr>
        <p:spPr>
          <a:xfrm>
            <a:off x="4386262" y="597367"/>
            <a:ext cx="3086101" cy="1015663"/>
          </a:xfrm>
          <a:prstGeom prst="rect">
            <a:avLst/>
          </a:prstGeom>
          <a:noFill/>
        </p:spPr>
        <p:txBody>
          <a:bodyPr wrap="square" rtlCol="0">
            <a:spAutoFit/>
          </a:bodyPr>
          <a:lstStyle/>
          <a:p>
            <a:r>
              <a:rPr lang="en-US" sz="1200" b="1" dirty="0">
                <a:solidFill>
                  <a:srgbClr val="136B80"/>
                </a:solidFill>
                <a:latin typeface="Arial" panose="020B0604020202020204" pitchFamily="34" charset="0"/>
                <a:cs typeface="Arial" panose="020B0604020202020204" pitchFamily="34" charset="0"/>
              </a:rPr>
              <a:t>Dili</a:t>
            </a:r>
          </a:p>
          <a:p>
            <a:r>
              <a:rPr lang="en-US" sz="1200" dirty="0">
                <a:solidFill>
                  <a:srgbClr val="136B80"/>
                </a:solidFill>
                <a:latin typeface="Arial" panose="020B0604020202020204" pitchFamily="34" charset="0"/>
                <a:cs typeface="Arial" panose="020B0604020202020204" pitchFamily="34" charset="0"/>
              </a:rPr>
              <a:t>FOKUPERS</a:t>
            </a:r>
          </a:p>
          <a:p>
            <a:r>
              <a:rPr lang="en-US" sz="1200" dirty="0">
                <a:solidFill>
                  <a:srgbClr val="136B80"/>
                </a:solidFill>
                <a:latin typeface="Arial" panose="020B0604020202020204" pitchFamily="34" charset="0"/>
                <a:cs typeface="Arial" panose="020B0604020202020204" pitchFamily="34" charset="0"/>
              </a:rPr>
              <a:t>Casa Vida</a:t>
            </a:r>
          </a:p>
          <a:p>
            <a:r>
              <a:rPr lang="en-US" sz="1200" dirty="0">
                <a:solidFill>
                  <a:srgbClr val="136B80"/>
                </a:solidFill>
                <a:latin typeface="Arial" panose="020B0604020202020204" pitchFamily="34" charset="0"/>
                <a:cs typeface="Arial" panose="020B0604020202020204" pitchFamily="34" charset="0"/>
              </a:rPr>
              <a:t>PRADET Fatin Hakmatek</a:t>
            </a:r>
          </a:p>
          <a:p>
            <a:r>
              <a:rPr lang="en-US" sz="1200" dirty="0">
                <a:solidFill>
                  <a:srgbClr val="136B80"/>
                </a:solidFill>
                <a:latin typeface="Arial" panose="020B0604020202020204" pitchFamily="34" charset="0"/>
                <a:cs typeface="Arial" panose="020B0604020202020204" pitchFamily="34" charset="0"/>
              </a:rPr>
              <a:t>ALFeLa</a:t>
            </a:r>
          </a:p>
        </p:txBody>
      </p:sp>
      <p:cxnSp>
        <p:nvCxnSpPr>
          <p:cNvPr id="4" name="Straight Connector 3">
            <a:extLst>
              <a:ext uri="{FF2B5EF4-FFF2-40B4-BE49-F238E27FC236}">
                <a16:creationId xmlns:a16="http://schemas.microsoft.com/office/drawing/2014/main" id="{108F05FD-13EA-4CD9-88C6-405A7238450B}"/>
              </a:ext>
            </a:extLst>
          </p:cNvPr>
          <p:cNvCxnSpPr>
            <a:cxnSpLocks/>
          </p:cNvCxnSpPr>
          <p:nvPr/>
        </p:nvCxnSpPr>
        <p:spPr>
          <a:xfrm flipV="1">
            <a:off x="4386263" y="714375"/>
            <a:ext cx="0" cy="2100264"/>
          </a:xfrm>
          <a:prstGeom prst="line">
            <a:avLst/>
          </a:prstGeom>
          <a:ln w="12700">
            <a:solidFill>
              <a:srgbClr val="136B8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65DEE68-F62D-4179-8B7C-C81F825DA0D7}"/>
              </a:ext>
            </a:extLst>
          </p:cNvPr>
          <p:cNvSpPr txBox="1"/>
          <p:nvPr/>
        </p:nvSpPr>
        <p:spPr>
          <a:xfrm>
            <a:off x="38099" y="2278856"/>
            <a:ext cx="3086101" cy="646331"/>
          </a:xfrm>
          <a:prstGeom prst="rect">
            <a:avLst/>
          </a:prstGeom>
          <a:noFill/>
        </p:spPr>
        <p:txBody>
          <a:bodyPr wrap="square" rtlCol="0">
            <a:spAutoFit/>
          </a:bodyPr>
          <a:lstStyle/>
          <a:p>
            <a:pPr algn="r"/>
            <a:r>
              <a:rPr lang="en-US" sz="1200" b="1" dirty="0">
                <a:solidFill>
                  <a:srgbClr val="136B80"/>
                </a:solidFill>
                <a:latin typeface="Arial" panose="020B0604020202020204" pitchFamily="34" charset="0"/>
                <a:cs typeface="Arial" panose="020B0604020202020204" pitchFamily="34" charset="0"/>
              </a:rPr>
              <a:t>Maliana</a:t>
            </a:r>
          </a:p>
          <a:p>
            <a:pPr algn="r"/>
            <a:r>
              <a:rPr lang="en-US" sz="1200" dirty="0">
                <a:solidFill>
                  <a:srgbClr val="136B80"/>
                </a:solidFill>
                <a:latin typeface="Arial" panose="020B0604020202020204" pitchFamily="34" charset="0"/>
                <a:cs typeface="Arial" panose="020B0604020202020204" pitchFamily="34" charset="0"/>
              </a:rPr>
              <a:t>PRADET Fatin Hakmatek</a:t>
            </a:r>
          </a:p>
          <a:p>
            <a:pPr algn="r"/>
            <a:r>
              <a:rPr lang="en-US" sz="1200" dirty="0">
                <a:solidFill>
                  <a:srgbClr val="136B80"/>
                </a:solidFill>
                <a:latin typeface="Arial" panose="020B0604020202020204" pitchFamily="34" charset="0"/>
                <a:cs typeface="Arial" panose="020B0604020202020204" pitchFamily="34" charset="0"/>
              </a:rPr>
              <a:t>FOKUPERS Maria Tapo Maliana</a:t>
            </a:r>
          </a:p>
        </p:txBody>
      </p:sp>
      <p:cxnSp>
        <p:nvCxnSpPr>
          <p:cNvPr id="11" name="Straight Connector 10">
            <a:extLst>
              <a:ext uri="{FF2B5EF4-FFF2-40B4-BE49-F238E27FC236}">
                <a16:creationId xmlns:a16="http://schemas.microsoft.com/office/drawing/2014/main" id="{D0A3AC9F-6EE4-4792-A61B-62CCEFE973A9}"/>
              </a:ext>
            </a:extLst>
          </p:cNvPr>
          <p:cNvCxnSpPr>
            <a:cxnSpLocks/>
          </p:cNvCxnSpPr>
          <p:nvPr/>
        </p:nvCxnSpPr>
        <p:spPr>
          <a:xfrm>
            <a:off x="6462715" y="1471613"/>
            <a:ext cx="0" cy="1218396"/>
          </a:xfrm>
          <a:prstGeom prst="line">
            <a:avLst/>
          </a:prstGeom>
          <a:ln w="12700">
            <a:solidFill>
              <a:srgbClr val="136B8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5080373-4CC0-4A8C-82DF-A432D105F13C}"/>
              </a:ext>
            </a:extLst>
          </p:cNvPr>
          <p:cNvSpPr txBox="1"/>
          <p:nvPr/>
        </p:nvSpPr>
        <p:spPr>
          <a:xfrm>
            <a:off x="6462715" y="1388030"/>
            <a:ext cx="3086101" cy="646331"/>
          </a:xfrm>
          <a:prstGeom prst="rect">
            <a:avLst/>
          </a:prstGeom>
          <a:noFill/>
        </p:spPr>
        <p:txBody>
          <a:bodyPr wrap="square" rtlCol="0">
            <a:spAutoFit/>
          </a:bodyPr>
          <a:lstStyle/>
          <a:p>
            <a:r>
              <a:rPr lang="en-US" sz="1200" b="1" dirty="0">
                <a:solidFill>
                  <a:srgbClr val="136B80"/>
                </a:solidFill>
                <a:latin typeface="Arial" panose="020B0604020202020204" pitchFamily="34" charset="0"/>
                <a:cs typeface="Arial" panose="020B0604020202020204" pitchFamily="34" charset="0"/>
              </a:rPr>
              <a:t>Baucau</a:t>
            </a:r>
          </a:p>
          <a:p>
            <a:r>
              <a:rPr lang="en-US" sz="1200" dirty="0">
                <a:solidFill>
                  <a:srgbClr val="136B80"/>
                </a:solidFill>
                <a:latin typeface="Arial" panose="020B0604020202020204" pitchFamily="34" charset="0"/>
                <a:cs typeface="Arial" panose="020B0604020202020204" pitchFamily="34" charset="0"/>
              </a:rPr>
              <a:t>PRADET Fatin Hakmatek</a:t>
            </a:r>
          </a:p>
          <a:p>
            <a:r>
              <a:rPr lang="en-US" sz="1200" dirty="0">
                <a:solidFill>
                  <a:srgbClr val="136B80"/>
                </a:solidFill>
                <a:latin typeface="Arial" panose="020B0604020202020204" pitchFamily="34" charset="0"/>
                <a:cs typeface="Arial" panose="020B0604020202020204" pitchFamily="34" charset="0"/>
              </a:rPr>
              <a:t>ALFeLa</a:t>
            </a:r>
          </a:p>
        </p:txBody>
      </p:sp>
      <p:cxnSp>
        <p:nvCxnSpPr>
          <p:cNvPr id="14" name="Straight Connector 13">
            <a:extLst>
              <a:ext uri="{FF2B5EF4-FFF2-40B4-BE49-F238E27FC236}">
                <a16:creationId xmlns:a16="http://schemas.microsoft.com/office/drawing/2014/main" id="{05DF9A5E-B980-415B-926A-513A65766E05}"/>
              </a:ext>
            </a:extLst>
          </p:cNvPr>
          <p:cNvCxnSpPr>
            <a:cxnSpLocks/>
          </p:cNvCxnSpPr>
          <p:nvPr/>
        </p:nvCxnSpPr>
        <p:spPr>
          <a:xfrm flipV="1">
            <a:off x="3250405" y="5052774"/>
            <a:ext cx="0" cy="1376601"/>
          </a:xfrm>
          <a:prstGeom prst="line">
            <a:avLst/>
          </a:prstGeom>
          <a:ln w="12700">
            <a:solidFill>
              <a:srgbClr val="136B8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CEC8C2F-9B6A-4962-95DB-856C1B5D2179}"/>
              </a:ext>
            </a:extLst>
          </p:cNvPr>
          <p:cNvSpPr txBox="1"/>
          <p:nvPr/>
        </p:nvSpPr>
        <p:spPr>
          <a:xfrm>
            <a:off x="595312" y="3725465"/>
            <a:ext cx="3086101" cy="646331"/>
          </a:xfrm>
          <a:prstGeom prst="rect">
            <a:avLst/>
          </a:prstGeom>
          <a:noFill/>
        </p:spPr>
        <p:txBody>
          <a:bodyPr wrap="square" rtlCol="0">
            <a:spAutoFit/>
          </a:bodyPr>
          <a:lstStyle/>
          <a:p>
            <a:r>
              <a:rPr lang="en-US" sz="1200" b="1" dirty="0">
                <a:solidFill>
                  <a:srgbClr val="136B80"/>
                </a:solidFill>
                <a:latin typeface="Arial" panose="020B0604020202020204" pitchFamily="34" charset="0"/>
                <a:cs typeface="Arial" panose="020B0604020202020204" pitchFamily="34" charset="0"/>
              </a:rPr>
              <a:t>Oecusse</a:t>
            </a:r>
          </a:p>
          <a:p>
            <a:r>
              <a:rPr lang="en-US" sz="1200" dirty="0">
                <a:solidFill>
                  <a:srgbClr val="136B80"/>
                </a:solidFill>
                <a:latin typeface="Arial" panose="020B0604020202020204" pitchFamily="34" charset="0"/>
                <a:cs typeface="Arial" panose="020B0604020202020204" pitchFamily="34" charset="0"/>
              </a:rPr>
              <a:t>PRADET Fatin Hakmatek</a:t>
            </a:r>
          </a:p>
          <a:p>
            <a:r>
              <a:rPr lang="en-US" sz="1200" dirty="0">
                <a:solidFill>
                  <a:srgbClr val="136B80"/>
                </a:solidFill>
                <a:latin typeface="Arial" panose="020B0604020202020204" pitchFamily="34" charset="0"/>
                <a:cs typeface="Arial" panose="020B0604020202020204" pitchFamily="34" charset="0"/>
              </a:rPr>
              <a:t>ALFeLa</a:t>
            </a:r>
          </a:p>
        </p:txBody>
      </p:sp>
      <p:cxnSp>
        <p:nvCxnSpPr>
          <p:cNvPr id="22" name="Straight Connector 21">
            <a:extLst>
              <a:ext uri="{FF2B5EF4-FFF2-40B4-BE49-F238E27FC236}">
                <a16:creationId xmlns:a16="http://schemas.microsoft.com/office/drawing/2014/main" id="{87E813A1-66AF-43AD-8377-22AC8B58D13E}"/>
              </a:ext>
            </a:extLst>
          </p:cNvPr>
          <p:cNvCxnSpPr>
            <a:cxnSpLocks/>
          </p:cNvCxnSpPr>
          <p:nvPr/>
        </p:nvCxnSpPr>
        <p:spPr>
          <a:xfrm flipV="1">
            <a:off x="595312" y="3725465"/>
            <a:ext cx="0" cy="1141751"/>
          </a:xfrm>
          <a:prstGeom prst="line">
            <a:avLst/>
          </a:prstGeom>
          <a:ln w="12700">
            <a:solidFill>
              <a:srgbClr val="136B8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05F5876-04D8-4143-B085-1EBB9315900C}"/>
              </a:ext>
            </a:extLst>
          </p:cNvPr>
          <p:cNvCxnSpPr>
            <a:cxnSpLocks/>
          </p:cNvCxnSpPr>
          <p:nvPr/>
        </p:nvCxnSpPr>
        <p:spPr>
          <a:xfrm flipV="1">
            <a:off x="3124201" y="2278856"/>
            <a:ext cx="0" cy="1631098"/>
          </a:xfrm>
          <a:prstGeom prst="line">
            <a:avLst/>
          </a:prstGeom>
          <a:ln w="12700">
            <a:solidFill>
              <a:srgbClr val="136B80"/>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322988A-5C48-438B-8149-13DBFC4A1541}"/>
              </a:ext>
            </a:extLst>
          </p:cNvPr>
          <p:cNvSpPr txBox="1"/>
          <p:nvPr/>
        </p:nvSpPr>
        <p:spPr>
          <a:xfrm>
            <a:off x="3250405" y="5468538"/>
            <a:ext cx="3169447" cy="1015663"/>
          </a:xfrm>
          <a:prstGeom prst="rect">
            <a:avLst/>
          </a:prstGeom>
          <a:noFill/>
        </p:spPr>
        <p:txBody>
          <a:bodyPr wrap="square" rtlCol="0">
            <a:spAutoFit/>
          </a:bodyPr>
          <a:lstStyle/>
          <a:p>
            <a:r>
              <a:rPr lang="en-US" sz="1200" b="1" dirty="0">
                <a:solidFill>
                  <a:srgbClr val="136B80"/>
                </a:solidFill>
                <a:latin typeface="Arial" panose="020B0604020202020204" pitchFamily="34" charset="0"/>
                <a:cs typeface="Arial" panose="020B0604020202020204" pitchFamily="34" charset="0"/>
              </a:rPr>
              <a:t>Suai</a:t>
            </a:r>
          </a:p>
          <a:p>
            <a:r>
              <a:rPr lang="en-US" sz="1200" dirty="0">
                <a:solidFill>
                  <a:srgbClr val="136B80"/>
                </a:solidFill>
                <a:latin typeface="Arial" panose="020B0604020202020204" pitchFamily="34" charset="0"/>
                <a:cs typeface="Arial" panose="020B0604020202020204" pitchFamily="34" charset="0"/>
              </a:rPr>
              <a:t>PRADET Fatin Hakmatek</a:t>
            </a:r>
          </a:p>
          <a:p>
            <a:r>
              <a:rPr lang="en-US" sz="1200" dirty="0">
                <a:solidFill>
                  <a:srgbClr val="136B80"/>
                </a:solidFill>
                <a:latin typeface="Arial" panose="020B0604020202020204" pitchFamily="34" charset="0"/>
                <a:cs typeface="Arial" panose="020B0604020202020204" pitchFamily="34" charset="0"/>
              </a:rPr>
              <a:t>ALFeLa</a:t>
            </a:r>
          </a:p>
          <a:p>
            <a:r>
              <a:rPr lang="en-US" sz="1200" dirty="0">
                <a:solidFill>
                  <a:srgbClr val="136B80"/>
                </a:solidFill>
                <a:latin typeface="Arial" panose="020B0604020202020204" pitchFamily="34" charset="0"/>
                <a:cs typeface="Arial" panose="020B0604020202020204" pitchFamily="34" charset="0"/>
              </a:rPr>
              <a:t>Uma Mahon Salele</a:t>
            </a:r>
          </a:p>
          <a:p>
            <a:r>
              <a:rPr lang="en-US" sz="1200" dirty="0">
                <a:solidFill>
                  <a:srgbClr val="136B80"/>
                </a:solidFill>
                <a:latin typeface="Arial" panose="020B0604020202020204" pitchFamily="34" charset="0"/>
                <a:cs typeface="Arial" panose="020B0604020202020204" pitchFamily="34" charset="0"/>
              </a:rPr>
              <a:t>FOKUPERS (MSSI-Uma Tranzitu) </a:t>
            </a:r>
          </a:p>
        </p:txBody>
      </p:sp>
      <p:sp>
        <p:nvSpPr>
          <p:cNvPr id="15" name="Title 1">
            <a:extLst>
              <a:ext uri="{FF2B5EF4-FFF2-40B4-BE49-F238E27FC236}">
                <a16:creationId xmlns:a16="http://schemas.microsoft.com/office/drawing/2014/main" id="{7AC938F0-96A0-4FDF-B337-8A9097699D38}"/>
              </a:ext>
            </a:extLst>
          </p:cNvPr>
          <p:cNvSpPr txBox="1">
            <a:spLocks/>
          </p:cNvSpPr>
          <p:nvPr/>
        </p:nvSpPr>
        <p:spPr>
          <a:xfrm>
            <a:off x="612224" y="81976"/>
            <a:ext cx="7886700" cy="97503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tx1">
                    <a:lumMod val="65000"/>
                    <a:lumOff val="35000"/>
                  </a:schemeClr>
                </a:solidFill>
                <a:latin typeface="Arial" panose="020B0604020202020204" pitchFamily="34" charset="0"/>
                <a:cs typeface="Arial" panose="020B0604020202020204" pitchFamily="34" charset="0"/>
              </a:rPr>
              <a:t>VAWC services</a:t>
            </a:r>
            <a:endParaRPr lang="en-AU" sz="32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BB5CCC8A-4061-499B-BA60-A5A1CEABD400}"/>
              </a:ext>
            </a:extLst>
          </p:cNvPr>
          <p:cNvSpPr txBox="1"/>
          <p:nvPr/>
        </p:nvSpPr>
        <p:spPr>
          <a:xfrm>
            <a:off x="595311" y="4318518"/>
            <a:ext cx="3086101"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FPWO (shelter)</a:t>
            </a:r>
          </a:p>
        </p:txBody>
      </p:sp>
      <p:sp>
        <p:nvSpPr>
          <p:cNvPr id="17" name="TextBox 16">
            <a:extLst>
              <a:ext uri="{FF2B5EF4-FFF2-40B4-BE49-F238E27FC236}">
                <a16:creationId xmlns:a16="http://schemas.microsoft.com/office/drawing/2014/main" id="{A9B7EA16-6409-4903-AA27-1F8CE4EB3134}"/>
              </a:ext>
            </a:extLst>
          </p:cNvPr>
          <p:cNvSpPr txBox="1"/>
          <p:nvPr/>
        </p:nvSpPr>
        <p:spPr>
          <a:xfrm>
            <a:off x="6462715" y="1950779"/>
            <a:ext cx="3086101"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Uma Paz Baucau (shelter)</a:t>
            </a:r>
          </a:p>
        </p:txBody>
      </p:sp>
      <p:sp>
        <p:nvSpPr>
          <p:cNvPr id="18" name="TextBox 17">
            <a:extLst>
              <a:ext uri="{FF2B5EF4-FFF2-40B4-BE49-F238E27FC236}">
                <a16:creationId xmlns:a16="http://schemas.microsoft.com/office/drawing/2014/main" id="{337AE638-FC28-4B2F-8813-A94D8CF2E657}"/>
              </a:ext>
            </a:extLst>
          </p:cNvPr>
          <p:cNvSpPr txBox="1"/>
          <p:nvPr/>
        </p:nvSpPr>
        <p:spPr>
          <a:xfrm>
            <a:off x="4386261" y="1596778"/>
            <a:ext cx="3086101"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FFCJ (shelter)</a:t>
            </a:r>
          </a:p>
        </p:txBody>
      </p:sp>
      <p:sp>
        <p:nvSpPr>
          <p:cNvPr id="19" name="TextBox 18">
            <a:extLst>
              <a:ext uri="{FF2B5EF4-FFF2-40B4-BE49-F238E27FC236}">
                <a16:creationId xmlns:a16="http://schemas.microsoft.com/office/drawing/2014/main" id="{1CE308EF-1858-4640-9B83-D40EBC1FE41C}"/>
              </a:ext>
            </a:extLst>
          </p:cNvPr>
          <p:cNvSpPr txBox="1"/>
          <p:nvPr/>
        </p:nvSpPr>
        <p:spPr>
          <a:xfrm>
            <a:off x="7526890" y="2805689"/>
            <a:ext cx="1357310" cy="830997"/>
          </a:xfrm>
          <a:prstGeom prst="rect">
            <a:avLst/>
          </a:prstGeom>
          <a:noFill/>
        </p:spPr>
        <p:txBody>
          <a:bodyPr wrap="square" rtlCol="0">
            <a:spAutoFit/>
          </a:bodyPr>
          <a:lstStyle/>
          <a:p>
            <a:pPr algn="r"/>
            <a:r>
              <a:rPr lang="en-US" sz="1200" b="1" dirty="0">
                <a:latin typeface="Arial" panose="020B0604020202020204" pitchFamily="34" charset="0"/>
                <a:cs typeface="Arial" panose="020B0604020202020204" pitchFamily="34" charset="0"/>
              </a:rPr>
              <a:t>Lospalos</a:t>
            </a:r>
          </a:p>
          <a:p>
            <a:pPr algn="r"/>
            <a:r>
              <a:rPr lang="en-US" sz="1200" dirty="0">
                <a:latin typeface="Arial" panose="020B0604020202020204" pitchFamily="34" charset="0"/>
                <a:cs typeface="Arial" panose="020B0604020202020204" pitchFamily="34" charset="0"/>
              </a:rPr>
              <a:t>Uma Mahon Lospalos (shelter)</a:t>
            </a:r>
          </a:p>
        </p:txBody>
      </p:sp>
      <p:sp>
        <p:nvSpPr>
          <p:cNvPr id="23" name="TextBox 22">
            <a:extLst>
              <a:ext uri="{FF2B5EF4-FFF2-40B4-BE49-F238E27FC236}">
                <a16:creationId xmlns:a16="http://schemas.microsoft.com/office/drawing/2014/main" id="{295FD912-9EB4-4D75-B2BF-968B0C4EEC91}"/>
              </a:ext>
            </a:extLst>
          </p:cNvPr>
          <p:cNvSpPr txBox="1"/>
          <p:nvPr/>
        </p:nvSpPr>
        <p:spPr>
          <a:xfrm>
            <a:off x="6389980" y="3433178"/>
            <a:ext cx="1357310" cy="830997"/>
          </a:xfrm>
          <a:prstGeom prst="rect">
            <a:avLst/>
          </a:prstGeom>
          <a:noFill/>
        </p:spPr>
        <p:txBody>
          <a:bodyPr wrap="square" rtlCol="0">
            <a:spAutoFit/>
          </a:bodyPr>
          <a:lstStyle/>
          <a:p>
            <a:pPr algn="r"/>
            <a:r>
              <a:rPr lang="en-US" sz="1200" b="1" dirty="0">
                <a:latin typeface="Arial" panose="020B0604020202020204" pitchFamily="34" charset="0"/>
                <a:cs typeface="Arial" panose="020B0604020202020204" pitchFamily="34" charset="0"/>
              </a:rPr>
              <a:t>Viqueque</a:t>
            </a:r>
          </a:p>
          <a:p>
            <a:pPr algn="r"/>
            <a:r>
              <a:rPr lang="en-US" sz="1200" dirty="0">
                <a:latin typeface="Arial" panose="020B0604020202020204" pitchFamily="34" charset="0"/>
                <a:cs typeface="Arial" panose="020B0604020202020204" pitchFamily="34" charset="0"/>
              </a:rPr>
              <a:t>Uma Mahon Viqueque (shelter)</a:t>
            </a:r>
          </a:p>
        </p:txBody>
      </p:sp>
      <p:sp>
        <p:nvSpPr>
          <p:cNvPr id="27" name="TextBox 26">
            <a:extLst>
              <a:ext uri="{FF2B5EF4-FFF2-40B4-BE49-F238E27FC236}">
                <a16:creationId xmlns:a16="http://schemas.microsoft.com/office/drawing/2014/main" id="{689C33E3-6CA1-4286-BE22-115E1829A011}"/>
              </a:ext>
            </a:extLst>
          </p:cNvPr>
          <p:cNvSpPr txBox="1"/>
          <p:nvPr/>
        </p:nvSpPr>
        <p:spPr>
          <a:xfrm>
            <a:off x="4381764" y="4425551"/>
            <a:ext cx="1357310" cy="646331"/>
          </a:xfrm>
          <a:prstGeom prst="rect">
            <a:avLst/>
          </a:prstGeom>
          <a:noFill/>
        </p:spPr>
        <p:txBody>
          <a:bodyPr wrap="square" rtlCol="0">
            <a:spAutoFit/>
          </a:bodyPr>
          <a:lstStyle/>
          <a:p>
            <a:pPr algn="r"/>
            <a:r>
              <a:rPr lang="en-US" sz="1200" b="1" dirty="0">
                <a:latin typeface="Arial" panose="020B0604020202020204" pitchFamily="34" charset="0"/>
                <a:cs typeface="Arial" panose="020B0604020202020204" pitchFamily="34" charset="0"/>
              </a:rPr>
              <a:t>Manufahi</a:t>
            </a:r>
          </a:p>
          <a:p>
            <a:pPr algn="r"/>
            <a:r>
              <a:rPr lang="en-US" sz="1200" dirty="0">
                <a:latin typeface="Arial" panose="020B0604020202020204" pitchFamily="34" charset="0"/>
                <a:cs typeface="Arial" panose="020B0604020202020204" pitchFamily="34" charset="0"/>
              </a:rPr>
              <a:t>Uma Paz Manufahi</a:t>
            </a:r>
          </a:p>
        </p:txBody>
      </p:sp>
      <p:sp>
        <p:nvSpPr>
          <p:cNvPr id="28" name="TextBox 27">
            <a:extLst>
              <a:ext uri="{FF2B5EF4-FFF2-40B4-BE49-F238E27FC236}">
                <a16:creationId xmlns:a16="http://schemas.microsoft.com/office/drawing/2014/main" id="{28C0CDD1-75FB-4504-8345-B2FC53CB5DE1}"/>
              </a:ext>
            </a:extLst>
          </p:cNvPr>
          <p:cNvSpPr txBox="1"/>
          <p:nvPr/>
        </p:nvSpPr>
        <p:spPr>
          <a:xfrm>
            <a:off x="951443" y="2463521"/>
            <a:ext cx="379412" cy="276999"/>
          </a:xfrm>
          <a:prstGeom prst="rect">
            <a:avLst/>
          </a:prstGeom>
          <a:noFill/>
        </p:spPr>
        <p:txBody>
          <a:bodyPr wrap="square" rtlCol="0">
            <a:spAutoFit/>
          </a:bodyPr>
          <a:lstStyle/>
          <a:p>
            <a:pPr algn="r"/>
            <a:r>
              <a:rPr lang="en-US" sz="1200" b="1" dirty="0">
                <a:solidFill>
                  <a:srgbClr val="C00000"/>
                </a:solidFill>
                <a:latin typeface="Arial" panose="020B0604020202020204" pitchFamily="34" charset="0"/>
                <a:cs typeface="Arial" panose="020B0604020202020204" pitchFamily="34" charset="0"/>
              </a:rPr>
              <a:t>64</a:t>
            </a:r>
          </a:p>
        </p:txBody>
      </p:sp>
      <p:sp>
        <p:nvSpPr>
          <p:cNvPr id="29" name="TextBox 28">
            <a:extLst>
              <a:ext uri="{FF2B5EF4-FFF2-40B4-BE49-F238E27FC236}">
                <a16:creationId xmlns:a16="http://schemas.microsoft.com/office/drawing/2014/main" id="{5E14D761-227C-4EC3-AF24-731302018C7A}"/>
              </a:ext>
            </a:extLst>
          </p:cNvPr>
          <p:cNvSpPr txBox="1"/>
          <p:nvPr/>
        </p:nvSpPr>
        <p:spPr>
          <a:xfrm>
            <a:off x="394232" y="2649106"/>
            <a:ext cx="445030" cy="276999"/>
          </a:xfrm>
          <a:prstGeom prst="rect">
            <a:avLst/>
          </a:prstGeom>
          <a:noFill/>
        </p:spPr>
        <p:txBody>
          <a:bodyPr wrap="square" rtlCol="0">
            <a:spAutoFit/>
          </a:bodyPr>
          <a:lstStyle/>
          <a:p>
            <a:pPr algn="r"/>
            <a:r>
              <a:rPr lang="en-US" sz="1200" b="1" dirty="0">
                <a:solidFill>
                  <a:srgbClr val="C00000"/>
                </a:solidFill>
                <a:latin typeface="Arial" panose="020B0604020202020204" pitchFamily="34" charset="0"/>
                <a:cs typeface="Arial" panose="020B0604020202020204" pitchFamily="34" charset="0"/>
              </a:rPr>
              <a:t>120</a:t>
            </a:r>
          </a:p>
        </p:txBody>
      </p:sp>
      <p:sp>
        <p:nvSpPr>
          <p:cNvPr id="30" name="TextBox 29">
            <a:extLst>
              <a:ext uri="{FF2B5EF4-FFF2-40B4-BE49-F238E27FC236}">
                <a16:creationId xmlns:a16="http://schemas.microsoft.com/office/drawing/2014/main" id="{8F6890C7-2FCA-4652-B1BA-5AB52467E90C}"/>
              </a:ext>
            </a:extLst>
          </p:cNvPr>
          <p:cNvSpPr txBox="1"/>
          <p:nvPr/>
        </p:nvSpPr>
        <p:spPr>
          <a:xfrm>
            <a:off x="5268912" y="779472"/>
            <a:ext cx="470157" cy="276999"/>
          </a:xfrm>
          <a:prstGeom prst="rect">
            <a:avLst/>
          </a:prstGeom>
          <a:noFill/>
        </p:spPr>
        <p:txBody>
          <a:bodyPr wrap="square" rtlCol="0">
            <a:spAutoFit/>
          </a:bodyPr>
          <a:lstStyle/>
          <a:p>
            <a:pPr algn="r"/>
            <a:r>
              <a:rPr lang="en-US" sz="1200" b="1" dirty="0">
                <a:solidFill>
                  <a:srgbClr val="C00000"/>
                </a:solidFill>
                <a:latin typeface="Arial" panose="020B0604020202020204" pitchFamily="34" charset="0"/>
                <a:cs typeface="Arial" panose="020B0604020202020204" pitchFamily="34" charset="0"/>
              </a:rPr>
              <a:t>300</a:t>
            </a:r>
          </a:p>
        </p:txBody>
      </p:sp>
      <p:sp>
        <p:nvSpPr>
          <p:cNvPr id="31" name="TextBox 30">
            <a:extLst>
              <a:ext uri="{FF2B5EF4-FFF2-40B4-BE49-F238E27FC236}">
                <a16:creationId xmlns:a16="http://schemas.microsoft.com/office/drawing/2014/main" id="{6549B797-B31E-4346-BABA-F39C43D5D7CB}"/>
              </a:ext>
            </a:extLst>
          </p:cNvPr>
          <p:cNvSpPr txBox="1"/>
          <p:nvPr/>
        </p:nvSpPr>
        <p:spPr>
          <a:xfrm>
            <a:off x="5138160" y="975165"/>
            <a:ext cx="465502" cy="276999"/>
          </a:xfrm>
          <a:prstGeom prst="rect">
            <a:avLst/>
          </a:prstGeom>
          <a:noFill/>
        </p:spPr>
        <p:txBody>
          <a:bodyPr wrap="square" rtlCol="0">
            <a:spAutoFit/>
          </a:bodyPr>
          <a:lstStyle/>
          <a:p>
            <a:pPr algn="r"/>
            <a:r>
              <a:rPr lang="en-US" sz="1200" b="1" dirty="0">
                <a:solidFill>
                  <a:srgbClr val="C00000"/>
                </a:solidFill>
                <a:latin typeface="Arial" panose="020B0604020202020204" pitchFamily="34" charset="0"/>
                <a:cs typeface="Arial" panose="020B0604020202020204" pitchFamily="34" charset="0"/>
              </a:rPr>
              <a:t>50</a:t>
            </a:r>
          </a:p>
        </p:txBody>
      </p:sp>
      <p:sp>
        <p:nvSpPr>
          <p:cNvPr id="32" name="TextBox 31">
            <a:extLst>
              <a:ext uri="{FF2B5EF4-FFF2-40B4-BE49-F238E27FC236}">
                <a16:creationId xmlns:a16="http://schemas.microsoft.com/office/drawing/2014/main" id="{4B209D65-561B-4335-86C9-330893026479}"/>
              </a:ext>
            </a:extLst>
          </p:cNvPr>
          <p:cNvSpPr txBox="1"/>
          <p:nvPr/>
        </p:nvSpPr>
        <p:spPr>
          <a:xfrm>
            <a:off x="6148713" y="1144193"/>
            <a:ext cx="465502" cy="276999"/>
          </a:xfrm>
          <a:prstGeom prst="rect">
            <a:avLst/>
          </a:prstGeom>
          <a:noFill/>
        </p:spPr>
        <p:txBody>
          <a:bodyPr wrap="square" rtlCol="0">
            <a:spAutoFit/>
          </a:bodyPr>
          <a:lstStyle/>
          <a:p>
            <a:pPr algn="r"/>
            <a:r>
              <a:rPr lang="en-US" sz="1200" b="1" dirty="0">
                <a:solidFill>
                  <a:srgbClr val="C00000"/>
                </a:solidFill>
                <a:latin typeface="Arial" panose="020B0604020202020204" pitchFamily="34" charset="0"/>
                <a:cs typeface="Arial" panose="020B0604020202020204" pitchFamily="34" charset="0"/>
              </a:rPr>
              <a:t>353</a:t>
            </a:r>
          </a:p>
        </p:txBody>
      </p:sp>
      <p:sp>
        <p:nvSpPr>
          <p:cNvPr id="33" name="TextBox 32">
            <a:extLst>
              <a:ext uri="{FF2B5EF4-FFF2-40B4-BE49-F238E27FC236}">
                <a16:creationId xmlns:a16="http://schemas.microsoft.com/office/drawing/2014/main" id="{A666288A-736E-4EA4-861E-B75903BE4A72}"/>
              </a:ext>
            </a:extLst>
          </p:cNvPr>
          <p:cNvSpPr txBox="1"/>
          <p:nvPr/>
        </p:nvSpPr>
        <p:spPr>
          <a:xfrm>
            <a:off x="4989332" y="1344496"/>
            <a:ext cx="465502" cy="276999"/>
          </a:xfrm>
          <a:prstGeom prst="rect">
            <a:avLst/>
          </a:prstGeom>
          <a:noFill/>
        </p:spPr>
        <p:txBody>
          <a:bodyPr wrap="square" rtlCol="0">
            <a:spAutoFit/>
          </a:bodyPr>
          <a:lstStyle/>
          <a:p>
            <a:pPr algn="r"/>
            <a:r>
              <a:rPr lang="en-US" sz="1200" b="1" dirty="0">
                <a:solidFill>
                  <a:srgbClr val="C00000"/>
                </a:solidFill>
                <a:latin typeface="Arial" panose="020B0604020202020204" pitchFamily="34" charset="0"/>
                <a:cs typeface="Arial" panose="020B0604020202020204" pitchFamily="34" charset="0"/>
              </a:rPr>
              <a:t>225</a:t>
            </a:r>
          </a:p>
        </p:txBody>
      </p:sp>
      <p:sp>
        <p:nvSpPr>
          <p:cNvPr id="34" name="TextBox 33">
            <a:extLst>
              <a:ext uri="{FF2B5EF4-FFF2-40B4-BE49-F238E27FC236}">
                <a16:creationId xmlns:a16="http://schemas.microsoft.com/office/drawing/2014/main" id="{E22F53F6-BCF7-4EA7-A25C-7B1FB8F49E7D}"/>
              </a:ext>
            </a:extLst>
          </p:cNvPr>
          <p:cNvSpPr txBox="1"/>
          <p:nvPr/>
        </p:nvSpPr>
        <p:spPr>
          <a:xfrm>
            <a:off x="7033308" y="1759699"/>
            <a:ext cx="465502" cy="276999"/>
          </a:xfrm>
          <a:prstGeom prst="rect">
            <a:avLst/>
          </a:prstGeom>
          <a:noFill/>
        </p:spPr>
        <p:txBody>
          <a:bodyPr wrap="square" rtlCol="0">
            <a:spAutoFit/>
          </a:bodyPr>
          <a:lstStyle/>
          <a:p>
            <a:pPr algn="r"/>
            <a:r>
              <a:rPr lang="en-US" sz="1200" b="1" dirty="0">
                <a:solidFill>
                  <a:srgbClr val="C00000"/>
                </a:solidFill>
                <a:latin typeface="Arial" panose="020B0604020202020204" pitchFamily="34" charset="0"/>
                <a:cs typeface="Arial" panose="020B0604020202020204" pitchFamily="34" charset="0"/>
              </a:rPr>
              <a:t>75</a:t>
            </a:r>
          </a:p>
        </p:txBody>
      </p:sp>
      <p:sp>
        <p:nvSpPr>
          <p:cNvPr id="35" name="TextBox 34">
            <a:extLst>
              <a:ext uri="{FF2B5EF4-FFF2-40B4-BE49-F238E27FC236}">
                <a16:creationId xmlns:a16="http://schemas.microsoft.com/office/drawing/2014/main" id="{59022425-CF59-4AFA-99D9-C8ED1AF976FB}"/>
              </a:ext>
            </a:extLst>
          </p:cNvPr>
          <p:cNvSpPr txBox="1"/>
          <p:nvPr/>
        </p:nvSpPr>
        <p:spPr>
          <a:xfrm>
            <a:off x="3790574" y="5837869"/>
            <a:ext cx="465502" cy="276999"/>
          </a:xfrm>
          <a:prstGeom prst="rect">
            <a:avLst/>
          </a:prstGeom>
          <a:noFill/>
        </p:spPr>
        <p:txBody>
          <a:bodyPr wrap="square" rtlCol="0">
            <a:spAutoFit/>
          </a:bodyPr>
          <a:lstStyle/>
          <a:p>
            <a:pPr algn="r"/>
            <a:r>
              <a:rPr lang="en-US" sz="1200" b="1" dirty="0">
                <a:solidFill>
                  <a:srgbClr val="C00000"/>
                </a:solidFill>
                <a:latin typeface="Arial" panose="020B0604020202020204" pitchFamily="34" charset="0"/>
                <a:cs typeface="Arial" panose="020B0604020202020204" pitchFamily="34" charset="0"/>
              </a:rPr>
              <a:t>51</a:t>
            </a:r>
          </a:p>
        </p:txBody>
      </p:sp>
      <p:sp>
        <p:nvSpPr>
          <p:cNvPr id="36" name="TextBox 35">
            <a:extLst>
              <a:ext uri="{FF2B5EF4-FFF2-40B4-BE49-F238E27FC236}">
                <a16:creationId xmlns:a16="http://schemas.microsoft.com/office/drawing/2014/main" id="{775A177D-3171-4DC2-B477-ADB9AD7C2BC6}"/>
              </a:ext>
            </a:extLst>
          </p:cNvPr>
          <p:cNvSpPr txBox="1"/>
          <p:nvPr/>
        </p:nvSpPr>
        <p:spPr>
          <a:xfrm>
            <a:off x="1107180" y="4103263"/>
            <a:ext cx="465502" cy="276999"/>
          </a:xfrm>
          <a:prstGeom prst="rect">
            <a:avLst/>
          </a:prstGeom>
          <a:noFill/>
        </p:spPr>
        <p:txBody>
          <a:bodyPr wrap="square" rtlCol="0">
            <a:spAutoFit/>
          </a:bodyPr>
          <a:lstStyle/>
          <a:p>
            <a:pPr algn="r"/>
            <a:r>
              <a:rPr lang="en-US" sz="1200" b="1" dirty="0">
                <a:solidFill>
                  <a:srgbClr val="C00000"/>
                </a:solidFill>
                <a:latin typeface="Arial" panose="020B0604020202020204" pitchFamily="34" charset="0"/>
                <a:cs typeface="Arial" panose="020B0604020202020204" pitchFamily="34" charset="0"/>
              </a:rPr>
              <a:t>52</a:t>
            </a:r>
          </a:p>
        </p:txBody>
      </p:sp>
      <p:sp>
        <p:nvSpPr>
          <p:cNvPr id="37" name="TextBox 36">
            <a:extLst>
              <a:ext uri="{FF2B5EF4-FFF2-40B4-BE49-F238E27FC236}">
                <a16:creationId xmlns:a16="http://schemas.microsoft.com/office/drawing/2014/main" id="{01D64929-F644-4E89-AF8D-99D480D5F128}"/>
              </a:ext>
            </a:extLst>
          </p:cNvPr>
          <p:cNvSpPr txBox="1"/>
          <p:nvPr/>
        </p:nvSpPr>
        <p:spPr>
          <a:xfrm>
            <a:off x="2358257" y="3915680"/>
            <a:ext cx="465502" cy="276999"/>
          </a:xfrm>
          <a:prstGeom prst="rect">
            <a:avLst/>
          </a:prstGeom>
          <a:noFill/>
        </p:spPr>
        <p:txBody>
          <a:bodyPr wrap="square" rtlCol="0">
            <a:spAutoFit/>
          </a:bodyPr>
          <a:lstStyle/>
          <a:p>
            <a:pPr algn="r"/>
            <a:r>
              <a:rPr lang="en-US" sz="1200" b="1" dirty="0">
                <a:solidFill>
                  <a:srgbClr val="C00000"/>
                </a:solidFill>
                <a:latin typeface="Arial" panose="020B0604020202020204" pitchFamily="34" charset="0"/>
                <a:cs typeface="Arial" panose="020B0604020202020204" pitchFamily="34" charset="0"/>
              </a:rPr>
              <a:t>106</a:t>
            </a:r>
          </a:p>
        </p:txBody>
      </p:sp>
      <p:sp>
        <p:nvSpPr>
          <p:cNvPr id="38" name="TextBox 37">
            <a:extLst>
              <a:ext uri="{FF2B5EF4-FFF2-40B4-BE49-F238E27FC236}">
                <a16:creationId xmlns:a16="http://schemas.microsoft.com/office/drawing/2014/main" id="{AC1ABB1C-6EDE-49CA-ABC2-777FC88A65F1}"/>
              </a:ext>
            </a:extLst>
          </p:cNvPr>
          <p:cNvSpPr txBox="1"/>
          <p:nvPr/>
        </p:nvSpPr>
        <p:spPr>
          <a:xfrm>
            <a:off x="4987688" y="5659716"/>
            <a:ext cx="465502" cy="276999"/>
          </a:xfrm>
          <a:prstGeom prst="rect">
            <a:avLst/>
          </a:prstGeom>
          <a:noFill/>
        </p:spPr>
        <p:txBody>
          <a:bodyPr wrap="square" rtlCol="0">
            <a:spAutoFit/>
          </a:bodyPr>
          <a:lstStyle/>
          <a:p>
            <a:pPr algn="r"/>
            <a:r>
              <a:rPr lang="en-US" sz="1200" b="1" dirty="0">
                <a:solidFill>
                  <a:srgbClr val="C00000"/>
                </a:solidFill>
                <a:latin typeface="Arial" panose="020B0604020202020204" pitchFamily="34" charset="0"/>
                <a:cs typeface="Arial" panose="020B0604020202020204" pitchFamily="34" charset="0"/>
              </a:rPr>
              <a:t>85</a:t>
            </a:r>
          </a:p>
        </p:txBody>
      </p:sp>
      <p:sp>
        <p:nvSpPr>
          <p:cNvPr id="39" name="TextBox 38">
            <a:extLst>
              <a:ext uri="{FF2B5EF4-FFF2-40B4-BE49-F238E27FC236}">
                <a16:creationId xmlns:a16="http://schemas.microsoft.com/office/drawing/2014/main" id="{DCA276E4-2CA0-432C-828F-24243EF87940}"/>
              </a:ext>
            </a:extLst>
          </p:cNvPr>
          <p:cNvSpPr txBox="1"/>
          <p:nvPr/>
        </p:nvSpPr>
        <p:spPr>
          <a:xfrm>
            <a:off x="8254749" y="1581272"/>
            <a:ext cx="465502" cy="276999"/>
          </a:xfrm>
          <a:prstGeom prst="rect">
            <a:avLst/>
          </a:prstGeom>
          <a:noFill/>
        </p:spPr>
        <p:txBody>
          <a:bodyPr wrap="square" rtlCol="0">
            <a:spAutoFit/>
          </a:bodyPr>
          <a:lstStyle/>
          <a:p>
            <a:pPr algn="r"/>
            <a:r>
              <a:rPr lang="en-US" sz="1200" b="1" dirty="0">
                <a:solidFill>
                  <a:srgbClr val="C00000"/>
                </a:solidFill>
                <a:latin typeface="Arial" panose="020B0604020202020204" pitchFamily="34" charset="0"/>
                <a:cs typeface="Arial" panose="020B0604020202020204" pitchFamily="34" charset="0"/>
              </a:rPr>
              <a:t>184</a:t>
            </a:r>
          </a:p>
        </p:txBody>
      </p:sp>
      <p:sp>
        <p:nvSpPr>
          <p:cNvPr id="40" name="TextBox 39">
            <a:extLst>
              <a:ext uri="{FF2B5EF4-FFF2-40B4-BE49-F238E27FC236}">
                <a16:creationId xmlns:a16="http://schemas.microsoft.com/office/drawing/2014/main" id="{52B05BE2-69AB-4CEF-AB26-965F1C66F176}"/>
              </a:ext>
            </a:extLst>
          </p:cNvPr>
          <p:cNvSpPr txBox="1"/>
          <p:nvPr/>
        </p:nvSpPr>
        <p:spPr>
          <a:xfrm>
            <a:off x="5518730" y="4610232"/>
            <a:ext cx="418883" cy="276999"/>
          </a:xfrm>
          <a:prstGeom prst="rect">
            <a:avLst/>
          </a:prstGeom>
          <a:noFill/>
        </p:spPr>
        <p:txBody>
          <a:bodyPr wrap="square" rtlCol="0">
            <a:spAutoFit/>
          </a:bodyPr>
          <a:lstStyle/>
          <a:p>
            <a:pPr algn="r"/>
            <a:r>
              <a:rPr lang="en-US" sz="1200" b="1" i="1" dirty="0">
                <a:solidFill>
                  <a:srgbClr val="C00000"/>
                </a:solidFill>
                <a:latin typeface="Arial" panose="020B0604020202020204" pitchFamily="34" charset="0"/>
                <a:cs typeface="Arial" panose="020B0604020202020204" pitchFamily="34" charset="0"/>
              </a:rPr>
              <a:t>2</a:t>
            </a:r>
          </a:p>
        </p:txBody>
      </p:sp>
      <p:sp>
        <p:nvSpPr>
          <p:cNvPr id="41" name="TextBox 40">
            <a:extLst>
              <a:ext uri="{FF2B5EF4-FFF2-40B4-BE49-F238E27FC236}">
                <a16:creationId xmlns:a16="http://schemas.microsoft.com/office/drawing/2014/main" id="{D6ED0A61-24DB-47D9-9424-C2ED730D0306}"/>
              </a:ext>
            </a:extLst>
          </p:cNvPr>
          <p:cNvSpPr txBox="1"/>
          <p:nvPr/>
        </p:nvSpPr>
        <p:spPr>
          <a:xfrm>
            <a:off x="7472362" y="3626595"/>
            <a:ext cx="566882" cy="276999"/>
          </a:xfrm>
          <a:prstGeom prst="rect">
            <a:avLst/>
          </a:prstGeom>
          <a:noFill/>
        </p:spPr>
        <p:txBody>
          <a:bodyPr wrap="square" rtlCol="0">
            <a:spAutoFit/>
          </a:bodyPr>
          <a:lstStyle/>
          <a:p>
            <a:pPr algn="r"/>
            <a:r>
              <a:rPr lang="en-US" sz="1200" b="1" i="1" dirty="0">
                <a:solidFill>
                  <a:srgbClr val="C00000"/>
                </a:solidFill>
                <a:latin typeface="Arial" panose="020B0604020202020204" pitchFamily="34" charset="0"/>
                <a:cs typeface="Arial" panose="020B0604020202020204" pitchFamily="34" charset="0"/>
              </a:rPr>
              <a:t>14</a:t>
            </a:r>
          </a:p>
        </p:txBody>
      </p:sp>
      <p:sp>
        <p:nvSpPr>
          <p:cNvPr id="42" name="TextBox 41">
            <a:extLst>
              <a:ext uri="{FF2B5EF4-FFF2-40B4-BE49-F238E27FC236}">
                <a16:creationId xmlns:a16="http://schemas.microsoft.com/office/drawing/2014/main" id="{4D1A4E13-3307-41C9-99BF-D9EA6F050087}"/>
              </a:ext>
            </a:extLst>
          </p:cNvPr>
          <p:cNvSpPr txBox="1"/>
          <p:nvPr/>
        </p:nvSpPr>
        <p:spPr>
          <a:xfrm>
            <a:off x="8561021" y="3082687"/>
            <a:ext cx="566882" cy="276999"/>
          </a:xfrm>
          <a:prstGeom prst="rect">
            <a:avLst/>
          </a:prstGeom>
          <a:noFill/>
        </p:spPr>
        <p:txBody>
          <a:bodyPr wrap="square" rtlCol="0">
            <a:spAutoFit/>
          </a:bodyPr>
          <a:lstStyle/>
          <a:p>
            <a:pPr algn="r"/>
            <a:r>
              <a:rPr lang="en-US" sz="1200" b="1" i="1" dirty="0">
                <a:solidFill>
                  <a:srgbClr val="C00000"/>
                </a:solidFill>
                <a:latin typeface="Arial" panose="020B0604020202020204" pitchFamily="34" charset="0"/>
                <a:cs typeface="Arial" panose="020B0604020202020204" pitchFamily="34" charset="0"/>
              </a:rPr>
              <a:t>15</a:t>
            </a:r>
          </a:p>
        </p:txBody>
      </p:sp>
      <p:sp>
        <p:nvSpPr>
          <p:cNvPr id="43" name="TextBox 42">
            <a:extLst>
              <a:ext uri="{FF2B5EF4-FFF2-40B4-BE49-F238E27FC236}">
                <a16:creationId xmlns:a16="http://schemas.microsoft.com/office/drawing/2014/main" id="{64CFA358-621B-4CCB-BD27-76D289DD9A53}"/>
              </a:ext>
            </a:extLst>
          </p:cNvPr>
          <p:cNvSpPr txBox="1"/>
          <p:nvPr/>
        </p:nvSpPr>
        <p:spPr>
          <a:xfrm>
            <a:off x="8175001" y="1933326"/>
            <a:ext cx="566882" cy="276999"/>
          </a:xfrm>
          <a:prstGeom prst="rect">
            <a:avLst/>
          </a:prstGeom>
          <a:noFill/>
        </p:spPr>
        <p:txBody>
          <a:bodyPr wrap="square" rtlCol="0">
            <a:spAutoFit/>
          </a:bodyPr>
          <a:lstStyle/>
          <a:p>
            <a:pPr algn="r"/>
            <a:r>
              <a:rPr lang="en-US" sz="1200" b="1" i="1" dirty="0">
                <a:solidFill>
                  <a:srgbClr val="C00000"/>
                </a:solidFill>
                <a:latin typeface="Arial" panose="020B0604020202020204" pitchFamily="34" charset="0"/>
                <a:cs typeface="Arial" panose="020B0604020202020204" pitchFamily="34" charset="0"/>
              </a:rPr>
              <a:t>120</a:t>
            </a:r>
          </a:p>
        </p:txBody>
      </p:sp>
      <p:sp>
        <p:nvSpPr>
          <p:cNvPr id="44" name="TextBox 43">
            <a:extLst>
              <a:ext uri="{FF2B5EF4-FFF2-40B4-BE49-F238E27FC236}">
                <a16:creationId xmlns:a16="http://schemas.microsoft.com/office/drawing/2014/main" id="{571A9BFC-38FC-44C1-9564-814A65F8AA0F}"/>
              </a:ext>
            </a:extLst>
          </p:cNvPr>
          <p:cNvSpPr txBox="1"/>
          <p:nvPr/>
        </p:nvSpPr>
        <p:spPr>
          <a:xfrm>
            <a:off x="5523042" y="6187150"/>
            <a:ext cx="566882" cy="276999"/>
          </a:xfrm>
          <a:prstGeom prst="rect">
            <a:avLst/>
          </a:prstGeom>
          <a:noFill/>
        </p:spPr>
        <p:txBody>
          <a:bodyPr wrap="square" rtlCol="0">
            <a:spAutoFit/>
          </a:bodyPr>
          <a:lstStyle/>
          <a:p>
            <a:pPr algn="r"/>
            <a:r>
              <a:rPr lang="en-US" sz="1200" b="1" dirty="0">
                <a:solidFill>
                  <a:srgbClr val="C00000"/>
                </a:solidFill>
                <a:latin typeface="Arial" panose="020B0604020202020204" pitchFamily="34" charset="0"/>
                <a:cs typeface="Arial" panose="020B0604020202020204" pitchFamily="34" charset="0"/>
              </a:rPr>
              <a:t>60</a:t>
            </a:r>
          </a:p>
        </p:txBody>
      </p:sp>
      <p:sp>
        <p:nvSpPr>
          <p:cNvPr id="45" name="TextBox 44">
            <a:extLst>
              <a:ext uri="{FF2B5EF4-FFF2-40B4-BE49-F238E27FC236}">
                <a16:creationId xmlns:a16="http://schemas.microsoft.com/office/drawing/2014/main" id="{8EA5318A-618F-4FAD-841C-5CE5DB4D40D6}"/>
              </a:ext>
            </a:extLst>
          </p:cNvPr>
          <p:cNvSpPr txBox="1"/>
          <p:nvPr/>
        </p:nvSpPr>
        <p:spPr>
          <a:xfrm>
            <a:off x="4474308" y="6017203"/>
            <a:ext cx="566882" cy="276999"/>
          </a:xfrm>
          <a:prstGeom prst="rect">
            <a:avLst/>
          </a:prstGeom>
          <a:noFill/>
        </p:spPr>
        <p:txBody>
          <a:bodyPr wrap="square" rtlCol="0">
            <a:spAutoFit/>
          </a:bodyPr>
          <a:lstStyle/>
          <a:p>
            <a:pPr algn="r"/>
            <a:r>
              <a:rPr lang="en-US" sz="1200" b="1" dirty="0">
                <a:solidFill>
                  <a:srgbClr val="C00000"/>
                </a:solidFill>
                <a:latin typeface="Arial" panose="020B0604020202020204" pitchFamily="34" charset="0"/>
                <a:cs typeface="Arial" panose="020B0604020202020204" pitchFamily="34" charset="0"/>
              </a:rPr>
              <a:t>23</a:t>
            </a:r>
          </a:p>
        </p:txBody>
      </p:sp>
      <p:sp>
        <p:nvSpPr>
          <p:cNvPr id="46" name="TextBox 45">
            <a:extLst>
              <a:ext uri="{FF2B5EF4-FFF2-40B4-BE49-F238E27FC236}">
                <a16:creationId xmlns:a16="http://schemas.microsoft.com/office/drawing/2014/main" id="{4E2066C2-FADF-45E8-832C-7E7CB0C01961}"/>
              </a:ext>
            </a:extLst>
          </p:cNvPr>
          <p:cNvSpPr txBox="1"/>
          <p:nvPr/>
        </p:nvSpPr>
        <p:spPr>
          <a:xfrm>
            <a:off x="5218623" y="1586324"/>
            <a:ext cx="566882" cy="276999"/>
          </a:xfrm>
          <a:prstGeom prst="rect">
            <a:avLst/>
          </a:prstGeom>
          <a:noFill/>
        </p:spPr>
        <p:txBody>
          <a:bodyPr wrap="square" rtlCol="0">
            <a:spAutoFit/>
          </a:bodyPr>
          <a:lstStyle/>
          <a:p>
            <a:pPr algn="r"/>
            <a:r>
              <a:rPr lang="en-US" sz="1200" b="1" i="1" dirty="0">
                <a:solidFill>
                  <a:srgbClr val="C00000"/>
                </a:solidFill>
                <a:latin typeface="Arial" panose="020B0604020202020204" pitchFamily="34" charset="0"/>
                <a:cs typeface="Arial" panose="020B0604020202020204" pitchFamily="34" charset="0"/>
              </a:rPr>
              <a:t>30</a:t>
            </a:r>
          </a:p>
        </p:txBody>
      </p:sp>
      <p:sp>
        <p:nvSpPr>
          <p:cNvPr id="47" name="TextBox 46">
            <a:extLst>
              <a:ext uri="{FF2B5EF4-FFF2-40B4-BE49-F238E27FC236}">
                <a16:creationId xmlns:a16="http://schemas.microsoft.com/office/drawing/2014/main" id="{3558E331-EA26-437C-AA54-1B615EB27EDB}"/>
              </a:ext>
            </a:extLst>
          </p:cNvPr>
          <p:cNvSpPr txBox="1"/>
          <p:nvPr/>
        </p:nvSpPr>
        <p:spPr>
          <a:xfrm>
            <a:off x="1573995" y="4322009"/>
            <a:ext cx="465502" cy="276999"/>
          </a:xfrm>
          <a:prstGeom prst="rect">
            <a:avLst/>
          </a:prstGeom>
          <a:noFill/>
        </p:spPr>
        <p:txBody>
          <a:bodyPr wrap="square" rtlCol="0">
            <a:spAutoFit/>
          </a:bodyPr>
          <a:lstStyle/>
          <a:p>
            <a:pPr algn="r"/>
            <a:r>
              <a:rPr lang="en-US" sz="1200" b="1" i="1" dirty="0">
                <a:solidFill>
                  <a:srgbClr val="C00000"/>
                </a:solidFill>
                <a:latin typeface="Arial" panose="020B0604020202020204" pitchFamily="34" charset="0"/>
                <a:cs typeface="Arial" panose="020B0604020202020204" pitchFamily="34" charset="0"/>
              </a:rPr>
              <a:t>5</a:t>
            </a:r>
          </a:p>
        </p:txBody>
      </p:sp>
      <p:sp>
        <p:nvSpPr>
          <p:cNvPr id="48" name="TextBox 47">
            <a:extLst>
              <a:ext uri="{FF2B5EF4-FFF2-40B4-BE49-F238E27FC236}">
                <a16:creationId xmlns:a16="http://schemas.microsoft.com/office/drawing/2014/main" id="{8BBF36B4-81BA-4789-9F29-98A67E72D996}"/>
              </a:ext>
            </a:extLst>
          </p:cNvPr>
          <p:cNvSpPr txBox="1"/>
          <p:nvPr/>
        </p:nvSpPr>
        <p:spPr>
          <a:xfrm>
            <a:off x="178352" y="704108"/>
            <a:ext cx="3086101" cy="646331"/>
          </a:xfrm>
          <a:prstGeom prst="rect">
            <a:avLst/>
          </a:prstGeom>
          <a:noFill/>
        </p:spPr>
        <p:txBody>
          <a:bodyPr wrap="square" rtlCol="0">
            <a:spAutoFit/>
          </a:bodyPr>
          <a:lstStyle/>
          <a:p>
            <a:r>
              <a:rPr lang="en-US" sz="1200" b="1" dirty="0">
                <a:solidFill>
                  <a:srgbClr val="136B80"/>
                </a:solidFill>
                <a:latin typeface="Arial" panose="020B0604020202020204" pitchFamily="34" charset="0"/>
                <a:cs typeface="Arial" panose="020B0604020202020204" pitchFamily="34" charset="0"/>
              </a:rPr>
              <a:t>Nabilan Partner Locations:</a:t>
            </a:r>
          </a:p>
          <a:p>
            <a:r>
              <a:rPr lang="en-US" sz="1200" dirty="0">
                <a:solidFill>
                  <a:srgbClr val="136B80"/>
                </a:solidFill>
                <a:latin typeface="Arial" panose="020B0604020202020204" pitchFamily="34" charset="0"/>
                <a:cs typeface="Arial" panose="020B0604020202020204" pitchFamily="34" charset="0"/>
              </a:rPr>
              <a:t>5 municipalities</a:t>
            </a:r>
          </a:p>
          <a:p>
            <a:r>
              <a:rPr lang="en-US" sz="1200" dirty="0">
                <a:solidFill>
                  <a:srgbClr val="136B80"/>
                </a:solidFill>
                <a:latin typeface="Arial" panose="020B0604020202020204" pitchFamily="34" charset="0"/>
                <a:cs typeface="Arial" panose="020B0604020202020204" pitchFamily="34" charset="0"/>
              </a:rPr>
              <a:t>14 offices</a:t>
            </a:r>
          </a:p>
        </p:txBody>
      </p:sp>
      <p:sp>
        <p:nvSpPr>
          <p:cNvPr id="49" name="TextBox 48">
            <a:extLst>
              <a:ext uri="{FF2B5EF4-FFF2-40B4-BE49-F238E27FC236}">
                <a16:creationId xmlns:a16="http://schemas.microsoft.com/office/drawing/2014/main" id="{749EF8B0-3E29-4025-814E-C986DB7B2498}"/>
              </a:ext>
            </a:extLst>
          </p:cNvPr>
          <p:cNvSpPr txBox="1"/>
          <p:nvPr/>
        </p:nvSpPr>
        <p:spPr>
          <a:xfrm>
            <a:off x="178352" y="1395219"/>
            <a:ext cx="3086101" cy="27699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Other Service Locations: </a:t>
            </a:r>
            <a:r>
              <a:rPr lang="en-US" sz="1200" dirty="0">
                <a:latin typeface="Arial" panose="020B0604020202020204" pitchFamily="34" charset="0"/>
                <a:cs typeface="Arial" panose="020B0604020202020204" pitchFamily="34" charset="0"/>
              </a:rPr>
              <a:t>6</a:t>
            </a:r>
          </a:p>
        </p:txBody>
      </p:sp>
      <p:sp>
        <p:nvSpPr>
          <p:cNvPr id="51" name="TextBox 50">
            <a:extLst>
              <a:ext uri="{FF2B5EF4-FFF2-40B4-BE49-F238E27FC236}">
                <a16:creationId xmlns:a16="http://schemas.microsoft.com/office/drawing/2014/main" id="{6E6BA9AE-7A8C-4BD5-8687-066AC21B7871}"/>
              </a:ext>
            </a:extLst>
          </p:cNvPr>
          <p:cNvSpPr txBox="1"/>
          <p:nvPr/>
        </p:nvSpPr>
        <p:spPr>
          <a:xfrm>
            <a:off x="6237109" y="4355327"/>
            <a:ext cx="2891122" cy="2492990"/>
          </a:xfrm>
          <a:prstGeom prst="rect">
            <a:avLst/>
          </a:prstGeom>
          <a:noFill/>
          <a:ln w="3175">
            <a:solidFill>
              <a:srgbClr val="40B8B6"/>
            </a:solidFill>
          </a:ln>
        </p:spPr>
        <p:txBody>
          <a:bodyPr wrap="square" rtlCol="0">
            <a:spAutoFit/>
          </a:bodyPr>
          <a:lstStyle/>
          <a:p>
            <a:r>
              <a:rPr lang="en-US" sz="1200" b="1" dirty="0">
                <a:latin typeface="Arial" panose="020B0604020202020204" pitchFamily="34" charset="0"/>
                <a:cs typeface="Arial" panose="020B0604020202020204" pitchFamily="34" charset="0"/>
              </a:rPr>
              <a:t>Total likely number of unique VAWC cases reaching service provider/s per year: </a:t>
            </a:r>
            <a:r>
              <a:rPr lang="en-US" sz="1200" b="1" dirty="0">
                <a:solidFill>
                  <a:srgbClr val="C00000"/>
                </a:solidFill>
                <a:latin typeface="Arial" panose="020B0604020202020204" pitchFamily="34" charset="0"/>
                <a:cs typeface="Arial" panose="020B0604020202020204" pitchFamily="34" charset="0"/>
              </a:rPr>
              <a:t>800 – 1,000</a:t>
            </a:r>
          </a:p>
          <a:p>
            <a:endParaRPr lang="en-US" sz="1200" b="1"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Total no. of ever-partnered women/girls aged 15-49: </a:t>
            </a:r>
            <a:r>
              <a:rPr lang="en-US" sz="1200" dirty="0">
                <a:solidFill>
                  <a:srgbClr val="C00000"/>
                </a:solidFill>
                <a:latin typeface="Arial" panose="020B0604020202020204" pitchFamily="34" charset="0"/>
                <a:cs typeface="Arial" panose="020B0604020202020204" pitchFamily="34" charset="0"/>
              </a:rPr>
              <a:t>286,890</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 who have experienced IPV in last 12 months: 49% = </a:t>
            </a:r>
            <a:r>
              <a:rPr lang="en-US" sz="1200" dirty="0">
                <a:solidFill>
                  <a:srgbClr val="C00000"/>
                </a:solidFill>
                <a:latin typeface="Arial" panose="020B0604020202020204" pitchFamily="34" charset="0"/>
                <a:cs typeface="Arial" panose="020B0604020202020204" pitchFamily="34" charset="0"/>
              </a:rPr>
              <a:t>140,576</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 who have ever reported to health clinic or legal aid org or NGO: 0.04% = </a:t>
            </a:r>
            <a:r>
              <a:rPr lang="en-US" sz="1200" dirty="0">
                <a:solidFill>
                  <a:srgbClr val="C00000"/>
                </a:solidFill>
                <a:latin typeface="Arial" panose="020B0604020202020204" pitchFamily="34" charset="0"/>
                <a:cs typeface="Arial" panose="020B0604020202020204" pitchFamily="34" charset="0"/>
              </a:rPr>
              <a:t>562</a:t>
            </a:r>
          </a:p>
        </p:txBody>
      </p:sp>
    </p:spTree>
    <p:extLst>
      <p:ext uri="{BB962C8B-B14F-4D97-AF65-F5344CB8AC3E}">
        <p14:creationId xmlns:p14="http://schemas.microsoft.com/office/powerpoint/2010/main" val="364072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3"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9" grpId="0"/>
      <p:bldP spid="5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D8934-E927-4F17-992A-B1DB265E916F}"/>
              </a:ext>
            </a:extLst>
          </p:cNvPr>
          <p:cNvSpPr>
            <a:spLocks noGrp="1"/>
          </p:cNvSpPr>
          <p:nvPr>
            <p:ph type="title"/>
          </p:nvPr>
        </p:nvSpPr>
        <p:spPr>
          <a:xfrm>
            <a:off x="628650" y="18256"/>
            <a:ext cx="7886700" cy="1057012"/>
          </a:xfrm>
        </p:spPr>
        <p:txBody>
          <a:bodyPr>
            <a:normAutofit/>
          </a:bodyPr>
          <a:lstStyle/>
          <a:p>
            <a:r>
              <a:rPr lang="en-US" sz="3200" b="1" dirty="0">
                <a:solidFill>
                  <a:schemeClr val="tx1">
                    <a:lumMod val="65000"/>
                    <a:lumOff val="35000"/>
                  </a:schemeClr>
                </a:solidFill>
                <a:latin typeface="Arial" panose="020B0604020202020204" pitchFamily="34" charset="0"/>
                <a:cs typeface="Arial" panose="020B0604020202020204" pitchFamily="34" charset="0"/>
              </a:rPr>
              <a:t>KEQ1, EOPO 1: What did we achieve?</a:t>
            </a:r>
            <a:endParaRPr lang="en-AU" sz="32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27ABA0B-A5D0-4136-B29A-858FAD2440FF}"/>
              </a:ext>
            </a:extLst>
          </p:cNvPr>
          <p:cNvSpPr>
            <a:spLocks noGrp="1"/>
          </p:cNvSpPr>
          <p:nvPr>
            <p:ph idx="1"/>
          </p:nvPr>
        </p:nvSpPr>
        <p:spPr>
          <a:xfrm>
            <a:off x="628650" y="905933"/>
            <a:ext cx="5104240" cy="4190853"/>
          </a:xfrm>
        </p:spPr>
        <p:txBody>
          <a:bodyPr numCol="1" spcCol="365760">
            <a:noAutofit/>
          </a:bodyPr>
          <a:lstStyle/>
          <a:p>
            <a:r>
              <a:rPr lang="en-US" sz="1800" dirty="0">
                <a:solidFill>
                  <a:schemeClr val="tx1">
                    <a:lumMod val="85000"/>
                    <a:lumOff val="15000"/>
                  </a:schemeClr>
                </a:solidFill>
                <a:latin typeface="Arial" panose="020B0604020202020204" pitchFamily="34" charset="0"/>
                <a:cs typeface="Arial" panose="020B0604020202020204" pitchFamily="34" charset="0"/>
              </a:rPr>
              <a:t>Nabilan Services partners supported 738 new clients  new clients (695 F, 43 M), compared with 561 new clients in previous reporting period. </a:t>
            </a:r>
          </a:p>
          <a:p>
            <a:r>
              <a:rPr lang="en-US" sz="1800" dirty="0">
                <a:solidFill>
                  <a:schemeClr val="tx1">
                    <a:lumMod val="85000"/>
                    <a:lumOff val="15000"/>
                  </a:schemeClr>
                </a:solidFill>
                <a:latin typeface="Arial" panose="020B0604020202020204" pitchFamily="34" charset="0"/>
                <a:cs typeface="Arial" panose="020B0604020202020204" pitchFamily="34" charset="0"/>
              </a:rPr>
              <a:t>Total of 4,048 services provided, compared with 4,298 in the previous reporting period. </a:t>
            </a:r>
          </a:p>
          <a:p>
            <a:r>
              <a:rPr lang="en-US" sz="1800" dirty="0">
                <a:solidFill>
                  <a:schemeClr val="tx1">
                    <a:lumMod val="85000"/>
                    <a:lumOff val="15000"/>
                  </a:schemeClr>
                </a:solidFill>
                <a:latin typeface="Arial" panose="020B0604020202020204" pitchFamily="34" charset="0"/>
                <a:cs typeface="Arial" panose="020B0604020202020204" pitchFamily="34" charset="0"/>
              </a:rPr>
              <a:t>13 new medical forensic examiners graduated – this brings the total active examiners to 41, compared with 28 before the training .</a:t>
            </a:r>
          </a:p>
          <a:p>
            <a:r>
              <a:rPr lang="en-US" sz="1800" dirty="0">
                <a:solidFill>
                  <a:schemeClr val="tx1">
                    <a:lumMod val="85000"/>
                    <a:lumOff val="15000"/>
                  </a:schemeClr>
                </a:solidFill>
                <a:latin typeface="Arial" panose="020B0604020202020204" pitchFamily="34" charset="0"/>
                <a:cs typeface="Arial" panose="020B0604020202020204" pitchFamily="34" charset="0"/>
              </a:rPr>
              <a:t>22 students (21 F/ 1 M) will graduate from the Cert III course (out of 23). </a:t>
            </a:r>
          </a:p>
          <a:p>
            <a:r>
              <a:rPr lang="en-US" sz="1800" dirty="0">
                <a:solidFill>
                  <a:schemeClr val="tx1">
                    <a:lumMod val="85000"/>
                    <a:lumOff val="15000"/>
                  </a:schemeClr>
                </a:solidFill>
                <a:latin typeface="Arial" panose="020B0604020202020204" pitchFamily="34" charset="0"/>
                <a:cs typeface="Arial" panose="020B0604020202020204" pitchFamily="34" charset="0"/>
              </a:rPr>
              <a:t>Counselling training reinforced key ethical behaviours and core counselling skills with post-test showing positive changes.</a:t>
            </a:r>
          </a:p>
          <a:p>
            <a:r>
              <a:rPr lang="en-US" sz="1800" dirty="0">
                <a:solidFill>
                  <a:schemeClr val="tx1">
                    <a:lumMod val="85000"/>
                    <a:lumOff val="15000"/>
                  </a:schemeClr>
                </a:solidFill>
                <a:latin typeface="Arial" panose="020B0604020202020204" pitchFamily="34" charset="0"/>
                <a:cs typeface="Arial" panose="020B0604020202020204" pitchFamily="34" charset="0"/>
              </a:rPr>
              <a:t>VAWC and referrals training for health professionals in Lospalos and Illiomar showed improvements across 6 key knowledge questions.</a:t>
            </a:r>
          </a:p>
          <a:p>
            <a:pPr marL="0" indent="0">
              <a:buNone/>
            </a:pPr>
            <a:endParaRPr lang="en-US" sz="18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ED094213-1FB1-410B-93EF-777BA6E476F1}"/>
              </a:ext>
            </a:extLst>
          </p:cNvPr>
          <p:cNvSpPr/>
          <p:nvPr/>
        </p:nvSpPr>
        <p:spPr>
          <a:xfrm>
            <a:off x="6198041" y="905933"/>
            <a:ext cx="2659711" cy="738664"/>
          </a:xfrm>
          <a:prstGeom prst="rect">
            <a:avLst/>
          </a:prstGeom>
        </p:spPr>
        <p:txBody>
          <a:bodyPr wrap="square">
            <a:spAutoFit/>
          </a:bodyPr>
          <a:lstStyle/>
          <a:p>
            <a:r>
              <a:rPr lang="en-US" sz="1400" b="1" dirty="0">
                <a:solidFill>
                  <a:schemeClr val="tx1">
                    <a:lumMod val="75000"/>
                    <a:lumOff val="25000"/>
                  </a:schemeClr>
                </a:solidFill>
                <a:latin typeface="Arial" panose="020B0604020202020204" pitchFamily="34" charset="0"/>
                <a:cs typeface="Arial" panose="020B0604020202020204" pitchFamily="34" charset="0"/>
              </a:rPr>
              <a:t>On track against: indicator 1: No. of new clients steady compared with 2017.</a:t>
            </a:r>
          </a:p>
        </p:txBody>
      </p:sp>
      <p:sp>
        <p:nvSpPr>
          <p:cNvPr id="7" name="Rectangle 6">
            <a:extLst>
              <a:ext uri="{FF2B5EF4-FFF2-40B4-BE49-F238E27FC236}">
                <a16:creationId xmlns:a16="http://schemas.microsoft.com/office/drawing/2014/main" id="{12419C6B-C2BF-4902-83C9-201816FAF3D4}"/>
              </a:ext>
            </a:extLst>
          </p:cNvPr>
          <p:cNvSpPr/>
          <p:nvPr/>
        </p:nvSpPr>
        <p:spPr>
          <a:xfrm>
            <a:off x="6198041" y="1811314"/>
            <a:ext cx="2659710" cy="738664"/>
          </a:xfrm>
          <a:prstGeom prst="rect">
            <a:avLst/>
          </a:prstGeom>
        </p:spPr>
        <p:txBody>
          <a:bodyPr wrap="square">
            <a:spAutoFit/>
          </a:bodyPr>
          <a:lstStyle/>
          <a:p>
            <a:r>
              <a:rPr lang="en-US" sz="1400" b="1" dirty="0">
                <a:solidFill>
                  <a:schemeClr val="tx1">
                    <a:lumMod val="75000"/>
                    <a:lumOff val="25000"/>
                  </a:schemeClr>
                </a:solidFill>
                <a:latin typeface="Arial" panose="020B0604020202020204" pitchFamily="34" charset="0"/>
                <a:cs typeface="Arial" panose="020B0604020202020204" pitchFamily="34" charset="0"/>
              </a:rPr>
              <a:t>On track against indicator 2: No. of services steady compared with 2017.</a:t>
            </a:r>
          </a:p>
        </p:txBody>
      </p:sp>
      <p:sp>
        <p:nvSpPr>
          <p:cNvPr id="8" name="Rectangle 7">
            <a:extLst>
              <a:ext uri="{FF2B5EF4-FFF2-40B4-BE49-F238E27FC236}">
                <a16:creationId xmlns:a16="http://schemas.microsoft.com/office/drawing/2014/main" id="{00C7673A-CDF6-4562-81F9-F7F243B8E7E8}"/>
              </a:ext>
            </a:extLst>
          </p:cNvPr>
          <p:cNvSpPr/>
          <p:nvPr/>
        </p:nvSpPr>
        <p:spPr>
          <a:xfrm>
            <a:off x="6198041" y="2716695"/>
            <a:ext cx="2659710" cy="954107"/>
          </a:xfrm>
          <a:prstGeom prst="rect">
            <a:avLst/>
          </a:prstGeom>
        </p:spPr>
        <p:txBody>
          <a:bodyPr wrap="square">
            <a:spAutoFit/>
          </a:bodyPr>
          <a:lstStyle/>
          <a:p>
            <a:r>
              <a:rPr lang="en-US" sz="1400" b="1" dirty="0">
                <a:solidFill>
                  <a:schemeClr val="tx1">
                    <a:lumMod val="75000"/>
                    <a:lumOff val="25000"/>
                  </a:schemeClr>
                </a:solidFill>
                <a:latin typeface="Arial" panose="020B0604020202020204" pitchFamily="34" charset="0"/>
                <a:cs typeface="Arial" panose="020B0604020202020204" pitchFamily="34" charset="0"/>
              </a:rPr>
              <a:t>On track against indicator 3: No. of participants completing Cert III, 4R and MFE training.</a:t>
            </a:r>
          </a:p>
        </p:txBody>
      </p:sp>
      <p:sp>
        <p:nvSpPr>
          <p:cNvPr id="9" name="Rectangle 8">
            <a:extLst>
              <a:ext uri="{FF2B5EF4-FFF2-40B4-BE49-F238E27FC236}">
                <a16:creationId xmlns:a16="http://schemas.microsoft.com/office/drawing/2014/main" id="{5A5764A1-545B-4719-9A7B-BC1E46B7E489}"/>
              </a:ext>
            </a:extLst>
          </p:cNvPr>
          <p:cNvSpPr/>
          <p:nvPr/>
        </p:nvSpPr>
        <p:spPr>
          <a:xfrm>
            <a:off x="6198041" y="4219182"/>
            <a:ext cx="2659710" cy="1169551"/>
          </a:xfrm>
          <a:prstGeom prst="rect">
            <a:avLst/>
          </a:prstGeom>
        </p:spPr>
        <p:txBody>
          <a:bodyPr wrap="square">
            <a:spAutoFit/>
          </a:bodyPr>
          <a:lstStyle/>
          <a:p>
            <a:r>
              <a:rPr lang="en-US" sz="1400" b="1" dirty="0">
                <a:solidFill>
                  <a:schemeClr val="tx1">
                    <a:lumMod val="75000"/>
                    <a:lumOff val="25000"/>
                  </a:schemeClr>
                </a:solidFill>
                <a:latin typeface="Arial" panose="020B0604020202020204" pitchFamily="34" charset="0"/>
                <a:cs typeface="Arial" panose="020B0604020202020204" pitchFamily="34" charset="0"/>
              </a:rPr>
              <a:t>On track against indicator 4: At least 50% of participants in each training demonstrate improved skills/knowledge at end of training.</a:t>
            </a:r>
          </a:p>
        </p:txBody>
      </p:sp>
    </p:spTree>
    <p:extLst>
      <p:ext uri="{BB962C8B-B14F-4D97-AF65-F5344CB8AC3E}">
        <p14:creationId xmlns:p14="http://schemas.microsoft.com/office/powerpoint/2010/main" val="1879118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CE20A64-F65F-4BC7-AD34-7A412DF24D7A}"/>
              </a:ext>
            </a:extLst>
          </p:cNvPr>
          <p:cNvSpPr txBox="1"/>
          <p:nvPr/>
        </p:nvSpPr>
        <p:spPr>
          <a:xfrm>
            <a:off x="720271" y="218166"/>
            <a:ext cx="3086101" cy="369332"/>
          </a:xfrm>
          <a:prstGeom prst="rect">
            <a:avLst/>
          </a:prstGeom>
          <a:noFill/>
        </p:spPr>
        <p:txBody>
          <a:bodyPr wrap="square" rtlCol="0">
            <a:spAutoFit/>
          </a:bodyPr>
          <a:lstStyle/>
          <a:p>
            <a:r>
              <a:rPr lang="en-US" b="1" dirty="0">
                <a:solidFill>
                  <a:schemeClr val="tx1">
                    <a:lumMod val="65000"/>
                    <a:lumOff val="35000"/>
                  </a:schemeClr>
                </a:solidFill>
                <a:latin typeface="Arial" panose="020B0604020202020204" pitchFamily="34" charset="0"/>
                <a:cs typeface="Arial" panose="020B0604020202020204" pitchFamily="34" charset="0"/>
              </a:rPr>
              <a:t>New clients by age</a:t>
            </a:r>
          </a:p>
        </p:txBody>
      </p:sp>
      <p:graphicFrame>
        <p:nvGraphicFramePr>
          <p:cNvPr id="9" name="Chart 8">
            <a:extLst>
              <a:ext uri="{FF2B5EF4-FFF2-40B4-BE49-F238E27FC236}">
                <a16:creationId xmlns:a16="http://schemas.microsoft.com/office/drawing/2014/main" id="{1428C636-21E8-4BFA-8EFC-3B48F6D4496E}"/>
              </a:ext>
            </a:extLst>
          </p:cNvPr>
          <p:cNvGraphicFramePr>
            <a:graphicFrameLocks/>
          </p:cNvGraphicFramePr>
          <p:nvPr>
            <p:extLst>
              <p:ext uri="{D42A27DB-BD31-4B8C-83A1-F6EECF244321}">
                <p14:modId xmlns:p14="http://schemas.microsoft.com/office/powerpoint/2010/main" val="3406901572"/>
              </p:ext>
            </p:extLst>
          </p:nvPr>
        </p:nvGraphicFramePr>
        <p:xfrm>
          <a:off x="-257175" y="523090"/>
          <a:ext cx="4581525" cy="27559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007F0628-CD23-4E9C-B006-06BDC08E1A38}"/>
              </a:ext>
            </a:extLst>
          </p:cNvPr>
          <p:cNvSpPr txBox="1"/>
          <p:nvPr/>
        </p:nvSpPr>
        <p:spPr>
          <a:xfrm>
            <a:off x="105634" y="3396796"/>
            <a:ext cx="4522382" cy="369332"/>
          </a:xfrm>
          <a:prstGeom prst="rect">
            <a:avLst/>
          </a:prstGeom>
          <a:noFill/>
        </p:spPr>
        <p:txBody>
          <a:bodyPr wrap="square" rtlCol="0">
            <a:spAutoFit/>
          </a:bodyPr>
          <a:lstStyle/>
          <a:p>
            <a:r>
              <a:rPr lang="en-US" b="1" dirty="0">
                <a:solidFill>
                  <a:schemeClr val="tx1">
                    <a:lumMod val="65000"/>
                    <a:lumOff val="35000"/>
                  </a:schemeClr>
                </a:solidFill>
                <a:latin typeface="Arial" panose="020B0604020202020204" pitchFamily="34" charset="0"/>
                <a:cs typeface="Arial" panose="020B0604020202020204" pitchFamily="34" charset="0"/>
              </a:rPr>
              <a:t>New female clients by disability status</a:t>
            </a:r>
          </a:p>
        </p:txBody>
      </p:sp>
      <p:graphicFrame>
        <p:nvGraphicFramePr>
          <p:cNvPr id="11" name="Chart 10">
            <a:extLst>
              <a:ext uri="{FF2B5EF4-FFF2-40B4-BE49-F238E27FC236}">
                <a16:creationId xmlns:a16="http://schemas.microsoft.com/office/drawing/2014/main" id="{8794134F-B4DC-428B-B24F-C5E78F7A6CE2}"/>
              </a:ext>
            </a:extLst>
          </p:cNvPr>
          <p:cNvGraphicFramePr>
            <a:graphicFrameLocks/>
          </p:cNvGraphicFramePr>
          <p:nvPr>
            <p:extLst>
              <p:ext uri="{D42A27DB-BD31-4B8C-83A1-F6EECF244321}">
                <p14:modId xmlns:p14="http://schemas.microsoft.com/office/powerpoint/2010/main" val="3697486635"/>
              </p:ext>
            </p:extLst>
          </p:nvPr>
        </p:nvGraphicFramePr>
        <p:xfrm>
          <a:off x="-257175" y="3883934"/>
          <a:ext cx="4581525" cy="27559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6E467ECB-B787-4050-86DA-67A1B01C44D6}"/>
              </a:ext>
            </a:extLst>
          </p:cNvPr>
          <p:cNvGraphicFramePr>
            <a:graphicFrameLocks/>
          </p:cNvGraphicFramePr>
          <p:nvPr>
            <p:extLst>
              <p:ext uri="{D42A27DB-BD31-4B8C-83A1-F6EECF244321}">
                <p14:modId xmlns:p14="http://schemas.microsoft.com/office/powerpoint/2010/main" val="2108191391"/>
              </p:ext>
            </p:extLst>
          </p:nvPr>
        </p:nvGraphicFramePr>
        <p:xfrm>
          <a:off x="4628016" y="587498"/>
          <a:ext cx="4581525" cy="2749550"/>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a:extLst>
              <a:ext uri="{FF2B5EF4-FFF2-40B4-BE49-F238E27FC236}">
                <a16:creationId xmlns:a16="http://schemas.microsoft.com/office/drawing/2014/main" id="{0F83DC3C-82D0-40FD-9D4F-AF634D82AD3B}"/>
              </a:ext>
            </a:extLst>
          </p:cNvPr>
          <p:cNvSpPr txBox="1"/>
          <p:nvPr/>
        </p:nvSpPr>
        <p:spPr>
          <a:xfrm>
            <a:off x="5023529" y="218166"/>
            <a:ext cx="3979636" cy="369332"/>
          </a:xfrm>
          <a:prstGeom prst="rect">
            <a:avLst/>
          </a:prstGeom>
          <a:noFill/>
        </p:spPr>
        <p:txBody>
          <a:bodyPr wrap="square" rtlCol="0">
            <a:spAutoFit/>
          </a:bodyPr>
          <a:lstStyle/>
          <a:p>
            <a:r>
              <a:rPr lang="en-US" b="1" dirty="0">
                <a:solidFill>
                  <a:schemeClr val="tx1">
                    <a:lumMod val="65000"/>
                    <a:lumOff val="35000"/>
                  </a:schemeClr>
                </a:solidFill>
                <a:latin typeface="Arial" panose="020B0604020202020204" pitchFamily="34" charset="0"/>
                <a:cs typeface="Arial" panose="020B0604020202020204" pitchFamily="34" charset="0"/>
              </a:rPr>
              <a:t>New female clients who are FHH</a:t>
            </a:r>
          </a:p>
        </p:txBody>
      </p:sp>
      <p:sp>
        <p:nvSpPr>
          <p:cNvPr id="16" name="TextBox 47">
            <a:extLst>
              <a:ext uri="{FF2B5EF4-FFF2-40B4-BE49-F238E27FC236}">
                <a16:creationId xmlns:a16="http://schemas.microsoft.com/office/drawing/2014/main" id="{8048B208-A5E8-4AE3-AD9B-EEB8F5FFE279}"/>
              </a:ext>
            </a:extLst>
          </p:cNvPr>
          <p:cNvSpPr txBox="1"/>
          <p:nvPr/>
        </p:nvSpPr>
        <p:spPr>
          <a:xfrm>
            <a:off x="5375727" y="4307777"/>
            <a:ext cx="3086101" cy="95410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rPr>
              <a:t>On track against indicator 8: Maintain or increase in proportion of clients with disabilities (and other vulnerable clients)</a:t>
            </a:r>
            <a:endParaRPr lang="en-US" sz="1400"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7519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7CB2FEE-54C8-48D1-9D7D-38ED6D55BD3C}"/>
              </a:ext>
            </a:extLst>
          </p:cNvPr>
          <p:cNvSpPr txBox="1"/>
          <p:nvPr/>
        </p:nvSpPr>
        <p:spPr>
          <a:xfrm>
            <a:off x="1038225" y="218166"/>
            <a:ext cx="3804119" cy="369332"/>
          </a:xfrm>
          <a:prstGeom prst="rect">
            <a:avLst/>
          </a:prstGeom>
          <a:noFill/>
        </p:spPr>
        <p:txBody>
          <a:bodyPr wrap="square" rtlCol="0">
            <a:spAutoFit/>
          </a:bodyPr>
          <a:lstStyle/>
          <a:p>
            <a:r>
              <a:rPr lang="en-US" b="1" dirty="0">
                <a:solidFill>
                  <a:schemeClr val="tx1">
                    <a:lumMod val="65000"/>
                    <a:lumOff val="35000"/>
                  </a:schemeClr>
                </a:solidFill>
                <a:latin typeface="Arial" panose="020B0604020202020204" pitchFamily="34" charset="0"/>
                <a:cs typeface="Arial" panose="020B0604020202020204" pitchFamily="34" charset="0"/>
              </a:rPr>
              <a:t>New clients by municipality</a:t>
            </a:r>
          </a:p>
        </p:txBody>
      </p:sp>
      <p:graphicFrame>
        <p:nvGraphicFramePr>
          <p:cNvPr id="12" name="Chart 11">
            <a:extLst>
              <a:ext uri="{FF2B5EF4-FFF2-40B4-BE49-F238E27FC236}">
                <a16:creationId xmlns:a16="http://schemas.microsoft.com/office/drawing/2014/main" id="{0258ACCB-3CFE-4636-88DD-A9AE92DC35BF}"/>
              </a:ext>
            </a:extLst>
          </p:cNvPr>
          <p:cNvGraphicFramePr>
            <a:graphicFrameLocks/>
          </p:cNvGraphicFramePr>
          <p:nvPr>
            <p:extLst>
              <p:ext uri="{D42A27DB-BD31-4B8C-83A1-F6EECF244321}">
                <p14:modId xmlns:p14="http://schemas.microsoft.com/office/powerpoint/2010/main" val="3332488008"/>
              </p:ext>
            </p:extLst>
          </p:nvPr>
        </p:nvGraphicFramePr>
        <p:xfrm>
          <a:off x="364671" y="692149"/>
          <a:ext cx="8518071" cy="57812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70441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7CB2FEE-54C8-48D1-9D7D-38ED6D55BD3C}"/>
              </a:ext>
            </a:extLst>
          </p:cNvPr>
          <p:cNvSpPr txBox="1"/>
          <p:nvPr/>
        </p:nvSpPr>
        <p:spPr>
          <a:xfrm>
            <a:off x="1038225" y="218166"/>
            <a:ext cx="3086101" cy="369332"/>
          </a:xfrm>
          <a:prstGeom prst="rect">
            <a:avLst/>
          </a:prstGeom>
          <a:noFill/>
        </p:spPr>
        <p:txBody>
          <a:bodyPr wrap="square" rtlCol="0">
            <a:spAutoFit/>
          </a:bodyPr>
          <a:lstStyle/>
          <a:p>
            <a:r>
              <a:rPr lang="en-US" b="1" dirty="0">
                <a:solidFill>
                  <a:schemeClr val="tx1">
                    <a:lumMod val="65000"/>
                    <a:lumOff val="35000"/>
                  </a:schemeClr>
                </a:solidFill>
                <a:latin typeface="Arial" panose="020B0604020202020204" pitchFamily="34" charset="0"/>
                <a:cs typeface="Arial" panose="020B0604020202020204" pitchFamily="34" charset="0"/>
              </a:rPr>
              <a:t>New clients by case type</a:t>
            </a:r>
          </a:p>
        </p:txBody>
      </p:sp>
      <p:graphicFrame>
        <p:nvGraphicFramePr>
          <p:cNvPr id="5" name="Chart 4">
            <a:extLst>
              <a:ext uri="{FF2B5EF4-FFF2-40B4-BE49-F238E27FC236}">
                <a16:creationId xmlns:a16="http://schemas.microsoft.com/office/drawing/2014/main" id="{C8EBFF0B-6201-4DB0-83A4-9AF4CF7C0A6A}"/>
              </a:ext>
            </a:extLst>
          </p:cNvPr>
          <p:cNvGraphicFramePr>
            <a:graphicFrameLocks/>
          </p:cNvGraphicFramePr>
          <p:nvPr>
            <p:extLst>
              <p:ext uri="{D42A27DB-BD31-4B8C-83A1-F6EECF244321}">
                <p14:modId xmlns:p14="http://schemas.microsoft.com/office/powerpoint/2010/main" val="603306517"/>
              </p:ext>
            </p:extLst>
          </p:nvPr>
        </p:nvGraphicFramePr>
        <p:xfrm>
          <a:off x="295275" y="754288"/>
          <a:ext cx="8601982" cy="5423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606916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9E693D3678C94CB8EEFC711F5CF666" ma:contentTypeVersion="9" ma:contentTypeDescription="Create a new document." ma:contentTypeScope="" ma:versionID="37fe3c50a9297469285c5d6ab858353e">
  <xsd:schema xmlns:xsd="http://www.w3.org/2001/XMLSchema" xmlns:xs="http://www.w3.org/2001/XMLSchema" xmlns:p="http://schemas.microsoft.com/office/2006/metadata/properties" xmlns:ns3="69dde7e3-3707-4dc6-894e-213b60222617" targetNamespace="http://schemas.microsoft.com/office/2006/metadata/properties" ma:root="true" ma:fieldsID="16f4d567f320ecdc4586397e4448e341" ns3:_="">
    <xsd:import namespace="69dde7e3-3707-4dc6-894e-213b6022261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dde7e3-3707-4dc6-894e-213b602226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442432E-15D8-48C2-9AB4-B62D0DFEE3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dde7e3-3707-4dc6-894e-213b602226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358AF8F-D68F-4948-B932-14A995CC2FB1}">
  <ds:schemaRefs>
    <ds:schemaRef ds:uri="http://schemas.microsoft.com/sharepoint/v3/contenttype/forms"/>
  </ds:schemaRefs>
</ds:datastoreItem>
</file>

<file path=customXml/itemProps3.xml><?xml version="1.0" encoding="utf-8"?>
<ds:datastoreItem xmlns:ds="http://schemas.openxmlformats.org/officeDocument/2006/customXml" ds:itemID="{825C2FA5-FD8E-4CDD-8CA7-846915807F2B}">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69dde7e3-3707-4dc6-894e-213b6022261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2673</Words>
  <Application>Microsoft Office PowerPoint</Application>
  <PresentationFormat>On-screen Show (4:3)</PresentationFormat>
  <Paragraphs>277</Paragraphs>
  <Slides>28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Attract more women</vt:lpstr>
      <vt:lpstr>Calibri</vt:lpstr>
      <vt:lpstr>Calibri Light</vt:lpstr>
      <vt:lpstr>Office Theme</vt:lpstr>
      <vt:lpstr>Nabilan 6 monthly progress briefing January – June 2018</vt:lpstr>
      <vt:lpstr>Context update</vt:lpstr>
      <vt:lpstr>Our key evaluation questions</vt:lpstr>
      <vt:lpstr>KEQ1, EOPO 1: What did we do?</vt:lpstr>
      <vt:lpstr>PowerPoint Presentation</vt:lpstr>
      <vt:lpstr>KEQ1, EOPO 1: What did we achieve?</vt:lpstr>
      <vt:lpstr>PowerPoint Presentation</vt:lpstr>
      <vt:lpstr>PowerPoint Presentation</vt:lpstr>
      <vt:lpstr>PowerPoint Presentation</vt:lpstr>
      <vt:lpstr>PowerPoint Presentation</vt:lpstr>
      <vt:lpstr>PowerPoint Presentation</vt:lpstr>
      <vt:lpstr>PowerPoint Presentation</vt:lpstr>
      <vt:lpstr>KEQ1, EOPO 1: Findings</vt:lpstr>
      <vt:lpstr>KEQ1, EOPO 1: Recommendations</vt:lpstr>
      <vt:lpstr>KEQ2, EOPO 2: What did we do?</vt:lpstr>
      <vt:lpstr>KEQ2, EOPO 2: What did we achieve?</vt:lpstr>
      <vt:lpstr>Support to partners</vt:lpstr>
      <vt:lpstr>Positive messaging for social change</vt:lpstr>
      <vt:lpstr>Promoting quality prevention work</vt:lpstr>
      <vt:lpstr>KOKOSA!</vt:lpstr>
      <vt:lpstr>Nabilan’s influence</vt:lpstr>
      <vt:lpstr>Media monitoring results</vt:lpstr>
      <vt:lpstr>KEQ2, EOPO 2: Findings</vt:lpstr>
      <vt:lpstr>KEQ2, EOPO 2: Recommendations</vt:lpstr>
      <vt:lpstr>Update on KEQ3: Sustainability</vt:lpstr>
      <vt:lpstr>VAWC services funding</vt:lpstr>
      <vt:lpstr>Looking forward</vt:lpstr>
      <vt:lpstr>Obrigada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Timor-Leste Nabilan Progress Briefing: January - July 2019</dc:title>
  <dc:creator/>
  <cp:lastModifiedBy/>
  <cp:revision>1</cp:revision>
  <dcterms:created xsi:type="dcterms:W3CDTF">2021-03-26T04:19:31Z</dcterms:created>
  <dcterms:modified xsi:type="dcterms:W3CDTF">2021-03-26T04:20:38Z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35154652-d221-47a5-a91e-adf3d3f646aa</vt:lpwstr>
  </property>
  <property fmtid="{D5CDD505-2E9C-101B-9397-08002B2CF9AE}" pid="3" name="SEC">
    <vt:lpwstr>OFFICIAL</vt:lpwstr>
  </property>
  <property fmtid="{D5CDD505-2E9C-101B-9397-08002B2CF9AE}" pid="4" name="ContentTypeId">
    <vt:lpwstr>0x010100C19E693D3678C94CB8EEFC711F5CF666</vt:lpwstr>
  </property>
</Properties>
</file>