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 id="2147483676" r:id="rId2"/>
    <p:sldMasterId id="2147483709" r:id="rId3"/>
    <p:sldMasterId id="2147483667" r:id="rId4"/>
    <p:sldMasterId id="2147483682" r:id="rId5"/>
    <p:sldMasterId id="2147483687" r:id="rId6"/>
  </p:sldMasterIdLst>
  <p:notesMasterIdLst>
    <p:notesMasterId r:id="rId51"/>
  </p:notesMasterIdLst>
  <p:handoutMasterIdLst>
    <p:handoutMasterId r:id="rId52"/>
  </p:handoutMasterIdLst>
  <p:sldIdLst>
    <p:sldId id="261" r:id="rId7"/>
    <p:sldId id="351" r:id="rId8"/>
    <p:sldId id="257" r:id="rId9"/>
    <p:sldId id="348" r:id="rId10"/>
    <p:sldId id="350" r:id="rId11"/>
    <p:sldId id="263" r:id="rId12"/>
    <p:sldId id="307" r:id="rId13"/>
    <p:sldId id="308" r:id="rId14"/>
    <p:sldId id="326" r:id="rId15"/>
    <p:sldId id="268" r:id="rId16"/>
    <p:sldId id="344" r:id="rId17"/>
    <p:sldId id="345" r:id="rId18"/>
    <p:sldId id="346" r:id="rId19"/>
    <p:sldId id="271" r:id="rId20"/>
    <p:sldId id="309" r:id="rId21"/>
    <p:sldId id="311" r:id="rId22"/>
    <p:sldId id="310" r:id="rId23"/>
    <p:sldId id="312" r:id="rId24"/>
    <p:sldId id="328" r:id="rId25"/>
    <p:sldId id="280" r:id="rId26"/>
    <p:sldId id="347" r:id="rId27"/>
    <p:sldId id="313" r:id="rId28"/>
    <p:sldId id="329" r:id="rId29"/>
    <p:sldId id="342" r:id="rId30"/>
    <p:sldId id="314" r:id="rId31"/>
    <p:sldId id="291" r:id="rId32"/>
    <p:sldId id="292" r:id="rId33"/>
    <p:sldId id="316" r:id="rId34"/>
    <p:sldId id="324" r:id="rId35"/>
    <p:sldId id="340" r:id="rId36"/>
    <p:sldId id="295" r:id="rId37"/>
    <p:sldId id="296" r:id="rId38"/>
    <p:sldId id="297" r:id="rId39"/>
    <p:sldId id="330" r:id="rId40"/>
    <p:sldId id="331" r:id="rId41"/>
    <p:sldId id="299" r:id="rId42"/>
    <p:sldId id="320" r:id="rId43"/>
    <p:sldId id="301" r:id="rId44"/>
    <p:sldId id="321" r:id="rId45"/>
    <p:sldId id="302" r:id="rId46"/>
    <p:sldId id="303" r:id="rId47"/>
    <p:sldId id="304" r:id="rId48"/>
    <p:sldId id="305" r:id="rId49"/>
    <p:sldId id="262" r:id="rId50"/>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B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55" autoAdjust="0"/>
    <p:restoredTop sz="94660"/>
  </p:normalViewPr>
  <p:slideViewPr>
    <p:cSldViewPr snapToGrid="0">
      <p:cViewPr varScale="1">
        <p:scale>
          <a:sx n="131" d="100"/>
          <a:sy n="131" d="100"/>
        </p:scale>
        <p:origin x="1470" y="12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235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FB6873-E972-48DE-82FA-3E447CC18BC2}"/>
              </a:ext>
            </a:extLst>
          </p:cNvPr>
          <p:cNvSpPr>
            <a:spLocks noGrp="1"/>
          </p:cNvSpPr>
          <p:nvPr>
            <p:ph type="hdr" sz="quarter"/>
          </p:nvPr>
        </p:nvSpPr>
        <p:spPr>
          <a:xfrm>
            <a:off x="0" y="0"/>
            <a:ext cx="2949099" cy="498157"/>
          </a:xfrm>
          <a:prstGeom prst="rect">
            <a:avLst/>
          </a:prstGeom>
        </p:spPr>
        <p:txBody>
          <a:bodyPr vert="horz" lIns="91120" tIns="45560" rIns="91120" bIns="45560" rtlCol="0"/>
          <a:lstStyle>
            <a:lvl1pPr algn="l">
              <a:defRPr sz="1200"/>
            </a:lvl1pPr>
          </a:lstStyle>
          <a:p>
            <a:endParaRPr lang="en-AU"/>
          </a:p>
        </p:txBody>
      </p:sp>
      <p:sp>
        <p:nvSpPr>
          <p:cNvPr id="3" name="Date Placeholder 2">
            <a:extLst>
              <a:ext uri="{FF2B5EF4-FFF2-40B4-BE49-F238E27FC236}">
                <a16:creationId xmlns:a16="http://schemas.microsoft.com/office/drawing/2014/main" id="{BA220F20-A4B8-4B5F-B27B-82EFC29E0757}"/>
              </a:ext>
            </a:extLst>
          </p:cNvPr>
          <p:cNvSpPr>
            <a:spLocks noGrp="1"/>
          </p:cNvSpPr>
          <p:nvPr>
            <p:ph type="dt" sz="quarter" idx="1"/>
          </p:nvPr>
        </p:nvSpPr>
        <p:spPr>
          <a:xfrm>
            <a:off x="3854939" y="0"/>
            <a:ext cx="2949099" cy="498157"/>
          </a:xfrm>
          <a:prstGeom prst="rect">
            <a:avLst/>
          </a:prstGeom>
        </p:spPr>
        <p:txBody>
          <a:bodyPr vert="horz" lIns="91120" tIns="45560" rIns="91120" bIns="45560" rtlCol="0"/>
          <a:lstStyle>
            <a:lvl1pPr algn="r">
              <a:defRPr sz="1200"/>
            </a:lvl1pPr>
          </a:lstStyle>
          <a:p>
            <a:fld id="{913971DA-CBF9-43BC-BECE-0C678A8F7338}" type="datetimeFigureOut">
              <a:rPr lang="en-AU" smtClean="0"/>
              <a:t>3/03/2020</a:t>
            </a:fld>
            <a:endParaRPr lang="en-AU"/>
          </a:p>
        </p:txBody>
      </p:sp>
      <p:sp>
        <p:nvSpPr>
          <p:cNvPr id="4" name="Footer Placeholder 3">
            <a:extLst>
              <a:ext uri="{FF2B5EF4-FFF2-40B4-BE49-F238E27FC236}">
                <a16:creationId xmlns:a16="http://schemas.microsoft.com/office/drawing/2014/main" id="{7185AB0E-8503-4BCB-B134-15765F55C839}"/>
              </a:ext>
            </a:extLst>
          </p:cNvPr>
          <p:cNvSpPr>
            <a:spLocks noGrp="1"/>
          </p:cNvSpPr>
          <p:nvPr>
            <p:ph type="ftr" sz="quarter" idx="2"/>
          </p:nvPr>
        </p:nvSpPr>
        <p:spPr>
          <a:xfrm>
            <a:off x="0" y="9441182"/>
            <a:ext cx="2949099" cy="498157"/>
          </a:xfrm>
          <a:prstGeom prst="rect">
            <a:avLst/>
          </a:prstGeom>
        </p:spPr>
        <p:txBody>
          <a:bodyPr vert="horz" lIns="91120" tIns="45560" rIns="91120" bIns="4556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7D98AED9-0DC4-49C5-AF42-544DF1D190A6}"/>
              </a:ext>
            </a:extLst>
          </p:cNvPr>
          <p:cNvSpPr>
            <a:spLocks noGrp="1"/>
          </p:cNvSpPr>
          <p:nvPr>
            <p:ph type="sldNum" sz="quarter" idx="3"/>
          </p:nvPr>
        </p:nvSpPr>
        <p:spPr>
          <a:xfrm>
            <a:off x="3854939" y="9441182"/>
            <a:ext cx="2949099" cy="498157"/>
          </a:xfrm>
          <a:prstGeom prst="rect">
            <a:avLst/>
          </a:prstGeom>
        </p:spPr>
        <p:txBody>
          <a:bodyPr vert="horz" lIns="91120" tIns="45560" rIns="91120" bIns="45560" rtlCol="0" anchor="b"/>
          <a:lstStyle>
            <a:lvl1pPr algn="r">
              <a:defRPr sz="1200"/>
            </a:lvl1pPr>
          </a:lstStyle>
          <a:p>
            <a:fld id="{145FC973-4B1C-4C29-9822-36C7C16A32AB}" type="slidenum">
              <a:rPr lang="en-AU" smtClean="0"/>
              <a:t>‹#›</a:t>
            </a:fld>
            <a:endParaRPr lang="en-AU"/>
          </a:p>
        </p:txBody>
      </p:sp>
    </p:spTree>
    <p:extLst>
      <p:ext uri="{BB962C8B-B14F-4D97-AF65-F5344CB8AC3E}">
        <p14:creationId xmlns:p14="http://schemas.microsoft.com/office/powerpoint/2010/main" val="86879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120" tIns="45560" rIns="91120" bIns="45560" rtlCol="0"/>
          <a:lstStyle>
            <a:lvl1pPr algn="l">
              <a:defRPr sz="1200"/>
            </a:lvl1pPr>
          </a:lstStyle>
          <a:p>
            <a:endParaRPr lang="en-AU"/>
          </a:p>
        </p:txBody>
      </p:sp>
      <p:sp>
        <p:nvSpPr>
          <p:cNvPr id="3" name="Date Placeholder 2"/>
          <p:cNvSpPr>
            <a:spLocks noGrp="1"/>
          </p:cNvSpPr>
          <p:nvPr>
            <p:ph type="dt" idx="1"/>
          </p:nvPr>
        </p:nvSpPr>
        <p:spPr>
          <a:xfrm>
            <a:off x="3854939" y="0"/>
            <a:ext cx="2949099" cy="498693"/>
          </a:xfrm>
          <a:prstGeom prst="rect">
            <a:avLst/>
          </a:prstGeom>
        </p:spPr>
        <p:txBody>
          <a:bodyPr vert="horz" lIns="91120" tIns="45560" rIns="91120" bIns="45560" rtlCol="0"/>
          <a:lstStyle>
            <a:lvl1pPr algn="r">
              <a:defRPr sz="1200"/>
            </a:lvl1pPr>
          </a:lstStyle>
          <a:p>
            <a:fld id="{1502DFB9-7454-42BD-946E-5C3AC1AFB7BD}" type="datetimeFigureOut">
              <a:rPr lang="en-AU" smtClean="0"/>
              <a:t>3/03/2020</a:t>
            </a:fld>
            <a:endParaRPr lang="en-AU"/>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120" tIns="45560" rIns="91120" bIns="45560" rtlCol="0" anchor="ctr"/>
          <a:lstStyle/>
          <a:p>
            <a:endParaRPr lang="en-AU"/>
          </a:p>
        </p:txBody>
      </p:sp>
      <p:sp>
        <p:nvSpPr>
          <p:cNvPr id="5" name="Notes Placeholder 4"/>
          <p:cNvSpPr>
            <a:spLocks noGrp="1"/>
          </p:cNvSpPr>
          <p:nvPr>
            <p:ph type="body" sz="quarter" idx="3"/>
          </p:nvPr>
        </p:nvSpPr>
        <p:spPr>
          <a:xfrm>
            <a:off x="680562" y="4783306"/>
            <a:ext cx="5444490" cy="3913615"/>
          </a:xfrm>
          <a:prstGeom prst="rect">
            <a:avLst/>
          </a:prstGeom>
        </p:spPr>
        <p:txBody>
          <a:bodyPr vert="horz" lIns="91120" tIns="45560" rIns="91120" bIns="4556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099" cy="498692"/>
          </a:xfrm>
          <a:prstGeom prst="rect">
            <a:avLst/>
          </a:prstGeom>
        </p:spPr>
        <p:txBody>
          <a:bodyPr vert="horz" lIns="91120" tIns="45560" rIns="91120" bIns="45560"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120" tIns="45560" rIns="91120" bIns="45560" rtlCol="0" anchor="b"/>
          <a:lstStyle>
            <a:lvl1pPr algn="r">
              <a:defRPr sz="1200"/>
            </a:lvl1pPr>
          </a:lstStyle>
          <a:p>
            <a:fld id="{290F2B69-3963-411A-8F1F-F419AFC0AE9A}" type="slidenum">
              <a:rPr lang="en-AU" smtClean="0"/>
              <a:t>‹#›</a:t>
            </a:fld>
            <a:endParaRPr lang="en-AU"/>
          </a:p>
        </p:txBody>
      </p:sp>
    </p:spTree>
    <p:extLst>
      <p:ext uri="{BB962C8B-B14F-4D97-AF65-F5344CB8AC3E}">
        <p14:creationId xmlns:p14="http://schemas.microsoft.com/office/powerpoint/2010/main" val="2639146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90F2B69-3963-411A-8F1F-F419AFC0AE9A}" type="slidenum">
              <a:rPr lang="en-AU" smtClean="0"/>
              <a:t>12</a:t>
            </a:fld>
            <a:endParaRPr lang="en-AU"/>
          </a:p>
        </p:txBody>
      </p:sp>
    </p:spTree>
    <p:extLst>
      <p:ext uri="{BB962C8B-B14F-4D97-AF65-F5344CB8AC3E}">
        <p14:creationId xmlns:p14="http://schemas.microsoft.com/office/powerpoint/2010/main" val="1449029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90F2B69-3963-411A-8F1F-F419AFC0AE9A}" type="slidenum">
              <a:rPr lang="en-AU" smtClean="0"/>
              <a:t>13</a:t>
            </a:fld>
            <a:endParaRPr lang="en-AU"/>
          </a:p>
        </p:txBody>
      </p:sp>
    </p:spTree>
    <p:extLst>
      <p:ext uri="{BB962C8B-B14F-4D97-AF65-F5344CB8AC3E}">
        <p14:creationId xmlns:p14="http://schemas.microsoft.com/office/powerpoint/2010/main" val="542749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90F2B69-3963-411A-8F1F-F419AFC0AE9A}" type="slidenum">
              <a:rPr lang="en-AU" smtClean="0"/>
              <a:t>15</a:t>
            </a:fld>
            <a:endParaRPr lang="en-AU"/>
          </a:p>
        </p:txBody>
      </p:sp>
    </p:spTree>
    <p:extLst>
      <p:ext uri="{BB962C8B-B14F-4D97-AF65-F5344CB8AC3E}">
        <p14:creationId xmlns:p14="http://schemas.microsoft.com/office/powerpoint/2010/main" val="3406293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90F2B69-3963-411A-8F1F-F419AFC0AE9A}" type="slidenum">
              <a:rPr lang="en-AU" smtClean="0"/>
              <a:t>16</a:t>
            </a:fld>
            <a:endParaRPr lang="en-AU"/>
          </a:p>
        </p:txBody>
      </p:sp>
    </p:spTree>
    <p:extLst>
      <p:ext uri="{BB962C8B-B14F-4D97-AF65-F5344CB8AC3E}">
        <p14:creationId xmlns:p14="http://schemas.microsoft.com/office/powerpoint/2010/main" val="3763232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90F2B69-3963-411A-8F1F-F419AFC0AE9A}" type="slidenum">
              <a:rPr lang="en-AU" smtClean="0"/>
              <a:t>18</a:t>
            </a:fld>
            <a:endParaRPr lang="en-AU"/>
          </a:p>
        </p:txBody>
      </p:sp>
    </p:spTree>
    <p:extLst>
      <p:ext uri="{BB962C8B-B14F-4D97-AF65-F5344CB8AC3E}">
        <p14:creationId xmlns:p14="http://schemas.microsoft.com/office/powerpoint/2010/main" val="3595776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90F2B69-3963-411A-8F1F-F419AFC0AE9A}" type="slidenum">
              <a:rPr lang="en-AU" smtClean="0"/>
              <a:t>19</a:t>
            </a:fld>
            <a:endParaRPr lang="en-AU"/>
          </a:p>
        </p:txBody>
      </p:sp>
    </p:spTree>
    <p:extLst>
      <p:ext uri="{BB962C8B-B14F-4D97-AF65-F5344CB8AC3E}">
        <p14:creationId xmlns:p14="http://schemas.microsoft.com/office/powerpoint/2010/main" val="99028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90F2B69-3963-411A-8F1F-F419AFC0AE9A}" type="slidenum">
              <a:rPr lang="en-AU" smtClean="0"/>
              <a:t>23</a:t>
            </a:fld>
            <a:endParaRPr lang="en-AU"/>
          </a:p>
        </p:txBody>
      </p:sp>
    </p:spTree>
    <p:extLst>
      <p:ext uri="{BB962C8B-B14F-4D97-AF65-F5344CB8AC3E}">
        <p14:creationId xmlns:p14="http://schemas.microsoft.com/office/powerpoint/2010/main" val="55908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90F2B69-3963-411A-8F1F-F419AFC0AE9A}" type="slidenum">
              <a:rPr lang="en-AU" smtClean="0"/>
              <a:t>24</a:t>
            </a:fld>
            <a:endParaRPr lang="en-AU"/>
          </a:p>
        </p:txBody>
      </p:sp>
    </p:spTree>
    <p:extLst>
      <p:ext uri="{BB962C8B-B14F-4D97-AF65-F5344CB8AC3E}">
        <p14:creationId xmlns:p14="http://schemas.microsoft.com/office/powerpoint/2010/main" val="919587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0000" rIns="90000"/>
          <a:lstStyle/>
          <a:p>
            <a:r>
              <a:rPr lang="en-US"/>
              <a:t>Click to edit Master title style</a:t>
            </a:r>
            <a:endParaRPr lang="en-US" dirty="0"/>
          </a:p>
        </p:txBody>
      </p:sp>
      <p:sp>
        <p:nvSpPr>
          <p:cNvPr id="3" name="Content Placeholder 2"/>
          <p:cNvSpPr>
            <a:spLocks noGrp="1"/>
          </p:cNvSpPr>
          <p:nvPr>
            <p:ph idx="1"/>
          </p:nvPr>
        </p:nvSpPr>
        <p:spPr>
          <a:xfrm>
            <a:off x="630000" y="1007974"/>
            <a:ext cx="7885350" cy="532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284A07E2-E97A-42E4-8313-125419E51080}" type="slidenum">
              <a:rPr lang="en-AU" smtClean="0"/>
              <a:t>‹#›</a:t>
            </a:fld>
            <a:endParaRPr lang="en-AU"/>
          </a:p>
        </p:txBody>
      </p:sp>
    </p:spTree>
    <p:extLst>
      <p:ext uri="{BB962C8B-B14F-4D97-AF65-F5344CB8AC3E}">
        <p14:creationId xmlns:p14="http://schemas.microsoft.com/office/powerpoint/2010/main" val="1751062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0000" y="1017261"/>
            <a:ext cx="3816000" cy="5328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98000" y="1017261"/>
            <a:ext cx="3816000" cy="53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0" y="6426000"/>
            <a:ext cx="630000" cy="432000"/>
          </a:xfrm>
          <a:prstGeom prst="rect">
            <a:avLst/>
          </a:prstGeom>
        </p:spPr>
        <p:txBody>
          <a:bodyPr/>
          <a:lstStyle/>
          <a:p>
            <a:fld id="{284A07E2-E97A-42E4-8313-125419E51080}" type="slidenum">
              <a:rPr lang="en-AU" smtClean="0"/>
              <a:t>‹#›</a:t>
            </a:fld>
            <a:endParaRPr lang="en-AU"/>
          </a:p>
        </p:txBody>
      </p:sp>
      <p:sp>
        <p:nvSpPr>
          <p:cNvPr id="6" name="Title Placeholder 1">
            <a:extLst>
              <a:ext uri="{FF2B5EF4-FFF2-40B4-BE49-F238E27FC236}">
                <a16:creationId xmlns:a16="http://schemas.microsoft.com/office/drawing/2014/main" id="{091115AA-8AEB-4A9D-BC07-E3679257EB3B}"/>
              </a:ext>
            </a:extLst>
          </p:cNvPr>
          <p:cNvSpPr>
            <a:spLocks noGrp="1"/>
          </p:cNvSpPr>
          <p:nvPr>
            <p:ph type="title"/>
          </p:nvPr>
        </p:nvSpPr>
        <p:spPr>
          <a:xfrm>
            <a:off x="495000" y="-1792"/>
            <a:ext cx="8154000" cy="900000"/>
          </a:xfrm>
          <a:prstGeom prst="round2SameRect">
            <a:avLst>
              <a:gd name="adj1" fmla="val 0"/>
              <a:gd name="adj2" fmla="val 14730"/>
            </a:avLst>
          </a:prstGeom>
          <a:solidFill>
            <a:schemeClr val="bg2"/>
          </a:solidFill>
        </p:spPr>
        <p:txBody>
          <a:bodyPr vert="horz" lIns="90000" tIns="216000" rIns="90000" bIns="216000" rtlCol="0" anchor="ctr" anchorCtr="0">
            <a:noAutofit/>
          </a:bodyPr>
          <a:lstStyle/>
          <a:p>
            <a:r>
              <a:rPr lang="en-US" dirty="0"/>
              <a:t>Click to edit Master title style</a:t>
            </a:r>
          </a:p>
        </p:txBody>
      </p:sp>
    </p:spTree>
    <p:extLst>
      <p:ext uri="{BB962C8B-B14F-4D97-AF65-F5344CB8AC3E}">
        <p14:creationId xmlns:p14="http://schemas.microsoft.com/office/powerpoint/2010/main" val="587417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0000" y="1857375"/>
            <a:ext cx="3816000" cy="448788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98000" y="1857375"/>
            <a:ext cx="3816000" cy="44878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0" y="6426000"/>
            <a:ext cx="630000" cy="432000"/>
          </a:xfrm>
          <a:prstGeom prst="rect">
            <a:avLst/>
          </a:prstGeom>
        </p:spPr>
        <p:txBody>
          <a:bodyPr/>
          <a:lstStyle/>
          <a:p>
            <a:fld id="{284A07E2-E97A-42E4-8313-125419E51080}" type="slidenum">
              <a:rPr lang="en-AU" smtClean="0"/>
              <a:t>‹#›</a:t>
            </a:fld>
            <a:endParaRPr lang="en-AU"/>
          </a:p>
        </p:txBody>
      </p:sp>
      <p:sp>
        <p:nvSpPr>
          <p:cNvPr id="6" name="Title Placeholder 1">
            <a:extLst>
              <a:ext uri="{FF2B5EF4-FFF2-40B4-BE49-F238E27FC236}">
                <a16:creationId xmlns:a16="http://schemas.microsoft.com/office/drawing/2014/main" id="{091115AA-8AEB-4A9D-BC07-E3679257EB3B}"/>
              </a:ext>
            </a:extLst>
          </p:cNvPr>
          <p:cNvSpPr>
            <a:spLocks noGrp="1"/>
          </p:cNvSpPr>
          <p:nvPr>
            <p:ph type="title"/>
          </p:nvPr>
        </p:nvSpPr>
        <p:spPr>
          <a:xfrm>
            <a:off x="495000" y="-1792"/>
            <a:ext cx="8154000" cy="900000"/>
          </a:xfrm>
          <a:prstGeom prst="round2SameRect">
            <a:avLst>
              <a:gd name="adj1" fmla="val 0"/>
              <a:gd name="adj2" fmla="val 14730"/>
            </a:avLst>
          </a:prstGeom>
          <a:solidFill>
            <a:schemeClr val="bg2"/>
          </a:solidFill>
        </p:spPr>
        <p:txBody>
          <a:bodyPr vert="horz" lIns="90000" tIns="216000" rIns="90000" bIns="216000" rtlCol="0" anchor="ctr" anchorCtr="0">
            <a:noAutofit/>
          </a:bodyPr>
          <a:lstStyle/>
          <a:p>
            <a:r>
              <a:rPr lang="en-US" dirty="0"/>
              <a:t>Click to edit Master title style</a:t>
            </a:r>
          </a:p>
        </p:txBody>
      </p:sp>
      <p:sp>
        <p:nvSpPr>
          <p:cNvPr id="8" name="Text Placeholder 2">
            <a:extLst>
              <a:ext uri="{FF2B5EF4-FFF2-40B4-BE49-F238E27FC236}">
                <a16:creationId xmlns:a16="http://schemas.microsoft.com/office/drawing/2014/main" id="{FB80FBCC-17D7-44FD-8981-7495A2FE4E1E}"/>
              </a:ext>
            </a:extLst>
          </p:cNvPr>
          <p:cNvSpPr>
            <a:spLocks noGrp="1"/>
          </p:cNvSpPr>
          <p:nvPr>
            <p:ph type="body" idx="13"/>
          </p:nvPr>
        </p:nvSpPr>
        <p:spPr>
          <a:xfrm>
            <a:off x="630239" y="1033463"/>
            <a:ext cx="381576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4">
            <a:extLst>
              <a:ext uri="{FF2B5EF4-FFF2-40B4-BE49-F238E27FC236}">
                <a16:creationId xmlns:a16="http://schemas.microsoft.com/office/drawing/2014/main" id="{46A14C2F-9E45-4535-8266-29D4267DB3B4}"/>
              </a:ext>
            </a:extLst>
          </p:cNvPr>
          <p:cNvSpPr>
            <a:spLocks noGrp="1"/>
          </p:cNvSpPr>
          <p:nvPr>
            <p:ph type="body" sz="quarter" idx="3"/>
          </p:nvPr>
        </p:nvSpPr>
        <p:spPr>
          <a:xfrm>
            <a:off x="4697998" y="1033463"/>
            <a:ext cx="381576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595750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0000" y="1017261"/>
            <a:ext cx="3816000" cy="5328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98000" y="1017261"/>
            <a:ext cx="3816000" cy="53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427400" y="6426000"/>
            <a:ext cx="2057400" cy="432000"/>
          </a:xfrm>
          <a:prstGeom prst="rect">
            <a:avLst/>
          </a:prstGeom>
        </p:spPr>
        <p:txBody>
          <a:bodyPr/>
          <a:lstStyle/>
          <a:p>
            <a:fld id="{284A07E2-E97A-42E4-8313-125419E51080}" type="slidenum">
              <a:rPr lang="en-AU" smtClean="0"/>
              <a:t>‹#›</a:t>
            </a:fld>
            <a:endParaRPr lang="en-AU"/>
          </a:p>
        </p:txBody>
      </p:sp>
      <p:sp>
        <p:nvSpPr>
          <p:cNvPr id="8" name="Title 1">
            <a:extLst>
              <a:ext uri="{FF2B5EF4-FFF2-40B4-BE49-F238E27FC236}">
                <a16:creationId xmlns:a16="http://schemas.microsoft.com/office/drawing/2014/main" id="{3BC86CA6-39F2-4819-9116-6573EBE2D135}"/>
              </a:ext>
            </a:extLst>
          </p:cNvPr>
          <p:cNvSpPr>
            <a:spLocks noGrp="1"/>
          </p:cNvSpPr>
          <p:nvPr>
            <p:ph type="title"/>
          </p:nvPr>
        </p:nvSpPr>
        <p:spPr>
          <a:xfrm>
            <a:off x="495000" y="-1792"/>
            <a:ext cx="8154000" cy="535192"/>
          </a:xfrm>
          <a:solidFill>
            <a:schemeClr val="accent4">
              <a:lumMod val="40000"/>
              <a:lumOff val="60000"/>
            </a:schemeClr>
          </a:solidFill>
        </p:spPr>
        <p:txBody>
          <a:bodyPr lIns="90000" rIns="90000" anchor="t" anchorCtr="0"/>
          <a:lstStyle>
            <a:lvl1pPr>
              <a:defRPr sz="2000" cap="none" baseline="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2408217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0000" rIns="90000"/>
          <a:lstStyle/>
          <a:p>
            <a:r>
              <a:rPr lang="en-US" dirty="0"/>
              <a:t>Click to edit Master title style</a:t>
            </a:r>
          </a:p>
        </p:txBody>
      </p:sp>
      <p:sp>
        <p:nvSpPr>
          <p:cNvPr id="3" name="Content Placeholder 2"/>
          <p:cNvSpPr>
            <a:spLocks noGrp="1"/>
          </p:cNvSpPr>
          <p:nvPr>
            <p:ph sz="half" idx="1"/>
          </p:nvPr>
        </p:nvSpPr>
        <p:spPr>
          <a:xfrm>
            <a:off x="630001" y="1022148"/>
            <a:ext cx="2520000" cy="532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93999" y="1022148"/>
            <a:ext cx="2520000" cy="532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284A07E2-E97A-42E4-8313-125419E51080}" type="slidenum">
              <a:rPr lang="en-AU" smtClean="0"/>
              <a:t>‹#›</a:t>
            </a:fld>
            <a:endParaRPr lang="en-AU"/>
          </a:p>
        </p:txBody>
      </p:sp>
      <p:sp>
        <p:nvSpPr>
          <p:cNvPr id="6" name="Content Placeholder 2">
            <a:extLst>
              <a:ext uri="{FF2B5EF4-FFF2-40B4-BE49-F238E27FC236}">
                <a16:creationId xmlns:a16="http://schemas.microsoft.com/office/drawing/2014/main" id="{14050996-B4C8-45F9-B41B-B7C37DE44067}"/>
              </a:ext>
            </a:extLst>
          </p:cNvPr>
          <p:cNvSpPr>
            <a:spLocks noGrp="1"/>
          </p:cNvSpPr>
          <p:nvPr>
            <p:ph sz="half" idx="13"/>
          </p:nvPr>
        </p:nvSpPr>
        <p:spPr>
          <a:xfrm>
            <a:off x="3312000" y="1022148"/>
            <a:ext cx="2520000" cy="532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0405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0000" rIns="90000"/>
          <a:lstStyle/>
          <a:p>
            <a:r>
              <a:rPr lang="en-US" dirty="0"/>
              <a:t>Click to edit Master title style</a:t>
            </a:r>
          </a:p>
        </p:txBody>
      </p:sp>
      <p:sp>
        <p:nvSpPr>
          <p:cNvPr id="3" name="Content Placeholder 2"/>
          <p:cNvSpPr>
            <a:spLocks noGrp="1"/>
          </p:cNvSpPr>
          <p:nvPr>
            <p:ph sz="half" idx="1"/>
          </p:nvPr>
        </p:nvSpPr>
        <p:spPr>
          <a:xfrm>
            <a:off x="630001" y="1340644"/>
            <a:ext cx="2520000" cy="24068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93999" y="1340644"/>
            <a:ext cx="2520000" cy="24068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284A07E2-E97A-42E4-8313-125419E51080}" type="slidenum">
              <a:rPr lang="en-AU" smtClean="0"/>
              <a:t>‹#›</a:t>
            </a:fld>
            <a:endParaRPr lang="en-AU"/>
          </a:p>
        </p:txBody>
      </p:sp>
      <p:sp>
        <p:nvSpPr>
          <p:cNvPr id="6" name="Content Placeholder 2">
            <a:extLst>
              <a:ext uri="{FF2B5EF4-FFF2-40B4-BE49-F238E27FC236}">
                <a16:creationId xmlns:a16="http://schemas.microsoft.com/office/drawing/2014/main" id="{14050996-B4C8-45F9-B41B-B7C37DE44067}"/>
              </a:ext>
            </a:extLst>
          </p:cNvPr>
          <p:cNvSpPr>
            <a:spLocks noGrp="1"/>
          </p:cNvSpPr>
          <p:nvPr>
            <p:ph sz="half" idx="13"/>
          </p:nvPr>
        </p:nvSpPr>
        <p:spPr>
          <a:xfrm>
            <a:off x="3312000" y="1340644"/>
            <a:ext cx="2520000" cy="24068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a:extLst>
              <a:ext uri="{FF2B5EF4-FFF2-40B4-BE49-F238E27FC236}">
                <a16:creationId xmlns:a16="http://schemas.microsoft.com/office/drawing/2014/main" id="{EB9655BD-CAF9-41CE-8243-13AAEAC57346}"/>
              </a:ext>
            </a:extLst>
          </p:cNvPr>
          <p:cNvSpPr>
            <a:spLocks noGrp="1"/>
          </p:cNvSpPr>
          <p:nvPr>
            <p:ph type="body" idx="14"/>
          </p:nvPr>
        </p:nvSpPr>
        <p:spPr>
          <a:xfrm>
            <a:off x="630238" y="1033463"/>
            <a:ext cx="7845365" cy="309562"/>
          </a:xfrm>
          <a:prstGeom prst="rect">
            <a:avLst/>
          </a:prstGeom>
        </p:spPr>
        <p:txBody>
          <a:bodyPr anchor="b"/>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4">
            <a:extLst>
              <a:ext uri="{FF2B5EF4-FFF2-40B4-BE49-F238E27FC236}">
                <a16:creationId xmlns:a16="http://schemas.microsoft.com/office/drawing/2014/main" id="{9F70ABCA-538F-488F-80FB-959BE6351798}"/>
              </a:ext>
            </a:extLst>
          </p:cNvPr>
          <p:cNvSpPr>
            <a:spLocks noGrp="1"/>
          </p:cNvSpPr>
          <p:nvPr>
            <p:ph type="body" sz="quarter" idx="3"/>
          </p:nvPr>
        </p:nvSpPr>
        <p:spPr>
          <a:xfrm>
            <a:off x="630001" y="3843338"/>
            <a:ext cx="7883998" cy="309562"/>
          </a:xfrm>
          <a:prstGeom prst="rect">
            <a:avLst/>
          </a:prstGeom>
        </p:spPr>
        <p:txBody>
          <a:bodyPr anchor="b"/>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2">
            <a:extLst>
              <a:ext uri="{FF2B5EF4-FFF2-40B4-BE49-F238E27FC236}">
                <a16:creationId xmlns:a16="http://schemas.microsoft.com/office/drawing/2014/main" id="{E4728645-8A33-48EB-A50F-88C586A07F24}"/>
              </a:ext>
            </a:extLst>
          </p:cNvPr>
          <p:cNvSpPr>
            <a:spLocks noGrp="1"/>
          </p:cNvSpPr>
          <p:nvPr>
            <p:ph sz="half" idx="15"/>
          </p:nvPr>
        </p:nvSpPr>
        <p:spPr>
          <a:xfrm>
            <a:off x="630001" y="4148138"/>
            <a:ext cx="2520000" cy="24068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F901B19C-501C-40C8-8527-6384C526A9B7}"/>
              </a:ext>
            </a:extLst>
          </p:cNvPr>
          <p:cNvSpPr>
            <a:spLocks noGrp="1"/>
          </p:cNvSpPr>
          <p:nvPr>
            <p:ph sz="half" idx="16"/>
          </p:nvPr>
        </p:nvSpPr>
        <p:spPr>
          <a:xfrm>
            <a:off x="5993999" y="4148138"/>
            <a:ext cx="2520000" cy="24068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8C61FF85-1349-4CFE-8D2B-20774D4D17C8}"/>
              </a:ext>
            </a:extLst>
          </p:cNvPr>
          <p:cNvSpPr>
            <a:spLocks noGrp="1"/>
          </p:cNvSpPr>
          <p:nvPr>
            <p:ph sz="half" idx="17"/>
          </p:nvPr>
        </p:nvSpPr>
        <p:spPr>
          <a:xfrm>
            <a:off x="3312000" y="4148138"/>
            <a:ext cx="2520000" cy="24068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1207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000" y="-1792"/>
            <a:ext cx="8154000" cy="535192"/>
          </a:xfrm>
          <a:solidFill>
            <a:schemeClr val="accent4">
              <a:lumMod val="40000"/>
              <a:lumOff val="60000"/>
            </a:schemeClr>
          </a:solidFill>
        </p:spPr>
        <p:txBody>
          <a:bodyPr lIns="90000" rIns="90000" anchor="t" anchorCtr="0"/>
          <a:lstStyle>
            <a:lvl1pPr>
              <a:defRPr sz="2000" cap="none" baseline="0">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630001" y="988219"/>
            <a:ext cx="2520000" cy="24068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93999" y="988219"/>
            <a:ext cx="2520000" cy="24068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284A07E2-E97A-42E4-8313-125419E51080}" type="slidenum">
              <a:rPr lang="en-AU" smtClean="0"/>
              <a:t>‹#›</a:t>
            </a:fld>
            <a:endParaRPr lang="en-AU"/>
          </a:p>
        </p:txBody>
      </p:sp>
      <p:sp>
        <p:nvSpPr>
          <p:cNvPr id="6" name="Content Placeholder 2">
            <a:extLst>
              <a:ext uri="{FF2B5EF4-FFF2-40B4-BE49-F238E27FC236}">
                <a16:creationId xmlns:a16="http://schemas.microsoft.com/office/drawing/2014/main" id="{14050996-B4C8-45F9-B41B-B7C37DE44067}"/>
              </a:ext>
            </a:extLst>
          </p:cNvPr>
          <p:cNvSpPr>
            <a:spLocks noGrp="1"/>
          </p:cNvSpPr>
          <p:nvPr>
            <p:ph sz="half" idx="13"/>
          </p:nvPr>
        </p:nvSpPr>
        <p:spPr>
          <a:xfrm>
            <a:off x="3312000" y="988219"/>
            <a:ext cx="2520000" cy="24068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a:extLst>
              <a:ext uri="{FF2B5EF4-FFF2-40B4-BE49-F238E27FC236}">
                <a16:creationId xmlns:a16="http://schemas.microsoft.com/office/drawing/2014/main" id="{EB9655BD-CAF9-41CE-8243-13AAEAC57346}"/>
              </a:ext>
            </a:extLst>
          </p:cNvPr>
          <p:cNvSpPr>
            <a:spLocks noGrp="1"/>
          </p:cNvSpPr>
          <p:nvPr>
            <p:ph type="body" idx="14"/>
          </p:nvPr>
        </p:nvSpPr>
        <p:spPr>
          <a:xfrm>
            <a:off x="630238" y="666749"/>
            <a:ext cx="7845365" cy="238125"/>
          </a:xfrm>
          <a:prstGeom prst="rect">
            <a:avLst/>
          </a:prstGeom>
        </p:spPr>
        <p:txBody>
          <a:bodyPr anchor="b"/>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4">
            <a:extLst>
              <a:ext uri="{FF2B5EF4-FFF2-40B4-BE49-F238E27FC236}">
                <a16:creationId xmlns:a16="http://schemas.microsoft.com/office/drawing/2014/main" id="{9F70ABCA-538F-488F-80FB-959BE6351798}"/>
              </a:ext>
            </a:extLst>
          </p:cNvPr>
          <p:cNvSpPr>
            <a:spLocks noGrp="1"/>
          </p:cNvSpPr>
          <p:nvPr>
            <p:ph type="body" sz="quarter" idx="3"/>
          </p:nvPr>
        </p:nvSpPr>
        <p:spPr>
          <a:xfrm>
            <a:off x="630001" y="3362324"/>
            <a:ext cx="7883998" cy="238125"/>
          </a:xfrm>
          <a:prstGeom prst="rect">
            <a:avLst/>
          </a:prstGeom>
        </p:spPr>
        <p:txBody>
          <a:bodyPr anchor="b"/>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2">
            <a:extLst>
              <a:ext uri="{FF2B5EF4-FFF2-40B4-BE49-F238E27FC236}">
                <a16:creationId xmlns:a16="http://schemas.microsoft.com/office/drawing/2014/main" id="{E4728645-8A33-48EB-A50F-88C586A07F24}"/>
              </a:ext>
            </a:extLst>
          </p:cNvPr>
          <p:cNvSpPr>
            <a:spLocks noGrp="1"/>
          </p:cNvSpPr>
          <p:nvPr>
            <p:ph sz="half" idx="15"/>
          </p:nvPr>
        </p:nvSpPr>
        <p:spPr>
          <a:xfrm>
            <a:off x="630001" y="3700463"/>
            <a:ext cx="2520000" cy="24068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F901B19C-501C-40C8-8527-6384C526A9B7}"/>
              </a:ext>
            </a:extLst>
          </p:cNvPr>
          <p:cNvSpPr>
            <a:spLocks noGrp="1"/>
          </p:cNvSpPr>
          <p:nvPr>
            <p:ph sz="half" idx="16"/>
          </p:nvPr>
        </p:nvSpPr>
        <p:spPr>
          <a:xfrm>
            <a:off x="5993999" y="3700463"/>
            <a:ext cx="2520000" cy="24068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8C61FF85-1349-4CFE-8D2B-20774D4D17C8}"/>
              </a:ext>
            </a:extLst>
          </p:cNvPr>
          <p:cNvSpPr>
            <a:spLocks noGrp="1"/>
          </p:cNvSpPr>
          <p:nvPr>
            <p:ph sz="half" idx="17"/>
          </p:nvPr>
        </p:nvSpPr>
        <p:spPr>
          <a:xfrm>
            <a:off x="3312000" y="3700463"/>
            <a:ext cx="2520000" cy="24068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6359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000" y="-1792"/>
            <a:ext cx="8154000" cy="535192"/>
          </a:xfrm>
          <a:solidFill>
            <a:schemeClr val="accent4">
              <a:lumMod val="40000"/>
              <a:lumOff val="60000"/>
            </a:schemeClr>
          </a:solidFill>
        </p:spPr>
        <p:txBody>
          <a:bodyPr lIns="90000" rIns="90000" anchor="t" anchorCtr="0"/>
          <a:lstStyle>
            <a:lvl1pPr>
              <a:defRPr sz="2000" cap="none" baseline="0">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630001" y="978694"/>
            <a:ext cx="2520000" cy="30599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93999" y="978694"/>
            <a:ext cx="2520000" cy="30599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284A07E2-E97A-42E4-8313-125419E51080}" type="slidenum">
              <a:rPr lang="en-AU" smtClean="0"/>
              <a:t>‹#›</a:t>
            </a:fld>
            <a:endParaRPr lang="en-AU"/>
          </a:p>
        </p:txBody>
      </p:sp>
      <p:sp>
        <p:nvSpPr>
          <p:cNvPr id="6" name="Content Placeholder 2">
            <a:extLst>
              <a:ext uri="{FF2B5EF4-FFF2-40B4-BE49-F238E27FC236}">
                <a16:creationId xmlns:a16="http://schemas.microsoft.com/office/drawing/2014/main" id="{14050996-B4C8-45F9-B41B-B7C37DE44067}"/>
              </a:ext>
            </a:extLst>
          </p:cNvPr>
          <p:cNvSpPr>
            <a:spLocks noGrp="1"/>
          </p:cNvSpPr>
          <p:nvPr>
            <p:ph sz="half" idx="13"/>
          </p:nvPr>
        </p:nvSpPr>
        <p:spPr>
          <a:xfrm>
            <a:off x="3312000" y="978694"/>
            <a:ext cx="2520000" cy="30599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a:extLst>
              <a:ext uri="{FF2B5EF4-FFF2-40B4-BE49-F238E27FC236}">
                <a16:creationId xmlns:a16="http://schemas.microsoft.com/office/drawing/2014/main" id="{EB9655BD-CAF9-41CE-8243-13AAEAC57346}"/>
              </a:ext>
            </a:extLst>
          </p:cNvPr>
          <p:cNvSpPr>
            <a:spLocks noGrp="1"/>
          </p:cNvSpPr>
          <p:nvPr>
            <p:ph type="body" idx="14"/>
          </p:nvPr>
        </p:nvSpPr>
        <p:spPr>
          <a:xfrm>
            <a:off x="630238" y="657224"/>
            <a:ext cx="7845365" cy="238125"/>
          </a:xfrm>
          <a:prstGeom prst="rect">
            <a:avLst/>
          </a:prstGeom>
        </p:spPr>
        <p:txBody>
          <a:bodyPr anchor="b"/>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4">
            <a:extLst>
              <a:ext uri="{FF2B5EF4-FFF2-40B4-BE49-F238E27FC236}">
                <a16:creationId xmlns:a16="http://schemas.microsoft.com/office/drawing/2014/main" id="{9F70ABCA-538F-488F-80FB-959BE6351798}"/>
              </a:ext>
            </a:extLst>
          </p:cNvPr>
          <p:cNvSpPr>
            <a:spLocks noGrp="1"/>
          </p:cNvSpPr>
          <p:nvPr>
            <p:ph type="body" sz="quarter" idx="3"/>
          </p:nvPr>
        </p:nvSpPr>
        <p:spPr>
          <a:xfrm>
            <a:off x="630001" y="4152899"/>
            <a:ext cx="7883998" cy="238125"/>
          </a:xfrm>
          <a:prstGeom prst="rect">
            <a:avLst/>
          </a:prstGeom>
        </p:spPr>
        <p:txBody>
          <a:bodyPr anchor="b"/>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2">
            <a:extLst>
              <a:ext uri="{FF2B5EF4-FFF2-40B4-BE49-F238E27FC236}">
                <a16:creationId xmlns:a16="http://schemas.microsoft.com/office/drawing/2014/main" id="{E4728645-8A33-48EB-A50F-88C586A07F24}"/>
              </a:ext>
            </a:extLst>
          </p:cNvPr>
          <p:cNvSpPr>
            <a:spLocks noGrp="1"/>
          </p:cNvSpPr>
          <p:nvPr>
            <p:ph sz="half" idx="15"/>
          </p:nvPr>
        </p:nvSpPr>
        <p:spPr>
          <a:xfrm>
            <a:off x="630001" y="4471988"/>
            <a:ext cx="2520000" cy="2052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F901B19C-501C-40C8-8527-6384C526A9B7}"/>
              </a:ext>
            </a:extLst>
          </p:cNvPr>
          <p:cNvSpPr>
            <a:spLocks noGrp="1"/>
          </p:cNvSpPr>
          <p:nvPr>
            <p:ph sz="half" idx="16"/>
          </p:nvPr>
        </p:nvSpPr>
        <p:spPr>
          <a:xfrm>
            <a:off x="5993999" y="4471988"/>
            <a:ext cx="2520000" cy="2052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8C61FF85-1349-4CFE-8D2B-20774D4D17C8}"/>
              </a:ext>
            </a:extLst>
          </p:cNvPr>
          <p:cNvSpPr>
            <a:spLocks noGrp="1"/>
          </p:cNvSpPr>
          <p:nvPr>
            <p:ph sz="half" idx="17"/>
          </p:nvPr>
        </p:nvSpPr>
        <p:spPr>
          <a:xfrm>
            <a:off x="3312000" y="4471988"/>
            <a:ext cx="2520000" cy="2052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4910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0000" rIns="90000"/>
          <a:lstStyle/>
          <a:p>
            <a:r>
              <a:rPr lang="en-US" dirty="0"/>
              <a:t>Click to edit Master title style</a:t>
            </a:r>
          </a:p>
        </p:txBody>
      </p:sp>
      <p:sp>
        <p:nvSpPr>
          <p:cNvPr id="3" name="Content Placeholder 2"/>
          <p:cNvSpPr>
            <a:spLocks noGrp="1"/>
          </p:cNvSpPr>
          <p:nvPr>
            <p:ph idx="1"/>
          </p:nvPr>
        </p:nvSpPr>
        <p:spPr>
          <a:xfrm>
            <a:off x="630000" y="1007974"/>
            <a:ext cx="5827950" cy="532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84A07E2-E97A-42E4-8313-125419E51080}" type="slidenum">
              <a:rPr lang="en-AU" smtClean="0"/>
              <a:t>‹#›</a:t>
            </a:fld>
            <a:endParaRPr lang="en-AU"/>
          </a:p>
        </p:txBody>
      </p:sp>
      <p:sp>
        <p:nvSpPr>
          <p:cNvPr id="5" name="Picture Placeholder 4">
            <a:extLst>
              <a:ext uri="{FF2B5EF4-FFF2-40B4-BE49-F238E27FC236}">
                <a16:creationId xmlns:a16="http://schemas.microsoft.com/office/drawing/2014/main" id="{B2185606-871F-45DC-AAA3-ADE431058FFE}"/>
              </a:ext>
            </a:extLst>
          </p:cNvPr>
          <p:cNvSpPr>
            <a:spLocks noGrp="1"/>
          </p:cNvSpPr>
          <p:nvPr>
            <p:ph type="pic" sz="quarter" idx="13"/>
          </p:nvPr>
        </p:nvSpPr>
        <p:spPr>
          <a:xfrm>
            <a:off x="6714000" y="1007974"/>
            <a:ext cx="1800000" cy="1800000"/>
          </a:xfrm>
        </p:spPr>
        <p:txBody>
          <a:bodyPr/>
          <a:lstStyle/>
          <a:p>
            <a:endParaRPr lang="en-AU"/>
          </a:p>
        </p:txBody>
      </p:sp>
    </p:spTree>
    <p:extLst>
      <p:ext uri="{BB962C8B-B14F-4D97-AF65-F5344CB8AC3E}">
        <p14:creationId xmlns:p14="http://schemas.microsoft.com/office/powerpoint/2010/main" val="895203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0000" rIns="90000"/>
          <a:lstStyle/>
          <a:p>
            <a:r>
              <a:rPr lang="en-US" dirty="0"/>
              <a:t>Click to edit Master title style</a:t>
            </a:r>
          </a:p>
        </p:txBody>
      </p:sp>
      <p:sp>
        <p:nvSpPr>
          <p:cNvPr id="3" name="Content Placeholder 2"/>
          <p:cNvSpPr>
            <a:spLocks noGrp="1"/>
          </p:cNvSpPr>
          <p:nvPr>
            <p:ph idx="1"/>
          </p:nvPr>
        </p:nvSpPr>
        <p:spPr>
          <a:xfrm>
            <a:off x="630000" y="1007974"/>
            <a:ext cx="5827950" cy="532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84A07E2-E97A-42E4-8313-125419E51080}" type="slidenum">
              <a:rPr lang="en-AU" smtClean="0"/>
              <a:t>‹#›</a:t>
            </a:fld>
            <a:endParaRPr lang="en-AU"/>
          </a:p>
        </p:txBody>
      </p:sp>
      <p:sp>
        <p:nvSpPr>
          <p:cNvPr id="5" name="Picture Placeholder 4">
            <a:extLst>
              <a:ext uri="{FF2B5EF4-FFF2-40B4-BE49-F238E27FC236}">
                <a16:creationId xmlns:a16="http://schemas.microsoft.com/office/drawing/2014/main" id="{B2185606-871F-45DC-AAA3-ADE431058FFE}"/>
              </a:ext>
            </a:extLst>
          </p:cNvPr>
          <p:cNvSpPr>
            <a:spLocks noGrp="1"/>
          </p:cNvSpPr>
          <p:nvPr>
            <p:ph type="pic" sz="quarter" idx="13"/>
          </p:nvPr>
        </p:nvSpPr>
        <p:spPr>
          <a:xfrm>
            <a:off x="6714000" y="1007974"/>
            <a:ext cx="1800000" cy="1800000"/>
          </a:xfrm>
        </p:spPr>
        <p:txBody>
          <a:bodyPr/>
          <a:lstStyle/>
          <a:p>
            <a:endParaRPr lang="en-AU"/>
          </a:p>
        </p:txBody>
      </p:sp>
      <p:sp>
        <p:nvSpPr>
          <p:cNvPr id="7" name="Text Placeholder 2">
            <a:extLst>
              <a:ext uri="{FF2B5EF4-FFF2-40B4-BE49-F238E27FC236}">
                <a16:creationId xmlns:a16="http://schemas.microsoft.com/office/drawing/2014/main" id="{128127CC-A586-4F1D-ACF9-2A86D841BA66}"/>
              </a:ext>
            </a:extLst>
          </p:cNvPr>
          <p:cNvSpPr>
            <a:spLocks noGrp="1"/>
          </p:cNvSpPr>
          <p:nvPr>
            <p:ph type="body" idx="14"/>
          </p:nvPr>
        </p:nvSpPr>
        <p:spPr>
          <a:xfrm>
            <a:off x="630000" y="614363"/>
            <a:ext cx="5827950" cy="317411"/>
          </a:xfrm>
          <a:prstGeom prst="rect">
            <a:avLst/>
          </a:prstGeom>
        </p:spPr>
        <p:txBody>
          <a:bodyPr anchor="b"/>
          <a:lstStyle>
            <a:lvl1pPr marL="0" indent="0">
              <a:buNone/>
              <a:defRPr sz="1600" b="1"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835188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0000" y="1017261"/>
            <a:ext cx="3816000" cy="5328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98000" y="1017261"/>
            <a:ext cx="3816000" cy="53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427400" y="6426000"/>
            <a:ext cx="2057400" cy="432000"/>
          </a:xfrm>
          <a:prstGeom prst="rect">
            <a:avLst/>
          </a:prstGeom>
        </p:spPr>
        <p:txBody>
          <a:bodyPr/>
          <a:lstStyle/>
          <a:p>
            <a:fld id="{284A07E2-E97A-42E4-8313-125419E51080}" type="slidenum">
              <a:rPr lang="en-AU" smtClean="0"/>
              <a:t>‹#›</a:t>
            </a:fld>
            <a:endParaRPr lang="en-AU"/>
          </a:p>
        </p:txBody>
      </p:sp>
      <p:sp>
        <p:nvSpPr>
          <p:cNvPr id="8" name="Title 1">
            <a:extLst>
              <a:ext uri="{FF2B5EF4-FFF2-40B4-BE49-F238E27FC236}">
                <a16:creationId xmlns:a16="http://schemas.microsoft.com/office/drawing/2014/main" id="{3BC86CA6-39F2-4819-9116-6573EBE2D135}"/>
              </a:ext>
            </a:extLst>
          </p:cNvPr>
          <p:cNvSpPr>
            <a:spLocks noGrp="1"/>
          </p:cNvSpPr>
          <p:nvPr>
            <p:ph type="title"/>
          </p:nvPr>
        </p:nvSpPr>
        <p:spPr>
          <a:xfrm>
            <a:off x="495000" y="-1792"/>
            <a:ext cx="8154000" cy="535192"/>
          </a:xfrm>
          <a:solidFill>
            <a:schemeClr val="accent4">
              <a:lumMod val="40000"/>
              <a:lumOff val="60000"/>
            </a:schemeClr>
          </a:solidFill>
        </p:spPr>
        <p:txBody>
          <a:bodyPr lIns="90000" rIns="90000" anchor="t" anchorCtr="0"/>
          <a:lstStyle>
            <a:lvl1pPr>
              <a:defRPr sz="2000" cap="none" baseline="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3736361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0000" rIns="90000"/>
          <a:lstStyle/>
          <a:p>
            <a:r>
              <a:rPr lang="en-US"/>
              <a:t>Click to edit Master title style</a:t>
            </a:r>
            <a:endParaRPr lang="en-US" dirty="0"/>
          </a:p>
        </p:txBody>
      </p:sp>
      <p:sp>
        <p:nvSpPr>
          <p:cNvPr id="3" name="Content Placeholder 2"/>
          <p:cNvSpPr>
            <a:spLocks noGrp="1"/>
          </p:cNvSpPr>
          <p:nvPr>
            <p:ph idx="1"/>
          </p:nvPr>
        </p:nvSpPr>
        <p:spPr>
          <a:xfrm>
            <a:off x="630000" y="1007974"/>
            <a:ext cx="5827950" cy="532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284A07E2-E97A-42E4-8313-125419E51080}" type="slidenum">
              <a:rPr lang="en-AU" smtClean="0"/>
              <a:t>‹#›</a:t>
            </a:fld>
            <a:endParaRPr lang="en-AU"/>
          </a:p>
        </p:txBody>
      </p:sp>
      <p:sp>
        <p:nvSpPr>
          <p:cNvPr id="5" name="Picture Placeholder 4">
            <a:extLst>
              <a:ext uri="{FF2B5EF4-FFF2-40B4-BE49-F238E27FC236}">
                <a16:creationId xmlns:a16="http://schemas.microsoft.com/office/drawing/2014/main" id="{B2185606-871F-45DC-AAA3-ADE431058FFE}"/>
              </a:ext>
            </a:extLst>
          </p:cNvPr>
          <p:cNvSpPr>
            <a:spLocks noGrp="1"/>
          </p:cNvSpPr>
          <p:nvPr>
            <p:ph type="pic" sz="quarter" idx="13"/>
          </p:nvPr>
        </p:nvSpPr>
        <p:spPr>
          <a:xfrm>
            <a:off x="6714000" y="1007974"/>
            <a:ext cx="1800000" cy="1800000"/>
          </a:xfrm>
        </p:spPr>
        <p:txBody>
          <a:bodyPr/>
          <a:lstStyle/>
          <a:p>
            <a:r>
              <a:rPr lang="en-US"/>
              <a:t>Click icon to add picture</a:t>
            </a:r>
            <a:endParaRPr lang="en-AU"/>
          </a:p>
        </p:txBody>
      </p:sp>
    </p:spTree>
    <p:extLst>
      <p:ext uri="{BB962C8B-B14F-4D97-AF65-F5344CB8AC3E}">
        <p14:creationId xmlns:p14="http://schemas.microsoft.com/office/powerpoint/2010/main" val="2040170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0000" y="1017261"/>
            <a:ext cx="3816000" cy="5328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98000" y="1017261"/>
            <a:ext cx="3816000" cy="53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427400" y="6426000"/>
            <a:ext cx="2057400" cy="432000"/>
          </a:xfrm>
          <a:prstGeom prst="rect">
            <a:avLst/>
          </a:prstGeom>
        </p:spPr>
        <p:txBody>
          <a:bodyPr/>
          <a:lstStyle/>
          <a:p>
            <a:fld id="{284A07E2-E97A-42E4-8313-125419E51080}" type="slidenum">
              <a:rPr lang="en-AU" smtClean="0"/>
              <a:t>‹#›</a:t>
            </a:fld>
            <a:endParaRPr lang="en-AU"/>
          </a:p>
        </p:txBody>
      </p:sp>
      <p:sp>
        <p:nvSpPr>
          <p:cNvPr id="8" name="Title 1">
            <a:extLst>
              <a:ext uri="{FF2B5EF4-FFF2-40B4-BE49-F238E27FC236}">
                <a16:creationId xmlns:a16="http://schemas.microsoft.com/office/drawing/2014/main" id="{3BC86CA6-39F2-4819-9116-6573EBE2D135}"/>
              </a:ext>
            </a:extLst>
          </p:cNvPr>
          <p:cNvSpPr>
            <a:spLocks noGrp="1"/>
          </p:cNvSpPr>
          <p:nvPr>
            <p:ph type="title"/>
          </p:nvPr>
        </p:nvSpPr>
        <p:spPr>
          <a:xfrm>
            <a:off x="495000" y="-1792"/>
            <a:ext cx="8154000" cy="535192"/>
          </a:xfrm>
          <a:solidFill>
            <a:schemeClr val="accent4">
              <a:lumMod val="40000"/>
              <a:lumOff val="60000"/>
            </a:schemeClr>
          </a:solidFill>
        </p:spPr>
        <p:txBody>
          <a:bodyPr lIns="90000" rIns="90000" anchor="t" anchorCtr="0"/>
          <a:lstStyle>
            <a:lvl1pPr>
              <a:defRPr sz="2000" cap="none" baseline="0">
                <a:solidFill>
                  <a:schemeClr val="tx2"/>
                </a:solidFill>
              </a:defRPr>
            </a:lvl1pPr>
          </a:lstStyle>
          <a:p>
            <a:r>
              <a:rPr lang="en-US" dirty="0"/>
              <a:t>Click to edit Master title style</a:t>
            </a:r>
          </a:p>
        </p:txBody>
      </p:sp>
      <p:sp>
        <p:nvSpPr>
          <p:cNvPr id="6" name="Text Placeholder 2">
            <a:extLst>
              <a:ext uri="{FF2B5EF4-FFF2-40B4-BE49-F238E27FC236}">
                <a16:creationId xmlns:a16="http://schemas.microsoft.com/office/drawing/2014/main" id="{1DF9E2AE-1556-4109-8CB7-510D83C0B04A}"/>
              </a:ext>
            </a:extLst>
          </p:cNvPr>
          <p:cNvSpPr>
            <a:spLocks noGrp="1"/>
          </p:cNvSpPr>
          <p:nvPr>
            <p:ph type="body" idx="14"/>
          </p:nvPr>
        </p:nvSpPr>
        <p:spPr>
          <a:xfrm>
            <a:off x="630000" y="614363"/>
            <a:ext cx="7884000" cy="317411"/>
          </a:xfrm>
          <a:prstGeom prst="rect">
            <a:avLst/>
          </a:prstGeom>
        </p:spPr>
        <p:txBody>
          <a:bodyPr anchor="b"/>
          <a:lstStyle>
            <a:lvl1pPr marL="0" indent="0">
              <a:buNone/>
              <a:defRPr sz="1600" b="1"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585553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0000" rIns="90000"/>
          <a:lstStyle/>
          <a:p>
            <a:r>
              <a:rPr lang="en-US" dirty="0"/>
              <a:t>Click to edit Master title style</a:t>
            </a:r>
          </a:p>
        </p:txBody>
      </p:sp>
      <p:sp>
        <p:nvSpPr>
          <p:cNvPr id="3" name="Content Placeholder 2"/>
          <p:cNvSpPr>
            <a:spLocks noGrp="1"/>
          </p:cNvSpPr>
          <p:nvPr>
            <p:ph sz="half" idx="1"/>
          </p:nvPr>
        </p:nvSpPr>
        <p:spPr>
          <a:xfrm>
            <a:off x="630001" y="1022148"/>
            <a:ext cx="2520000" cy="532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93999" y="1022148"/>
            <a:ext cx="2520000" cy="532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284A07E2-E97A-42E4-8313-125419E51080}" type="slidenum">
              <a:rPr lang="en-AU" smtClean="0"/>
              <a:t>‹#›</a:t>
            </a:fld>
            <a:endParaRPr lang="en-AU"/>
          </a:p>
        </p:txBody>
      </p:sp>
      <p:sp>
        <p:nvSpPr>
          <p:cNvPr id="6" name="Content Placeholder 2">
            <a:extLst>
              <a:ext uri="{FF2B5EF4-FFF2-40B4-BE49-F238E27FC236}">
                <a16:creationId xmlns:a16="http://schemas.microsoft.com/office/drawing/2014/main" id="{14050996-B4C8-45F9-B41B-B7C37DE44067}"/>
              </a:ext>
            </a:extLst>
          </p:cNvPr>
          <p:cNvSpPr>
            <a:spLocks noGrp="1"/>
          </p:cNvSpPr>
          <p:nvPr>
            <p:ph sz="half" idx="13"/>
          </p:nvPr>
        </p:nvSpPr>
        <p:spPr>
          <a:xfrm>
            <a:off x="3312000" y="1022148"/>
            <a:ext cx="2520000" cy="532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2779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0000" rIns="90000"/>
          <a:lstStyle/>
          <a:p>
            <a:r>
              <a:rPr lang="en-US" dirty="0"/>
              <a:t>Click to edit Master title style</a:t>
            </a:r>
          </a:p>
        </p:txBody>
      </p:sp>
      <p:sp>
        <p:nvSpPr>
          <p:cNvPr id="3" name="Content Placeholder 2"/>
          <p:cNvSpPr>
            <a:spLocks noGrp="1"/>
          </p:cNvSpPr>
          <p:nvPr>
            <p:ph sz="half" idx="1"/>
          </p:nvPr>
        </p:nvSpPr>
        <p:spPr>
          <a:xfrm>
            <a:off x="630001" y="1340644"/>
            <a:ext cx="2520000" cy="24068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93999" y="1340644"/>
            <a:ext cx="2520000" cy="24068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284A07E2-E97A-42E4-8313-125419E51080}" type="slidenum">
              <a:rPr lang="en-AU" smtClean="0"/>
              <a:t>‹#›</a:t>
            </a:fld>
            <a:endParaRPr lang="en-AU"/>
          </a:p>
        </p:txBody>
      </p:sp>
      <p:sp>
        <p:nvSpPr>
          <p:cNvPr id="6" name="Content Placeholder 2">
            <a:extLst>
              <a:ext uri="{FF2B5EF4-FFF2-40B4-BE49-F238E27FC236}">
                <a16:creationId xmlns:a16="http://schemas.microsoft.com/office/drawing/2014/main" id="{14050996-B4C8-45F9-B41B-B7C37DE44067}"/>
              </a:ext>
            </a:extLst>
          </p:cNvPr>
          <p:cNvSpPr>
            <a:spLocks noGrp="1"/>
          </p:cNvSpPr>
          <p:nvPr>
            <p:ph sz="half" idx="13"/>
          </p:nvPr>
        </p:nvSpPr>
        <p:spPr>
          <a:xfrm>
            <a:off x="3312000" y="1340644"/>
            <a:ext cx="2520000" cy="24068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a:extLst>
              <a:ext uri="{FF2B5EF4-FFF2-40B4-BE49-F238E27FC236}">
                <a16:creationId xmlns:a16="http://schemas.microsoft.com/office/drawing/2014/main" id="{EB9655BD-CAF9-41CE-8243-13AAEAC57346}"/>
              </a:ext>
            </a:extLst>
          </p:cNvPr>
          <p:cNvSpPr>
            <a:spLocks noGrp="1"/>
          </p:cNvSpPr>
          <p:nvPr>
            <p:ph type="body" idx="14"/>
          </p:nvPr>
        </p:nvSpPr>
        <p:spPr>
          <a:xfrm>
            <a:off x="630238" y="1033463"/>
            <a:ext cx="7845365" cy="309562"/>
          </a:xfrm>
          <a:prstGeom prst="rect">
            <a:avLst/>
          </a:prstGeom>
        </p:spPr>
        <p:txBody>
          <a:bodyPr anchor="b"/>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4">
            <a:extLst>
              <a:ext uri="{FF2B5EF4-FFF2-40B4-BE49-F238E27FC236}">
                <a16:creationId xmlns:a16="http://schemas.microsoft.com/office/drawing/2014/main" id="{9F70ABCA-538F-488F-80FB-959BE6351798}"/>
              </a:ext>
            </a:extLst>
          </p:cNvPr>
          <p:cNvSpPr>
            <a:spLocks noGrp="1"/>
          </p:cNvSpPr>
          <p:nvPr>
            <p:ph type="body" sz="quarter" idx="3"/>
          </p:nvPr>
        </p:nvSpPr>
        <p:spPr>
          <a:xfrm>
            <a:off x="630001" y="3843338"/>
            <a:ext cx="7883998" cy="309562"/>
          </a:xfrm>
          <a:prstGeom prst="rect">
            <a:avLst/>
          </a:prstGeom>
        </p:spPr>
        <p:txBody>
          <a:bodyPr anchor="b"/>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2">
            <a:extLst>
              <a:ext uri="{FF2B5EF4-FFF2-40B4-BE49-F238E27FC236}">
                <a16:creationId xmlns:a16="http://schemas.microsoft.com/office/drawing/2014/main" id="{E4728645-8A33-48EB-A50F-88C586A07F24}"/>
              </a:ext>
            </a:extLst>
          </p:cNvPr>
          <p:cNvSpPr>
            <a:spLocks noGrp="1"/>
          </p:cNvSpPr>
          <p:nvPr>
            <p:ph sz="half" idx="15"/>
          </p:nvPr>
        </p:nvSpPr>
        <p:spPr>
          <a:xfrm>
            <a:off x="630001" y="4148138"/>
            <a:ext cx="2520000" cy="24068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F901B19C-501C-40C8-8527-6384C526A9B7}"/>
              </a:ext>
            </a:extLst>
          </p:cNvPr>
          <p:cNvSpPr>
            <a:spLocks noGrp="1"/>
          </p:cNvSpPr>
          <p:nvPr>
            <p:ph sz="half" idx="16"/>
          </p:nvPr>
        </p:nvSpPr>
        <p:spPr>
          <a:xfrm>
            <a:off x="5993999" y="4148138"/>
            <a:ext cx="2520000" cy="24068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8C61FF85-1349-4CFE-8D2B-20774D4D17C8}"/>
              </a:ext>
            </a:extLst>
          </p:cNvPr>
          <p:cNvSpPr>
            <a:spLocks noGrp="1"/>
          </p:cNvSpPr>
          <p:nvPr>
            <p:ph sz="half" idx="17"/>
          </p:nvPr>
        </p:nvSpPr>
        <p:spPr>
          <a:xfrm>
            <a:off x="3312000" y="4148138"/>
            <a:ext cx="2520000" cy="24068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7417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000" y="-1792"/>
            <a:ext cx="8154000" cy="535192"/>
          </a:xfrm>
          <a:solidFill>
            <a:schemeClr val="accent4">
              <a:lumMod val="40000"/>
              <a:lumOff val="60000"/>
            </a:schemeClr>
          </a:solidFill>
        </p:spPr>
        <p:txBody>
          <a:bodyPr lIns="90000" rIns="90000" anchor="t" anchorCtr="0"/>
          <a:lstStyle>
            <a:lvl1pPr>
              <a:defRPr sz="2000" cap="none" baseline="0">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630001" y="988219"/>
            <a:ext cx="2520000" cy="24068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93999" y="988219"/>
            <a:ext cx="2520000" cy="24068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284A07E2-E97A-42E4-8313-125419E51080}" type="slidenum">
              <a:rPr lang="en-AU" smtClean="0"/>
              <a:t>‹#›</a:t>
            </a:fld>
            <a:endParaRPr lang="en-AU"/>
          </a:p>
        </p:txBody>
      </p:sp>
      <p:sp>
        <p:nvSpPr>
          <p:cNvPr id="6" name="Content Placeholder 2">
            <a:extLst>
              <a:ext uri="{FF2B5EF4-FFF2-40B4-BE49-F238E27FC236}">
                <a16:creationId xmlns:a16="http://schemas.microsoft.com/office/drawing/2014/main" id="{14050996-B4C8-45F9-B41B-B7C37DE44067}"/>
              </a:ext>
            </a:extLst>
          </p:cNvPr>
          <p:cNvSpPr>
            <a:spLocks noGrp="1"/>
          </p:cNvSpPr>
          <p:nvPr>
            <p:ph sz="half" idx="13"/>
          </p:nvPr>
        </p:nvSpPr>
        <p:spPr>
          <a:xfrm>
            <a:off x="3312000" y="988219"/>
            <a:ext cx="2520000" cy="24068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a:extLst>
              <a:ext uri="{FF2B5EF4-FFF2-40B4-BE49-F238E27FC236}">
                <a16:creationId xmlns:a16="http://schemas.microsoft.com/office/drawing/2014/main" id="{EB9655BD-CAF9-41CE-8243-13AAEAC57346}"/>
              </a:ext>
            </a:extLst>
          </p:cNvPr>
          <p:cNvSpPr>
            <a:spLocks noGrp="1"/>
          </p:cNvSpPr>
          <p:nvPr>
            <p:ph type="body" idx="14"/>
          </p:nvPr>
        </p:nvSpPr>
        <p:spPr>
          <a:xfrm>
            <a:off x="630238" y="666749"/>
            <a:ext cx="7845365" cy="238125"/>
          </a:xfrm>
          <a:prstGeom prst="rect">
            <a:avLst/>
          </a:prstGeom>
        </p:spPr>
        <p:txBody>
          <a:bodyPr anchor="b"/>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4">
            <a:extLst>
              <a:ext uri="{FF2B5EF4-FFF2-40B4-BE49-F238E27FC236}">
                <a16:creationId xmlns:a16="http://schemas.microsoft.com/office/drawing/2014/main" id="{9F70ABCA-538F-488F-80FB-959BE6351798}"/>
              </a:ext>
            </a:extLst>
          </p:cNvPr>
          <p:cNvSpPr>
            <a:spLocks noGrp="1"/>
          </p:cNvSpPr>
          <p:nvPr>
            <p:ph type="body" sz="quarter" idx="3"/>
          </p:nvPr>
        </p:nvSpPr>
        <p:spPr>
          <a:xfrm>
            <a:off x="630001" y="3362324"/>
            <a:ext cx="7883998" cy="238125"/>
          </a:xfrm>
          <a:prstGeom prst="rect">
            <a:avLst/>
          </a:prstGeom>
        </p:spPr>
        <p:txBody>
          <a:bodyPr anchor="b"/>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2">
            <a:extLst>
              <a:ext uri="{FF2B5EF4-FFF2-40B4-BE49-F238E27FC236}">
                <a16:creationId xmlns:a16="http://schemas.microsoft.com/office/drawing/2014/main" id="{E4728645-8A33-48EB-A50F-88C586A07F24}"/>
              </a:ext>
            </a:extLst>
          </p:cNvPr>
          <p:cNvSpPr>
            <a:spLocks noGrp="1"/>
          </p:cNvSpPr>
          <p:nvPr>
            <p:ph sz="half" idx="15"/>
          </p:nvPr>
        </p:nvSpPr>
        <p:spPr>
          <a:xfrm>
            <a:off x="630001" y="3700463"/>
            <a:ext cx="2520000" cy="24068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F901B19C-501C-40C8-8527-6384C526A9B7}"/>
              </a:ext>
            </a:extLst>
          </p:cNvPr>
          <p:cNvSpPr>
            <a:spLocks noGrp="1"/>
          </p:cNvSpPr>
          <p:nvPr>
            <p:ph sz="half" idx="16"/>
          </p:nvPr>
        </p:nvSpPr>
        <p:spPr>
          <a:xfrm>
            <a:off x="5993999" y="3700463"/>
            <a:ext cx="2520000" cy="24068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8C61FF85-1349-4CFE-8D2B-20774D4D17C8}"/>
              </a:ext>
            </a:extLst>
          </p:cNvPr>
          <p:cNvSpPr>
            <a:spLocks noGrp="1"/>
          </p:cNvSpPr>
          <p:nvPr>
            <p:ph sz="half" idx="17"/>
          </p:nvPr>
        </p:nvSpPr>
        <p:spPr>
          <a:xfrm>
            <a:off x="3312000" y="3700463"/>
            <a:ext cx="2520000" cy="24068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84442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000" y="-1792"/>
            <a:ext cx="8154000" cy="535192"/>
          </a:xfrm>
          <a:solidFill>
            <a:schemeClr val="accent4">
              <a:lumMod val="40000"/>
              <a:lumOff val="60000"/>
            </a:schemeClr>
          </a:solidFill>
        </p:spPr>
        <p:txBody>
          <a:bodyPr lIns="90000" rIns="90000" anchor="t" anchorCtr="0"/>
          <a:lstStyle>
            <a:lvl1pPr>
              <a:defRPr sz="2000" cap="none" baseline="0">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630001" y="978694"/>
            <a:ext cx="2520000" cy="30599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93999" y="978694"/>
            <a:ext cx="2520000" cy="30599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284A07E2-E97A-42E4-8313-125419E51080}" type="slidenum">
              <a:rPr lang="en-AU" smtClean="0"/>
              <a:t>‹#›</a:t>
            </a:fld>
            <a:endParaRPr lang="en-AU"/>
          </a:p>
        </p:txBody>
      </p:sp>
      <p:sp>
        <p:nvSpPr>
          <p:cNvPr id="6" name="Content Placeholder 2">
            <a:extLst>
              <a:ext uri="{FF2B5EF4-FFF2-40B4-BE49-F238E27FC236}">
                <a16:creationId xmlns:a16="http://schemas.microsoft.com/office/drawing/2014/main" id="{14050996-B4C8-45F9-B41B-B7C37DE44067}"/>
              </a:ext>
            </a:extLst>
          </p:cNvPr>
          <p:cNvSpPr>
            <a:spLocks noGrp="1"/>
          </p:cNvSpPr>
          <p:nvPr>
            <p:ph sz="half" idx="13"/>
          </p:nvPr>
        </p:nvSpPr>
        <p:spPr>
          <a:xfrm>
            <a:off x="3312000" y="978694"/>
            <a:ext cx="2520000" cy="30599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a:extLst>
              <a:ext uri="{FF2B5EF4-FFF2-40B4-BE49-F238E27FC236}">
                <a16:creationId xmlns:a16="http://schemas.microsoft.com/office/drawing/2014/main" id="{EB9655BD-CAF9-41CE-8243-13AAEAC57346}"/>
              </a:ext>
            </a:extLst>
          </p:cNvPr>
          <p:cNvSpPr>
            <a:spLocks noGrp="1"/>
          </p:cNvSpPr>
          <p:nvPr>
            <p:ph type="body" idx="14"/>
          </p:nvPr>
        </p:nvSpPr>
        <p:spPr>
          <a:xfrm>
            <a:off x="630238" y="657224"/>
            <a:ext cx="7845365" cy="238125"/>
          </a:xfrm>
          <a:prstGeom prst="rect">
            <a:avLst/>
          </a:prstGeom>
        </p:spPr>
        <p:txBody>
          <a:bodyPr anchor="b"/>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4">
            <a:extLst>
              <a:ext uri="{FF2B5EF4-FFF2-40B4-BE49-F238E27FC236}">
                <a16:creationId xmlns:a16="http://schemas.microsoft.com/office/drawing/2014/main" id="{9F70ABCA-538F-488F-80FB-959BE6351798}"/>
              </a:ext>
            </a:extLst>
          </p:cNvPr>
          <p:cNvSpPr>
            <a:spLocks noGrp="1"/>
          </p:cNvSpPr>
          <p:nvPr>
            <p:ph type="body" sz="quarter" idx="3"/>
          </p:nvPr>
        </p:nvSpPr>
        <p:spPr>
          <a:xfrm>
            <a:off x="630001" y="4152899"/>
            <a:ext cx="7883998" cy="238125"/>
          </a:xfrm>
          <a:prstGeom prst="rect">
            <a:avLst/>
          </a:prstGeom>
        </p:spPr>
        <p:txBody>
          <a:bodyPr anchor="b"/>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2">
            <a:extLst>
              <a:ext uri="{FF2B5EF4-FFF2-40B4-BE49-F238E27FC236}">
                <a16:creationId xmlns:a16="http://schemas.microsoft.com/office/drawing/2014/main" id="{E4728645-8A33-48EB-A50F-88C586A07F24}"/>
              </a:ext>
            </a:extLst>
          </p:cNvPr>
          <p:cNvSpPr>
            <a:spLocks noGrp="1"/>
          </p:cNvSpPr>
          <p:nvPr>
            <p:ph sz="half" idx="15"/>
          </p:nvPr>
        </p:nvSpPr>
        <p:spPr>
          <a:xfrm>
            <a:off x="630001" y="4471988"/>
            <a:ext cx="2520000" cy="2052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F901B19C-501C-40C8-8527-6384C526A9B7}"/>
              </a:ext>
            </a:extLst>
          </p:cNvPr>
          <p:cNvSpPr>
            <a:spLocks noGrp="1"/>
          </p:cNvSpPr>
          <p:nvPr>
            <p:ph sz="half" idx="16"/>
          </p:nvPr>
        </p:nvSpPr>
        <p:spPr>
          <a:xfrm>
            <a:off x="5993999" y="4471988"/>
            <a:ext cx="2520000" cy="2052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8C61FF85-1349-4CFE-8D2B-20774D4D17C8}"/>
              </a:ext>
            </a:extLst>
          </p:cNvPr>
          <p:cNvSpPr>
            <a:spLocks noGrp="1"/>
          </p:cNvSpPr>
          <p:nvPr>
            <p:ph sz="half" idx="17"/>
          </p:nvPr>
        </p:nvSpPr>
        <p:spPr>
          <a:xfrm>
            <a:off x="3312000" y="4471988"/>
            <a:ext cx="2520000" cy="2052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99865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346071"/>
            <a:ext cx="9144000" cy="3718095"/>
          </a:xfrm>
          <a:solidFill>
            <a:schemeClr val="bg2"/>
          </a:solidFill>
        </p:spPr>
        <p:txBody>
          <a:bodyPr anchor="ctr" anchorCtr="0"/>
          <a:lstStyle>
            <a:lvl1pPr algn="ctr">
              <a:defRPr sz="4800"/>
            </a:lvl1pPr>
          </a:lstStyle>
          <a:p>
            <a:r>
              <a:rPr lang="en-US" dirty="0"/>
              <a:t>Click to edit Master title style</a:t>
            </a:r>
          </a:p>
        </p:txBody>
      </p:sp>
      <p:sp>
        <p:nvSpPr>
          <p:cNvPr id="3" name="Subtitle 2"/>
          <p:cNvSpPr>
            <a:spLocks noGrp="1"/>
          </p:cNvSpPr>
          <p:nvPr>
            <p:ph type="subTitle" idx="1"/>
          </p:nvPr>
        </p:nvSpPr>
        <p:spPr>
          <a:xfrm>
            <a:off x="0" y="5064166"/>
            <a:ext cx="9144000" cy="1369972"/>
          </a:xfrm>
          <a:solidFill>
            <a:schemeClr val="accent4">
              <a:lumMod val="20000"/>
              <a:lumOff val="80000"/>
            </a:schemeClr>
          </a:solidFill>
        </p:spPr>
        <p:txBody>
          <a:bodyPr lIns="630000" tIns="360000" rIns="630000" bIns="360000" anchor="ctr" anchorCtr="0"/>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15545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1652589"/>
            <a:ext cx="8515350" cy="2852737"/>
          </a:xfrm>
        </p:spPr>
        <p:txBody>
          <a:bodyPr anchor="b"/>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91462"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2828152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541289"/>
            <a:ext cx="5319303" cy="4316711"/>
          </a:xfrm>
          <a:noFill/>
        </p:spPr>
        <p:txBody>
          <a:bodyPr lIns="468000" bIns="1008000" anchor="b" anchorCtr="0"/>
          <a:lstStyle>
            <a:lvl1pPr marL="0" indent="0"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60058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544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000" y="-1792"/>
            <a:ext cx="8154000" cy="540000"/>
          </a:xfrm>
          <a:solidFill>
            <a:schemeClr val="accent4">
              <a:lumMod val="40000"/>
              <a:lumOff val="60000"/>
            </a:schemeClr>
          </a:solidFill>
        </p:spPr>
        <p:txBody>
          <a:bodyPr lIns="90000" rIns="90000" anchor="t" anchorCtr="0"/>
          <a:lstStyle>
            <a:lvl1pPr>
              <a:defRPr sz="2000" cap="none"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30000" y="1007974"/>
            <a:ext cx="5827950" cy="532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284A07E2-E97A-42E4-8313-125419E51080}" type="slidenum">
              <a:rPr lang="en-AU" smtClean="0"/>
              <a:t>‹#›</a:t>
            </a:fld>
            <a:endParaRPr lang="en-AU"/>
          </a:p>
        </p:txBody>
      </p:sp>
      <p:sp>
        <p:nvSpPr>
          <p:cNvPr id="5" name="Picture Placeholder 4">
            <a:extLst>
              <a:ext uri="{FF2B5EF4-FFF2-40B4-BE49-F238E27FC236}">
                <a16:creationId xmlns:a16="http://schemas.microsoft.com/office/drawing/2014/main" id="{B2185606-871F-45DC-AAA3-ADE431058FFE}"/>
              </a:ext>
            </a:extLst>
          </p:cNvPr>
          <p:cNvSpPr>
            <a:spLocks noGrp="1"/>
          </p:cNvSpPr>
          <p:nvPr>
            <p:ph type="pic" sz="quarter" idx="13"/>
          </p:nvPr>
        </p:nvSpPr>
        <p:spPr>
          <a:xfrm>
            <a:off x="6714000" y="1007974"/>
            <a:ext cx="1800000" cy="1800000"/>
          </a:xfrm>
        </p:spPr>
        <p:txBody>
          <a:bodyPr/>
          <a:lstStyle/>
          <a:p>
            <a:r>
              <a:rPr lang="en-US"/>
              <a:t>Click icon to add picture</a:t>
            </a:r>
            <a:endParaRPr lang="en-AU"/>
          </a:p>
        </p:txBody>
      </p:sp>
    </p:spTree>
    <p:extLst>
      <p:ext uri="{BB962C8B-B14F-4D97-AF65-F5344CB8AC3E}">
        <p14:creationId xmlns:p14="http://schemas.microsoft.com/office/powerpoint/2010/main" val="274571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0000" rIns="90000"/>
          <a:lstStyle/>
          <a:p>
            <a:r>
              <a:rPr lang="en-US"/>
              <a:t>Click to edit Master title style</a:t>
            </a:r>
            <a:endParaRPr lang="en-US" dirty="0"/>
          </a:p>
        </p:txBody>
      </p:sp>
      <p:sp>
        <p:nvSpPr>
          <p:cNvPr id="3" name="Content Placeholder 2"/>
          <p:cNvSpPr>
            <a:spLocks noGrp="1"/>
          </p:cNvSpPr>
          <p:nvPr>
            <p:ph sz="half" idx="1"/>
          </p:nvPr>
        </p:nvSpPr>
        <p:spPr>
          <a:xfrm>
            <a:off x="630001" y="1016698"/>
            <a:ext cx="3816000" cy="532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8000" y="1022148"/>
            <a:ext cx="3816000" cy="532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84A07E2-E97A-42E4-8313-125419E51080}" type="slidenum">
              <a:rPr lang="en-AU" smtClean="0"/>
              <a:t>‹#›</a:t>
            </a:fld>
            <a:endParaRPr lang="en-AU"/>
          </a:p>
        </p:txBody>
      </p:sp>
    </p:spTree>
    <p:extLst>
      <p:ext uri="{BB962C8B-B14F-4D97-AF65-F5344CB8AC3E}">
        <p14:creationId xmlns:p14="http://schemas.microsoft.com/office/powerpoint/2010/main" val="3065082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000" y="-1792"/>
            <a:ext cx="8154000" cy="540000"/>
          </a:xfrm>
          <a:solidFill>
            <a:schemeClr val="accent4">
              <a:lumMod val="40000"/>
              <a:lumOff val="60000"/>
            </a:schemeClr>
          </a:solidFill>
        </p:spPr>
        <p:txBody>
          <a:bodyPr lIns="90000" rIns="90000" anchor="t" anchorCtr="0"/>
          <a:lstStyle>
            <a:lvl1pPr>
              <a:defRPr sz="2000" cap="none" baseline="0">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30001" y="1016698"/>
            <a:ext cx="3816000" cy="532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8000" y="1022148"/>
            <a:ext cx="3816000" cy="532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84A07E2-E97A-42E4-8313-125419E51080}" type="slidenum">
              <a:rPr lang="en-AU" smtClean="0"/>
              <a:t>‹#›</a:t>
            </a:fld>
            <a:endParaRPr lang="en-AU"/>
          </a:p>
        </p:txBody>
      </p:sp>
    </p:spTree>
    <p:extLst>
      <p:ext uri="{BB962C8B-B14F-4D97-AF65-F5344CB8AC3E}">
        <p14:creationId xmlns:p14="http://schemas.microsoft.com/office/powerpoint/2010/main" val="292539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0000" rIns="90000"/>
          <a:lstStyle/>
          <a:p>
            <a:r>
              <a:rPr lang="en-US"/>
              <a:t>Click to edit Master title style</a:t>
            </a:r>
            <a:endParaRPr lang="en-US" dirty="0"/>
          </a:p>
        </p:txBody>
      </p:sp>
      <p:sp>
        <p:nvSpPr>
          <p:cNvPr id="3" name="Content Placeholder 2"/>
          <p:cNvSpPr>
            <a:spLocks noGrp="1"/>
          </p:cNvSpPr>
          <p:nvPr>
            <p:ph sz="half" idx="1"/>
          </p:nvPr>
        </p:nvSpPr>
        <p:spPr>
          <a:xfrm>
            <a:off x="630001" y="1022148"/>
            <a:ext cx="2520000" cy="532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93999" y="1022148"/>
            <a:ext cx="2520000" cy="532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84A07E2-E97A-42E4-8313-125419E51080}" type="slidenum">
              <a:rPr lang="en-AU" smtClean="0"/>
              <a:t>‹#›</a:t>
            </a:fld>
            <a:endParaRPr lang="en-AU"/>
          </a:p>
        </p:txBody>
      </p:sp>
      <p:sp>
        <p:nvSpPr>
          <p:cNvPr id="6" name="Content Placeholder 2">
            <a:extLst>
              <a:ext uri="{FF2B5EF4-FFF2-40B4-BE49-F238E27FC236}">
                <a16:creationId xmlns:a16="http://schemas.microsoft.com/office/drawing/2014/main" id="{14050996-B4C8-45F9-B41B-B7C37DE44067}"/>
              </a:ext>
            </a:extLst>
          </p:cNvPr>
          <p:cNvSpPr>
            <a:spLocks noGrp="1"/>
          </p:cNvSpPr>
          <p:nvPr>
            <p:ph sz="half" idx="13"/>
          </p:nvPr>
        </p:nvSpPr>
        <p:spPr>
          <a:xfrm>
            <a:off x="3312000" y="1022148"/>
            <a:ext cx="2520000" cy="532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1701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84A07E2-E97A-42E4-8313-125419E51080}" type="slidenum">
              <a:rPr lang="en-AU" smtClean="0"/>
              <a:t>‹#›</a:t>
            </a:fld>
            <a:endParaRPr lang="en-AU"/>
          </a:p>
        </p:txBody>
      </p:sp>
      <p:sp>
        <p:nvSpPr>
          <p:cNvPr id="4" name="Title Placeholder 1">
            <a:extLst>
              <a:ext uri="{FF2B5EF4-FFF2-40B4-BE49-F238E27FC236}">
                <a16:creationId xmlns:a16="http://schemas.microsoft.com/office/drawing/2014/main" id="{C91B85F4-4BD2-451A-9F92-D7310A44C497}"/>
              </a:ext>
            </a:extLst>
          </p:cNvPr>
          <p:cNvSpPr>
            <a:spLocks noGrp="1"/>
          </p:cNvSpPr>
          <p:nvPr>
            <p:ph type="title"/>
          </p:nvPr>
        </p:nvSpPr>
        <p:spPr>
          <a:xfrm>
            <a:off x="495000" y="-1792"/>
            <a:ext cx="8154000" cy="900000"/>
          </a:xfrm>
          <a:prstGeom prst="round2SameRect">
            <a:avLst>
              <a:gd name="adj1" fmla="val 0"/>
              <a:gd name="adj2" fmla="val 14730"/>
            </a:avLst>
          </a:prstGeom>
          <a:solidFill>
            <a:schemeClr val="bg2"/>
          </a:solidFill>
        </p:spPr>
        <p:txBody>
          <a:bodyPr vert="horz" lIns="90000" tIns="216000" rIns="90000" bIns="216000" rtlCol="0" anchor="ctr" anchorCtr="0">
            <a:noAutofit/>
          </a:bodyPr>
          <a:lstStyle/>
          <a:p>
            <a:r>
              <a:rPr lang="en-US"/>
              <a:t>Click to edit Master title style</a:t>
            </a:r>
            <a:endParaRPr lang="en-US" dirty="0"/>
          </a:p>
        </p:txBody>
      </p:sp>
    </p:spTree>
    <p:extLst>
      <p:ext uri="{BB962C8B-B14F-4D97-AF65-F5344CB8AC3E}">
        <p14:creationId xmlns:p14="http://schemas.microsoft.com/office/powerpoint/2010/main" val="3268746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000" y="1005237"/>
            <a:ext cx="7885350" cy="5328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0" y="6426000"/>
            <a:ext cx="630000" cy="432000"/>
          </a:xfrm>
          <a:prstGeom prst="rect">
            <a:avLst/>
          </a:prstGeom>
        </p:spPr>
        <p:txBody>
          <a:bodyPr/>
          <a:lstStyle/>
          <a:p>
            <a:fld id="{284A07E2-E97A-42E4-8313-125419E51080}" type="slidenum">
              <a:rPr lang="en-AU" smtClean="0"/>
              <a:t>‹#›</a:t>
            </a:fld>
            <a:endParaRPr lang="en-AU"/>
          </a:p>
        </p:txBody>
      </p:sp>
      <p:sp>
        <p:nvSpPr>
          <p:cNvPr id="5" name="Title Placeholder 1">
            <a:extLst>
              <a:ext uri="{FF2B5EF4-FFF2-40B4-BE49-F238E27FC236}">
                <a16:creationId xmlns:a16="http://schemas.microsoft.com/office/drawing/2014/main" id="{273CC01E-6E5B-4FF8-B71A-E1302B33A108}"/>
              </a:ext>
            </a:extLst>
          </p:cNvPr>
          <p:cNvSpPr>
            <a:spLocks noGrp="1"/>
          </p:cNvSpPr>
          <p:nvPr>
            <p:ph type="title"/>
          </p:nvPr>
        </p:nvSpPr>
        <p:spPr>
          <a:xfrm>
            <a:off x="495000" y="-1792"/>
            <a:ext cx="8154000" cy="900000"/>
          </a:xfrm>
          <a:prstGeom prst="round2SameRect">
            <a:avLst>
              <a:gd name="adj1" fmla="val 0"/>
              <a:gd name="adj2" fmla="val 14730"/>
            </a:avLst>
          </a:prstGeom>
          <a:solidFill>
            <a:schemeClr val="bg2"/>
          </a:solidFill>
        </p:spPr>
        <p:txBody>
          <a:bodyPr vert="horz" lIns="90000" tIns="216000" rIns="90000" bIns="216000" rtlCol="0" anchor="ctr" anchorCtr="0">
            <a:noAutofit/>
          </a:bodyPr>
          <a:lstStyle/>
          <a:p>
            <a:r>
              <a:rPr lang="en-US" dirty="0"/>
              <a:t>Click to edit Master title style</a:t>
            </a:r>
          </a:p>
        </p:txBody>
      </p:sp>
    </p:spTree>
    <p:extLst>
      <p:ext uri="{BB962C8B-B14F-4D97-AF65-F5344CB8AC3E}">
        <p14:creationId xmlns:p14="http://schemas.microsoft.com/office/powerpoint/2010/main" val="1360346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0000" rIns="90000"/>
          <a:lstStyle/>
          <a:p>
            <a:r>
              <a:rPr lang="en-US" dirty="0"/>
              <a:t>Click to edit Master title style</a:t>
            </a:r>
          </a:p>
        </p:txBody>
      </p:sp>
      <p:sp>
        <p:nvSpPr>
          <p:cNvPr id="3" name="Content Placeholder 2"/>
          <p:cNvSpPr>
            <a:spLocks noGrp="1"/>
          </p:cNvSpPr>
          <p:nvPr>
            <p:ph idx="1"/>
          </p:nvPr>
        </p:nvSpPr>
        <p:spPr>
          <a:xfrm>
            <a:off x="630000" y="1007974"/>
            <a:ext cx="5827950" cy="532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84A07E2-E97A-42E4-8313-125419E51080}" type="slidenum">
              <a:rPr lang="en-AU" smtClean="0"/>
              <a:t>‹#›</a:t>
            </a:fld>
            <a:endParaRPr lang="en-AU"/>
          </a:p>
        </p:txBody>
      </p:sp>
      <p:sp>
        <p:nvSpPr>
          <p:cNvPr id="5" name="Picture Placeholder 4">
            <a:extLst>
              <a:ext uri="{FF2B5EF4-FFF2-40B4-BE49-F238E27FC236}">
                <a16:creationId xmlns:a16="http://schemas.microsoft.com/office/drawing/2014/main" id="{B2185606-871F-45DC-AAA3-ADE431058FFE}"/>
              </a:ext>
            </a:extLst>
          </p:cNvPr>
          <p:cNvSpPr>
            <a:spLocks noGrp="1"/>
          </p:cNvSpPr>
          <p:nvPr>
            <p:ph type="pic" sz="quarter" idx="13"/>
          </p:nvPr>
        </p:nvSpPr>
        <p:spPr>
          <a:xfrm>
            <a:off x="6714000" y="1007974"/>
            <a:ext cx="1800000" cy="1800000"/>
          </a:xfrm>
        </p:spPr>
        <p:txBody>
          <a:bodyPr/>
          <a:lstStyle/>
          <a:p>
            <a:endParaRPr lang="en-AU"/>
          </a:p>
        </p:txBody>
      </p:sp>
    </p:spTree>
    <p:extLst>
      <p:ext uri="{BB962C8B-B14F-4D97-AF65-F5344CB8AC3E}">
        <p14:creationId xmlns:p14="http://schemas.microsoft.com/office/powerpoint/2010/main" val="2509035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28.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000" y="-1792"/>
            <a:ext cx="8154000" cy="900000"/>
          </a:xfrm>
          <a:prstGeom prst="round2SameRect">
            <a:avLst>
              <a:gd name="adj1" fmla="val 0"/>
              <a:gd name="adj2" fmla="val 14730"/>
            </a:avLst>
          </a:prstGeom>
          <a:solidFill>
            <a:schemeClr val="bg2"/>
          </a:solidFill>
        </p:spPr>
        <p:txBody>
          <a:bodyPr vert="horz" lIns="90000" tIns="216000" rIns="90000" bIns="216000" rtlCol="0" anchor="ctr"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44344" y="999000"/>
            <a:ext cx="7885350" cy="5328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0" y="6427791"/>
            <a:ext cx="628650" cy="432000"/>
          </a:xfrm>
          <a:prstGeom prst="rect">
            <a:avLst/>
          </a:prstGeom>
        </p:spPr>
        <p:txBody>
          <a:bodyPr vert="horz" lIns="91440" tIns="45720" rIns="91440" bIns="45720" rtlCol="0" anchor="ctr"/>
          <a:lstStyle>
            <a:lvl1pPr algn="r">
              <a:defRPr sz="800" b="1">
                <a:solidFill>
                  <a:schemeClr val="tx2"/>
                </a:solidFill>
              </a:defRPr>
            </a:lvl1pPr>
          </a:lstStyle>
          <a:p>
            <a:fld id="{284A07E2-E97A-42E4-8313-125419E51080}" type="slidenum">
              <a:rPr lang="en-AU" smtClean="0"/>
              <a:pPr/>
              <a:t>‹#›</a:t>
            </a:fld>
            <a:endParaRPr lang="en-AU" dirty="0"/>
          </a:p>
        </p:txBody>
      </p:sp>
      <p:sp>
        <p:nvSpPr>
          <p:cNvPr id="4" name="TextBox 3">
            <a:extLst>
              <a:ext uri="{FF2B5EF4-FFF2-40B4-BE49-F238E27FC236}">
                <a16:creationId xmlns:a16="http://schemas.microsoft.com/office/drawing/2014/main" id="{50BA1B75-EAF2-4D45-A354-2827E6971F8A}"/>
              </a:ext>
            </a:extLst>
          </p:cNvPr>
          <p:cNvSpPr txBox="1"/>
          <p:nvPr userDrawn="1"/>
        </p:nvSpPr>
        <p:spPr>
          <a:xfrm>
            <a:off x="628650" y="6536069"/>
            <a:ext cx="1419225" cy="215444"/>
          </a:xfrm>
          <a:prstGeom prst="rect">
            <a:avLst/>
          </a:prstGeom>
          <a:noFill/>
        </p:spPr>
        <p:txBody>
          <a:bodyPr wrap="square" lIns="0" rtlCol="0" anchor="ctr" anchorCtr="0">
            <a:spAutoFit/>
          </a:bodyPr>
          <a:lstStyle/>
          <a:p>
            <a:r>
              <a:rPr lang="en-AU" sz="800" b="1" u="none" dirty="0">
                <a:solidFill>
                  <a:schemeClr val="tx2"/>
                </a:solidFill>
              </a:rPr>
              <a:t>dfat.gov.au/ode</a:t>
            </a:r>
          </a:p>
        </p:txBody>
      </p:sp>
    </p:spTree>
    <p:extLst>
      <p:ext uri="{BB962C8B-B14F-4D97-AF65-F5344CB8AC3E}">
        <p14:creationId xmlns:p14="http://schemas.microsoft.com/office/powerpoint/2010/main" val="2615468365"/>
      </p:ext>
    </p:extLst>
  </p:cSld>
  <p:clrMap bg1="lt1" tx1="dk1" bg2="lt2" tx2="dk2" accent1="accent1" accent2="accent2" accent3="accent3" accent4="accent4" accent5="accent5" accent6="accent6" hlink="hlink" folHlink="folHlink"/>
  <p:sldLayoutIdLst>
    <p:sldLayoutId id="2147483672" r:id="rId1"/>
    <p:sldLayoutId id="2147483691" r:id="rId2"/>
    <p:sldLayoutId id="2147483733" r:id="rId3"/>
    <p:sldLayoutId id="2147483673" r:id="rId4"/>
    <p:sldLayoutId id="2147483719" r:id="rId5"/>
    <p:sldLayoutId id="2147483689" r:id="rId6"/>
    <p:sldLayoutId id="2147483675" r:id="rId7"/>
  </p:sldLayoutIdLst>
  <p:hf hdr="0" ftr="0" dt="0"/>
  <p:txStyles>
    <p:titleStyle>
      <a:lvl1pPr algn="l" defTabSz="914400" rtl="0" eaLnBrk="1" latinLnBrk="0" hangingPunct="1">
        <a:lnSpc>
          <a:spcPct val="90000"/>
        </a:lnSpc>
        <a:spcBef>
          <a:spcPct val="0"/>
        </a:spcBef>
        <a:buNone/>
        <a:defRPr sz="2400"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1000"/>
        </a:spcBef>
        <a:buFont typeface="Calibri" panose="020F0502020204030204" pitchFamily="34" charset="0"/>
        <a:buChar char="﻿"/>
        <a:defRPr sz="1600" b="0" kern="1200" cap="none" baseline="0">
          <a:solidFill>
            <a:schemeClr val="accent1"/>
          </a:solidFill>
          <a:latin typeface="+mn-lt"/>
          <a:ea typeface="+mn-ea"/>
          <a:cs typeface="+mn-cs"/>
        </a:defRPr>
      </a:lvl1pPr>
      <a:lvl2pPr marL="0" indent="0" algn="l" defTabSz="914400" rtl="0" eaLnBrk="1" latinLnBrk="0" hangingPunct="1">
        <a:lnSpc>
          <a:spcPct val="110000"/>
        </a:lnSpc>
        <a:spcBef>
          <a:spcPts val="1000"/>
        </a:spcBef>
        <a:buFont typeface="Calibri" panose="020F0502020204030204" pitchFamily="34" charset="0"/>
        <a:buChar char="﻿"/>
        <a:defRPr sz="1100" b="0" kern="1200">
          <a:solidFill>
            <a:schemeClr val="tx1"/>
          </a:solidFill>
          <a:latin typeface="+mn-lt"/>
          <a:ea typeface="+mn-ea"/>
          <a:cs typeface="+mn-cs"/>
        </a:defRPr>
      </a:lvl2pPr>
      <a:lvl3pPr marL="226800" indent="-226800" algn="l" defTabSz="914400" rtl="0" eaLnBrk="1" latinLnBrk="0" hangingPunct="1">
        <a:lnSpc>
          <a:spcPct val="110000"/>
        </a:lnSpc>
        <a:spcBef>
          <a:spcPts val="500"/>
        </a:spcBef>
        <a:buFont typeface="+mj-lt"/>
        <a:buAutoNum type="arabicPeriod"/>
        <a:defRPr sz="1100" kern="1200">
          <a:solidFill>
            <a:schemeClr val="tx1"/>
          </a:solidFill>
          <a:latin typeface="+mn-lt"/>
          <a:ea typeface="+mn-ea"/>
          <a:cs typeface="+mn-cs"/>
        </a:defRPr>
      </a:lvl3pPr>
      <a:lvl4pPr marL="457200" indent="-226800" algn="l" defTabSz="914400" rtl="0" eaLnBrk="1" latinLnBrk="0" hangingPunct="1">
        <a:lnSpc>
          <a:spcPct val="110000"/>
        </a:lnSpc>
        <a:spcBef>
          <a:spcPts val="500"/>
        </a:spcBef>
        <a:buFont typeface="+mj-lt"/>
        <a:buAutoNum type="alphaLcPeriod"/>
        <a:defRPr sz="1100" kern="1200">
          <a:solidFill>
            <a:schemeClr val="tx1"/>
          </a:solidFill>
          <a:latin typeface="+mn-lt"/>
          <a:ea typeface="+mn-ea"/>
          <a:cs typeface="+mn-cs"/>
        </a:defRPr>
      </a:lvl4pPr>
      <a:lvl5pPr marL="684000" indent="-226800" algn="l" defTabSz="914400" rtl="0" eaLnBrk="1" latinLnBrk="0" hangingPunct="1">
        <a:lnSpc>
          <a:spcPct val="110000"/>
        </a:lnSpc>
        <a:spcBef>
          <a:spcPts val="500"/>
        </a:spcBef>
        <a:buFont typeface="+mj-lt"/>
        <a:buAutoNum type="romanLcPeriod"/>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042920"/>
            <a:ext cx="7886700" cy="5328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3C9AC680-5A89-48E4-81D1-5DEC8018F665}"/>
              </a:ext>
            </a:extLst>
          </p:cNvPr>
          <p:cNvSpPr>
            <a:spLocks noGrp="1"/>
          </p:cNvSpPr>
          <p:nvPr>
            <p:ph type="sldNum" sz="quarter" idx="4"/>
          </p:nvPr>
        </p:nvSpPr>
        <p:spPr>
          <a:xfrm>
            <a:off x="89499" y="6426000"/>
            <a:ext cx="539151" cy="432000"/>
          </a:xfrm>
          <a:prstGeom prst="rect">
            <a:avLst/>
          </a:prstGeom>
        </p:spPr>
        <p:txBody>
          <a:bodyPr vert="horz" lIns="91440" tIns="45720" rIns="91440" bIns="45720" rtlCol="0" anchor="ctr"/>
          <a:lstStyle>
            <a:lvl1pPr algn="r">
              <a:defRPr sz="800" b="1">
                <a:solidFill>
                  <a:schemeClr val="tx2"/>
                </a:solidFill>
              </a:defRPr>
            </a:lvl1pPr>
          </a:lstStyle>
          <a:p>
            <a:fld id="{284A07E2-E97A-42E4-8313-125419E51080}" type="slidenum">
              <a:rPr lang="en-AU" smtClean="0"/>
              <a:pPr/>
              <a:t>‹#›</a:t>
            </a:fld>
            <a:endParaRPr lang="en-AU" dirty="0"/>
          </a:p>
        </p:txBody>
      </p:sp>
      <p:sp>
        <p:nvSpPr>
          <p:cNvPr id="11" name="TextBox 10">
            <a:extLst>
              <a:ext uri="{FF2B5EF4-FFF2-40B4-BE49-F238E27FC236}">
                <a16:creationId xmlns:a16="http://schemas.microsoft.com/office/drawing/2014/main" id="{64484BFA-A1EF-486F-8796-2EFFC7CEB583}"/>
              </a:ext>
            </a:extLst>
          </p:cNvPr>
          <p:cNvSpPr txBox="1"/>
          <p:nvPr userDrawn="1"/>
        </p:nvSpPr>
        <p:spPr>
          <a:xfrm>
            <a:off x="628650" y="6536069"/>
            <a:ext cx="1419225" cy="215444"/>
          </a:xfrm>
          <a:prstGeom prst="rect">
            <a:avLst/>
          </a:prstGeom>
          <a:noFill/>
        </p:spPr>
        <p:txBody>
          <a:bodyPr wrap="square" lIns="0" rtlCol="0" anchor="ctr" anchorCtr="0">
            <a:spAutoFit/>
          </a:bodyPr>
          <a:lstStyle/>
          <a:p>
            <a:r>
              <a:rPr lang="en-AU" sz="800" b="1" u="none" dirty="0">
                <a:solidFill>
                  <a:schemeClr val="tx2"/>
                </a:solidFill>
              </a:rPr>
              <a:t>dfat.gov.au/ode</a:t>
            </a:r>
          </a:p>
        </p:txBody>
      </p:sp>
      <p:sp>
        <p:nvSpPr>
          <p:cNvPr id="7" name="Title Placeholder 1">
            <a:extLst>
              <a:ext uri="{FF2B5EF4-FFF2-40B4-BE49-F238E27FC236}">
                <a16:creationId xmlns:a16="http://schemas.microsoft.com/office/drawing/2014/main" id="{615CE136-BB17-40B7-B9B7-939862043259}"/>
              </a:ext>
            </a:extLst>
          </p:cNvPr>
          <p:cNvSpPr>
            <a:spLocks noGrp="1"/>
          </p:cNvSpPr>
          <p:nvPr>
            <p:ph type="title"/>
          </p:nvPr>
        </p:nvSpPr>
        <p:spPr>
          <a:xfrm>
            <a:off x="495000" y="-1792"/>
            <a:ext cx="8154000" cy="900000"/>
          </a:xfrm>
          <a:prstGeom prst="round2SameRect">
            <a:avLst>
              <a:gd name="adj1" fmla="val 0"/>
              <a:gd name="adj2" fmla="val 14730"/>
            </a:avLst>
          </a:prstGeom>
          <a:solidFill>
            <a:schemeClr val="bg2"/>
          </a:solidFill>
        </p:spPr>
        <p:txBody>
          <a:bodyPr vert="horz" lIns="90000" tIns="216000" rIns="90000" bIns="216000" rtlCol="0" anchor="ctr" anchorCtr="0">
            <a:noAutofit/>
          </a:bodyPr>
          <a:lstStyle/>
          <a:p>
            <a:r>
              <a:rPr lang="en-US" dirty="0"/>
              <a:t>Click to edit Master title style</a:t>
            </a:r>
          </a:p>
        </p:txBody>
      </p:sp>
    </p:spTree>
    <p:extLst>
      <p:ext uri="{BB962C8B-B14F-4D97-AF65-F5344CB8AC3E}">
        <p14:creationId xmlns:p14="http://schemas.microsoft.com/office/powerpoint/2010/main" val="2774421463"/>
      </p:ext>
    </p:extLst>
  </p:cSld>
  <p:clrMap bg1="lt1" tx1="dk1" bg2="lt2" tx2="dk2" accent1="accent1" accent2="accent2" accent3="accent3" accent4="accent4" accent5="accent5" accent6="accent6" hlink="hlink" folHlink="folHlink"/>
  <p:sldLayoutIdLst>
    <p:sldLayoutId id="2147483677" r:id="rId1"/>
    <p:sldLayoutId id="2147483692" r:id="rId2"/>
    <p:sldLayoutId id="2147483678" r:id="rId3"/>
    <p:sldLayoutId id="2147483732" r:id="rId4"/>
    <p:sldLayoutId id="2147483708" r:id="rId5"/>
    <p:sldLayoutId id="2147483690" r:id="rId6"/>
    <p:sldLayoutId id="2147483693" r:id="rId7"/>
    <p:sldLayoutId id="2147483706" r:id="rId8"/>
    <p:sldLayoutId id="2147483707" r:id="rId9"/>
  </p:sldLayoutIdLst>
  <p:hf hdr="0" ftr="0" dt="0"/>
  <p:txStyles>
    <p:titleStyle>
      <a:lvl1pPr algn="l" defTabSz="914400" rtl="0" eaLnBrk="1" latinLnBrk="0" hangingPunct="1">
        <a:lnSpc>
          <a:spcPct val="90000"/>
        </a:lnSpc>
        <a:spcBef>
          <a:spcPct val="0"/>
        </a:spcBef>
        <a:buNone/>
        <a:defRPr sz="2400"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1000"/>
        </a:spcBef>
        <a:buFont typeface="Calibri" panose="020F0502020204030204" pitchFamily="34" charset="0"/>
        <a:buChar char="﻿"/>
        <a:defRPr sz="1600" b="0" kern="1200" cap="none" baseline="0">
          <a:solidFill>
            <a:schemeClr val="accent1"/>
          </a:solidFill>
          <a:latin typeface="+mn-lt"/>
          <a:ea typeface="+mn-ea"/>
          <a:cs typeface="+mn-cs"/>
        </a:defRPr>
      </a:lvl1pPr>
      <a:lvl2pPr marL="0" indent="0" algn="l" defTabSz="914400" rtl="0" eaLnBrk="1" latinLnBrk="0" hangingPunct="1">
        <a:lnSpc>
          <a:spcPct val="110000"/>
        </a:lnSpc>
        <a:spcBef>
          <a:spcPts val="1000"/>
        </a:spcBef>
        <a:buFont typeface="Calibri" panose="020F0502020204030204" pitchFamily="34" charset="0"/>
        <a:buChar char="﻿"/>
        <a:defRPr sz="1100" b="0" kern="1200">
          <a:solidFill>
            <a:schemeClr val="tx1"/>
          </a:solidFill>
          <a:latin typeface="+mn-lt"/>
          <a:ea typeface="+mn-ea"/>
          <a:cs typeface="+mn-cs"/>
        </a:defRPr>
      </a:lvl2pPr>
      <a:lvl3pPr marL="2268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3pPr>
      <a:lvl4pPr marL="4572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4pPr>
      <a:lvl5pPr marL="628650" indent="-17145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042920"/>
            <a:ext cx="7886700" cy="5328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3C9AC680-5A89-48E4-81D1-5DEC8018F665}"/>
              </a:ext>
            </a:extLst>
          </p:cNvPr>
          <p:cNvSpPr>
            <a:spLocks noGrp="1"/>
          </p:cNvSpPr>
          <p:nvPr>
            <p:ph type="sldNum" sz="quarter" idx="4"/>
          </p:nvPr>
        </p:nvSpPr>
        <p:spPr>
          <a:xfrm>
            <a:off x="187625" y="6432252"/>
            <a:ext cx="441025" cy="432000"/>
          </a:xfrm>
          <a:prstGeom prst="rect">
            <a:avLst/>
          </a:prstGeom>
        </p:spPr>
        <p:txBody>
          <a:bodyPr vert="horz" lIns="91440" tIns="45720" rIns="91440" bIns="45720" rtlCol="0" anchor="ctr"/>
          <a:lstStyle>
            <a:lvl1pPr algn="r">
              <a:defRPr sz="800" b="1">
                <a:solidFill>
                  <a:schemeClr val="tx2"/>
                </a:solidFill>
              </a:defRPr>
            </a:lvl1pPr>
          </a:lstStyle>
          <a:p>
            <a:fld id="{284A07E2-E97A-42E4-8313-125419E51080}" type="slidenum">
              <a:rPr lang="en-AU" smtClean="0"/>
              <a:pPr/>
              <a:t>‹#›</a:t>
            </a:fld>
            <a:endParaRPr lang="en-AU" dirty="0"/>
          </a:p>
        </p:txBody>
      </p:sp>
      <p:sp>
        <p:nvSpPr>
          <p:cNvPr id="11" name="TextBox 10">
            <a:extLst>
              <a:ext uri="{FF2B5EF4-FFF2-40B4-BE49-F238E27FC236}">
                <a16:creationId xmlns:a16="http://schemas.microsoft.com/office/drawing/2014/main" id="{64484BFA-A1EF-486F-8796-2EFFC7CEB583}"/>
              </a:ext>
            </a:extLst>
          </p:cNvPr>
          <p:cNvSpPr txBox="1"/>
          <p:nvPr userDrawn="1"/>
        </p:nvSpPr>
        <p:spPr>
          <a:xfrm>
            <a:off x="628650" y="6536069"/>
            <a:ext cx="1419225" cy="215444"/>
          </a:xfrm>
          <a:prstGeom prst="rect">
            <a:avLst/>
          </a:prstGeom>
          <a:noFill/>
        </p:spPr>
        <p:txBody>
          <a:bodyPr wrap="square" lIns="0" rtlCol="0" anchor="ctr" anchorCtr="0">
            <a:spAutoFit/>
          </a:bodyPr>
          <a:lstStyle/>
          <a:p>
            <a:r>
              <a:rPr lang="en-AU" sz="800" b="1" u="none" dirty="0">
                <a:solidFill>
                  <a:schemeClr val="tx2"/>
                </a:solidFill>
              </a:rPr>
              <a:t>dfat.gov.au/ode</a:t>
            </a:r>
          </a:p>
        </p:txBody>
      </p:sp>
      <p:sp>
        <p:nvSpPr>
          <p:cNvPr id="7" name="Title Placeholder 1">
            <a:extLst>
              <a:ext uri="{FF2B5EF4-FFF2-40B4-BE49-F238E27FC236}">
                <a16:creationId xmlns:a16="http://schemas.microsoft.com/office/drawing/2014/main" id="{615CE136-BB17-40B7-B9B7-939862043259}"/>
              </a:ext>
            </a:extLst>
          </p:cNvPr>
          <p:cNvSpPr>
            <a:spLocks noGrp="1"/>
          </p:cNvSpPr>
          <p:nvPr>
            <p:ph type="title"/>
          </p:nvPr>
        </p:nvSpPr>
        <p:spPr>
          <a:xfrm>
            <a:off x="495000" y="-1792"/>
            <a:ext cx="8154000" cy="540000"/>
          </a:xfrm>
          <a:prstGeom prst="round2SameRect">
            <a:avLst>
              <a:gd name="adj1" fmla="val 0"/>
              <a:gd name="adj2" fmla="val 14730"/>
            </a:avLst>
          </a:prstGeom>
          <a:solidFill>
            <a:schemeClr val="accent4">
              <a:lumMod val="40000"/>
              <a:lumOff val="60000"/>
            </a:schemeClr>
          </a:solidFill>
        </p:spPr>
        <p:txBody>
          <a:bodyPr vert="horz" lIns="90000" tIns="216000" rIns="90000" bIns="216000" rtlCol="0" anchor="t" anchorCtr="0">
            <a:noAutofit/>
          </a:bodyPr>
          <a:lstStyle/>
          <a:p>
            <a:r>
              <a:rPr lang="en-US" dirty="0"/>
              <a:t>Click to edit Master title style</a:t>
            </a:r>
          </a:p>
        </p:txBody>
      </p:sp>
    </p:spTree>
    <p:extLst>
      <p:ext uri="{BB962C8B-B14F-4D97-AF65-F5344CB8AC3E}">
        <p14:creationId xmlns:p14="http://schemas.microsoft.com/office/powerpoint/2010/main" val="2318748625"/>
      </p:ext>
    </p:extLst>
  </p:cSld>
  <p:clrMap bg1="lt1" tx1="dk1" bg2="lt2" tx2="dk2" accent1="accent1" accent2="accent2" accent3="accent3" accent4="accent4" accent5="accent5" accent6="accent6" hlink="hlink" folHlink="folHlink"/>
  <p:sldLayoutIdLst>
    <p:sldLayoutId id="2147483711" r:id="rId1"/>
    <p:sldLayoutId id="2147483734" r:id="rId2"/>
    <p:sldLayoutId id="2147483713" r:id="rId3"/>
    <p:sldLayoutId id="2147483735" r:id="rId4"/>
    <p:sldLayoutId id="2147483714" r:id="rId5"/>
    <p:sldLayoutId id="2147483715" r:id="rId6"/>
    <p:sldLayoutId id="2147483716" r:id="rId7"/>
    <p:sldLayoutId id="2147483717" r:id="rId8"/>
  </p:sldLayoutIdLst>
  <p:hf hdr="0" ftr="0" dt="0"/>
  <p:txStyles>
    <p:titleStyle>
      <a:lvl1pPr algn="l" defTabSz="914400" rtl="0" eaLnBrk="1" latinLnBrk="0" hangingPunct="1">
        <a:lnSpc>
          <a:spcPct val="90000"/>
        </a:lnSpc>
        <a:spcBef>
          <a:spcPct val="0"/>
        </a:spcBef>
        <a:buNone/>
        <a:defRPr sz="20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 typeface="Calibri" panose="020F0502020204030204" pitchFamily="34" charset="0"/>
        <a:buChar char="﻿"/>
        <a:defRPr sz="1600" b="0" kern="1200" cap="none" baseline="0">
          <a:solidFill>
            <a:schemeClr val="accent1"/>
          </a:solidFill>
          <a:latin typeface="+mn-lt"/>
          <a:ea typeface="+mn-ea"/>
          <a:cs typeface="+mn-cs"/>
        </a:defRPr>
      </a:lvl1pPr>
      <a:lvl2pPr marL="0" indent="0" algn="l" defTabSz="914400" rtl="0" eaLnBrk="1" latinLnBrk="0" hangingPunct="1">
        <a:lnSpc>
          <a:spcPct val="110000"/>
        </a:lnSpc>
        <a:spcBef>
          <a:spcPts val="1000"/>
        </a:spcBef>
        <a:buFont typeface="Calibri" panose="020F0502020204030204" pitchFamily="34" charset="0"/>
        <a:buChar char="﻿"/>
        <a:defRPr sz="1100" b="0" kern="1200">
          <a:solidFill>
            <a:schemeClr val="tx1"/>
          </a:solidFill>
          <a:latin typeface="+mn-lt"/>
          <a:ea typeface="+mn-ea"/>
          <a:cs typeface="+mn-cs"/>
        </a:defRPr>
      </a:lvl2pPr>
      <a:lvl3pPr marL="2268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3pPr>
      <a:lvl4pPr marL="4572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4pPr>
      <a:lvl5pPr marL="628650" indent="-17145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262521"/>
            <a:ext cx="9144000" cy="2823703"/>
          </a:xfrm>
          <a:prstGeom prst="rect">
            <a:avLst/>
          </a:prstGeom>
          <a:solidFill>
            <a:schemeClr val="bg2"/>
          </a:solidFill>
        </p:spPr>
        <p:txBody>
          <a:bodyPr vert="horz" lIns="630000" tIns="216000" rIns="630000" bIns="216000" rtlCol="0" anchor="ctr" anchorCtr="0">
            <a:noAutofit/>
          </a:bodyPr>
          <a:lstStyle/>
          <a:p>
            <a:r>
              <a:rPr lang="en-US" dirty="0"/>
              <a:t>Click to edit Master title style</a:t>
            </a:r>
          </a:p>
        </p:txBody>
      </p:sp>
      <p:sp>
        <p:nvSpPr>
          <p:cNvPr id="3" name="Text Placeholder 2"/>
          <p:cNvSpPr>
            <a:spLocks noGrp="1"/>
          </p:cNvSpPr>
          <p:nvPr>
            <p:ph type="body" idx="1"/>
          </p:nvPr>
        </p:nvSpPr>
        <p:spPr>
          <a:xfrm>
            <a:off x="628650" y="4738687"/>
            <a:ext cx="7886700" cy="126682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Department of Foreign Affairs and Trade logo">
            <a:extLst>
              <a:ext uri="{FF2B5EF4-FFF2-40B4-BE49-F238E27FC236}">
                <a16:creationId xmlns:a16="http://schemas.microsoft.com/office/drawing/2014/main" id="{F113C415-4114-431A-88BA-0507A9FBEF78}"/>
              </a:ext>
            </a:extLst>
          </p:cNvPr>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628650" y="333492"/>
            <a:ext cx="3214370" cy="557530"/>
          </a:xfrm>
          <a:prstGeom prst="rect">
            <a:avLst/>
          </a:prstGeom>
          <a:noFill/>
          <a:ln>
            <a:noFill/>
          </a:ln>
        </p:spPr>
      </p:pic>
      <p:sp>
        <p:nvSpPr>
          <p:cNvPr id="8" name="Text Placeholder 7">
            <a:extLst>
              <a:ext uri="{FF2B5EF4-FFF2-40B4-BE49-F238E27FC236}">
                <a16:creationId xmlns:a16="http://schemas.microsoft.com/office/drawing/2014/main" id="{BC9A89D5-CCE0-4C2F-8E9D-B209148D4D8D}"/>
              </a:ext>
            </a:extLst>
          </p:cNvPr>
          <p:cNvSpPr txBox="1">
            <a:spLocks/>
          </p:cNvSpPr>
          <p:nvPr userDrawn="1"/>
        </p:nvSpPr>
        <p:spPr>
          <a:xfrm>
            <a:off x="4148138" y="485645"/>
            <a:ext cx="4367212" cy="153953"/>
          </a:xfrm>
          <a:prstGeom prst="rect">
            <a:avLst/>
          </a:prstGeom>
        </p:spPr>
        <p:txBody>
          <a:bodyPr lIns="0" tIns="0" rIns="0" bIns="0"/>
          <a:lstStyle>
            <a:lvl1pPr marL="0" indent="0" algn="r" defTabSz="914400" rtl="0" eaLnBrk="1" latinLnBrk="0" hangingPunct="1">
              <a:lnSpc>
                <a:spcPct val="110000"/>
              </a:lnSpc>
              <a:spcBef>
                <a:spcPts val="1000"/>
              </a:spcBef>
              <a:buFont typeface="Calibri" panose="020F0502020204030204" pitchFamily="34" charset="0"/>
              <a:buChar char="﻿"/>
              <a:defRPr sz="1000" b="1" kern="1200" cap="all" baseline="0">
                <a:solidFill>
                  <a:schemeClr val="tx1"/>
                </a:solidFill>
                <a:latin typeface="+mn-lt"/>
                <a:ea typeface="+mn-ea"/>
                <a:cs typeface="+mn-cs"/>
              </a:defRPr>
            </a:lvl1pPr>
            <a:lvl2pPr marL="0" indent="0" algn="l" defTabSz="914400" rtl="0" eaLnBrk="1" latinLnBrk="0" hangingPunct="1">
              <a:lnSpc>
                <a:spcPct val="110000"/>
              </a:lnSpc>
              <a:spcBef>
                <a:spcPts val="1000"/>
              </a:spcBef>
              <a:buFont typeface="Calibri" panose="020F0502020204030204" pitchFamily="34" charset="0"/>
              <a:buChar char="﻿"/>
              <a:defRPr sz="1800" b="0" kern="1200">
                <a:solidFill>
                  <a:schemeClr val="tx1"/>
                </a:solidFill>
                <a:latin typeface="+mn-lt"/>
                <a:ea typeface="+mn-ea"/>
                <a:cs typeface="+mn-cs"/>
              </a:defRPr>
            </a:lvl2pPr>
            <a:lvl3pPr marL="226800" indent="-2268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457200" indent="-2268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684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100" cap="none" baseline="0" dirty="0">
                <a:latin typeface="Times New Roman" panose="02020603050405020304" pitchFamily="18" charset="0"/>
                <a:cs typeface="Times New Roman" panose="02020603050405020304" pitchFamily="18" charset="0"/>
              </a:rPr>
              <a:t>Office of Development Effectiveness</a:t>
            </a:r>
          </a:p>
        </p:txBody>
      </p:sp>
    </p:spTree>
    <p:extLst>
      <p:ext uri="{BB962C8B-B14F-4D97-AF65-F5344CB8AC3E}">
        <p14:creationId xmlns:p14="http://schemas.microsoft.com/office/powerpoint/2010/main" val="2854141226"/>
      </p:ext>
    </p:extLst>
  </p:cSld>
  <p:clrMap bg1="lt1" tx1="dk1" bg2="lt2" tx2="dk2" accent1="accent1" accent2="accent2" accent3="accent3" accent4="accent4" accent5="accent5" accent6="accent6" hlink="hlink" folHlink="folHlink"/>
  <p:sldLayoutIdLst>
    <p:sldLayoutId id="2147483668" r:id="rId1"/>
    <p:sldLayoutId id="2147483670" r:id="rId2"/>
  </p:sldLayoutIdLst>
  <p:hf hdr="0" ftr="0" dt="0"/>
  <p:txStyles>
    <p:titleStyle>
      <a:lvl1pPr algn="l" defTabSz="914400" rtl="0" eaLnBrk="1" latinLnBrk="0" hangingPunct="1">
        <a:lnSpc>
          <a:spcPct val="90000"/>
        </a:lnSpc>
        <a:spcBef>
          <a:spcPct val="0"/>
        </a:spcBef>
        <a:buNone/>
        <a:defRPr sz="3200"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1000"/>
        </a:spcBef>
        <a:buFont typeface="Calibri" panose="020F0502020204030204" pitchFamily="34" charset="0"/>
        <a:buChar char="﻿"/>
        <a:defRPr sz="2000" b="0" kern="1200" cap="all" baseline="0">
          <a:solidFill>
            <a:schemeClr val="accent1"/>
          </a:solidFill>
          <a:latin typeface="+mn-lt"/>
          <a:ea typeface="+mn-ea"/>
          <a:cs typeface="+mn-cs"/>
        </a:defRPr>
      </a:lvl1pPr>
      <a:lvl2pPr marL="0" indent="0" algn="l" defTabSz="914400" rtl="0" eaLnBrk="1" latinLnBrk="0" hangingPunct="1">
        <a:lnSpc>
          <a:spcPct val="110000"/>
        </a:lnSpc>
        <a:spcBef>
          <a:spcPts val="1000"/>
        </a:spcBef>
        <a:buFont typeface="Calibri" panose="020F0502020204030204" pitchFamily="34" charset="0"/>
        <a:buChar char="﻿"/>
        <a:defRPr sz="1800" b="0" kern="1200">
          <a:solidFill>
            <a:schemeClr val="tx1"/>
          </a:solidFill>
          <a:latin typeface="+mn-lt"/>
          <a:ea typeface="+mn-ea"/>
          <a:cs typeface="+mn-cs"/>
        </a:defRPr>
      </a:lvl2pPr>
      <a:lvl3pPr marL="226800" indent="-2268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457200" indent="-2268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684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Department of Foreign Affairs and Trade logo&#10;Office of Development Effectiveness">
            <a:extLst>
              <a:ext uri="{FF2B5EF4-FFF2-40B4-BE49-F238E27FC236}">
                <a16:creationId xmlns:a16="http://schemas.microsoft.com/office/drawing/2014/main" id="{22E72ECA-ECE3-4DE7-AC17-6365EF12EDF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Placeholder 1"/>
          <p:cNvSpPr>
            <a:spLocks noGrp="1"/>
          </p:cNvSpPr>
          <p:nvPr>
            <p:ph type="title"/>
          </p:nvPr>
        </p:nvSpPr>
        <p:spPr>
          <a:xfrm>
            <a:off x="0" y="4738687"/>
            <a:ext cx="4572000" cy="2119313"/>
          </a:xfrm>
          <a:prstGeom prst="rect">
            <a:avLst/>
          </a:prstGeom>
          <a:noFill/>
        </p:spPr>
        <p:txBody>
          <a:bodyPr vert="horz" lIns="630000" tIns="0" rIns="0" bIns="720000" rtlCol="0" anchor="t" anchorCtr="0">
            <a:noAutofit/>
          </a:bodyPr>
          <a:lstStyle/>
          <a:p>
            <a:r>
              <a:rPr lang="en-US" dirty="0"/>
              <a:t>Click to edit Master title style</a:t>
            </a:r>
          </a:p>
        </p:txBody>
      </p:sp>
    </p:spTree>
    <p:extLst>
      <p:ext uri="{BB962C8B-B14F-4D97-AF65-F5344CB8AC3E}">
        <p14:creationId xmlns:p14="http://schemas.microsoft.com/office/powerpoint/2010/main" val="3800501226"/>
      </p:ext>
    </p:extLst>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l" defTabSz="914400" rtl="0" eaLnBrk="1" latinLnBrk="0" hangingPunct="1">
        <a:lnSpc>
          <a:spcPct val="90000"/>
        </a:lnSpc>
        <a:spcBef>
          <a:spcPct val="0"/>
        </a:spcBef>
        <a:buNone/>
        <a:defRPr sz="3200"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1000"/>
        </a:spcBef>
        <a:buFont typeface="Calibri" panose="020F0502020204030204" pitchFamily="34" charset="0"/>
        <a:buChar char="﻿"/>
        <a:defRPr sz="2000" b="0" kern="1200" cap="all" baseline="0">
          <a:solidFill>
            <a:schemeClr val="accent1"/>
          </a:solidFill>
          <a:latin typeface="+mn-lt"/>
          <a:ea typeface="+mn-ea"/>
          <a:cs typeface="+mn-cs"/>
        </a:defRPr>
      </a:lvl1pPr>
      <a:lvl2pPr marL="0" indent="0" algn="l" defTabSz="914400" rtl="0" eaLnBrk="1" latinLnBrk="0" hangingPunct="1">
        <a:lnSpc>
          <a:spcPct val="110000"/>
        </a:lnSpc>
        <a:spcBef>
          <a:spcPts val="1000"/>
        </a:spcBef>
        <a:buFont typeface="Calibri" panose="020F0502020204030204" pitchFamily="34" charset="0"/>
        <a:buChar char="﻿"/>
        <a:defRPr sz="1800" b="0" kern="1200">
          <a:solidFill>
            <a:schemeClr val="tx1"/>
          </a:solidFill>
          <a:latin typeface="+mn-lt"/>
          <a:ea typeface="+mn-ea"/>
          <a:cs typeface="+mn-cs"/>
        </a:defRPr>
      </a:lvl2pPr>
      <a:lvl3pPr marL="226800" indent="-2268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457200" indent="-2268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684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Background" title="Background">
            <a:extLst>
              <a:ext uri="{FF2B5EF4-FFF2-40B4-BE49-F238E27FC236}">
                <a16:creationId xmlns:a16="http://schemas.microsoft.com/office/drawing/2014/main" id="{22E72ECA-ECE3-4DE7-AC17-6365EF12EDF0}"/>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0" y="1350714"/>
            <a:ext cx="9144000" cy="5110428"/>
          </a:xfrm>
          <a:prstGeom prst="rect">
            <a:avLst/>
          </a:prstGeom>
        </p:spPr>
      </p:pic>
      <p:sp>
        <p:nvSpPr>
          <p:cNvPr id="9" name="Text Placeholder 7">
            <a:extLst>
              <a:ext uri="{FF2B5EF4-FFF2-40B4-BE49-F238E27FC236}">
                <a16:creationId xmlns:a16="http://schemas.microsoft.com/office/drawing/2014/main" id="{2CDCE6F2-CA30-4F63-952C-A20DE005B42A}"/>
              </a:ext>
            </a:extLst>
          </p:cNvPr>
          <p:cNvSpPr txBox="1">
            <a:spLocks/>
          </p:cNvSpPr>
          <p:nvPr userDrawn="1"/>
        </p:nvSpPr>
        <p:spPr>
          <a:xfrm>
            <a:off x="0" y="3604328"/>
            <a:ext cx="9144000" cy="224714"/>
          </a:xfrm>
          <a:prstGeom prst="rect">
            <a:avLst/>
          </a:prstGeom>
        </p:spPr>
        <p:txBody>
          <a:bodyPr lIns="0" tIns="0" rIns="0" bIns="0"/>
          <a:lstStyle>
            <a:lvl1pPr marL="0" indent="0" algn="r" defTabSz="914400" rtl="0" eaLnBrk="1" latinLnBrk="0" hangingPunct="1">
              <a:lnSpc>
                <a:spcPct val="110000"/>
              </a:lnSpc>
              <a:spcBef>
                <a:spcPts val="1000"/>
              </a:spcBef>
              <a:buFont typeface="Calibri" panose="020F0502020204030204" pitchFamily="34" charset="0"/>
              <a:buChar char="﻿"/>
              <a:defRPr sz="1000" b="1" kern="1200" cap="all" baseline="0">
                <a:solidFill>
                  <a:schemeClr val="tx1"/>
                </a:solidFill>
                <a:latin typeface="+mn-lt"/>
                <a:ea typeface="+mn-ea"/>
                <a:cs typeface="+mn-cs"/>
              </a:defRPr>
            </a:lvl1pPr>
            <a:lvl2pPr marL="0" indent="0" algn="l" defTabSz="914400" rtl="0" eaLnBrk="1" latinLnBrk="0" hangingPunct="1">
              <a:lnSpc>
                <a:spcPct val="110000"/>
              </a:lnSpc>
              <a:spcBef>
                <a:spcPts val="1000"/>
              </a:spcBef>
              <a:buFont typeface="Calibri" panose="020F0502020204030204" pitchFamily="34" charset="0"/>
              <a:buChar char="﻿"/>
              <a:defRPr sz="1800" b="0" kern="1200">
                <a:solidFill>
                  <a:schemeClr val="tx1"/>
                </a:solidFill>
                <a:latin typeface="+mn-lt"/>
                <a:ea typeface="+mn-ea"/>
                <a:cs typeface="+mn-cs"/>
              </a:defRPr>
            </a:lvl2pPr>
            <a:lvl3pPr marL="226800" indent="-2268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457200" indent="-2268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684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300" cap="none" baseline="0" dirty="0">
                <a:latin typeface="Times New Roman" panose="02020603050405020304" pitchFamily="18" charset="0"/>
                <a:cs typeface="Times New Roman" panose="02020603050405020304" pitchFamily="18" charset="0"/>
              </a:rPr>
              <a:t>Office of Development Effectiveness</a:t>
            </a:r>
          </a:p>
        </p:txBody>
      </p:sp>
      <p:pic>
        <p:nvPicPr>
          <p:cNvPr id="5" name="Picture 4" descr="Department of Foreign Affairs and Trade">
            <a:extLst>
              <a:ext uri="{FF2B5EF4-FFF2-40B4-BE49-F238E27FC236}">
                <a16:creationId xmlns:a16="http://schemas.microsoft.com/office/drawing/2014/main" id="{CE514333-75ED-49E4-B4E3-33804012EA8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68560" y="1717951"/>
            <a:ext cx="1826514" cy="1434656"/>
          </a:xfrm>
          <a:prstGeom prst="rect">
            <a:avLst/>
          </a:prstGeom>
        </p:spPr>
      </p:pic>
    </p:spTree>
    <p:extLst>
      <p:ext uri="{BB962C8B-B14F-4D97-AF65-F5344CB8AC3E}">
        <p14:creationId xmlns:p14="http://schemas.microsoft.com/office/powerpoint/2010/main" val="3364065191"/>
      </p:ext>
    </p:extLst>
  </p:cSld>
  <p:clrMap bg1="lt1" tx1="dk1" bg2="lt2" tx2="dk2" accent1="accent1" accent2="accent2" accent3="accent3" accent4="accent4" accent5="accent5" accent6="accent6" hlink="hlink" folHlink="folHlink"/>
  <p:sldLayoutIdLst>
    <p:sldLayoutId id="2147483688" r:id="rId1"/>
  </p:sldLayoutIdLst>
  <p:hf hdr="0" ftr="0" dt="0"/>
  <p:txStyles>
    <p:titleStyle>
      <a:lvl1pPr algn="l" defTabSz="914400" rtl="0" eaLnBrk="1" latinLnBrk="0" hangingPunct="1">
        <a:lnSpc>
          <a:spcPct val="90000"/>
        </a:lnSpc>
        <a:spcBef>
          <a:spcPct val="0"/>
        </a:spcBef>
        <a:buNone/>
        <a:defRPr sz="3200"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1000"/>
        </a:spcBef>
        <a:buFont typeface="Calibri" panose="020F0502020204030204" pitchFamily="34" charset="0"/>
        <a:buChar char="﻿"/>
        <a:defRPr sz="2000" b="0" kern="1200" cap="all" baseline="0">
          <a:solidFill>
            <a:schemeClr val="accent1"/>
          </a:solidFill>
          <a:latin typeface="+mn-lt"/>
          <a:ea typeface="+mn-ea"/>
          <a:cs typeface="+mn-cs"/>
        </a:defRPr>
      </a:lvl1pPr>
      <a:lvl2pPr marL="0" indent="0" algn="l" defTabSz="914400" rtl="0" eaLnBrk="1" latinLnBrk="0" hangingPunct="1">
        <a:lnSpc>
          <a:spcPct val="110000"/>
        </a:lnSpc>
        <a:spcBef>
          <a:spcPts val="1000"/>
        </a:spcBef>
        <a:buFont typeface="Calibri" panose="020F0502020204030204" pitchFamily="34" charset="0"/>
        <a:buChar char="﻿"/>
        <a:defRPr sz="1800" b="0" kern="1200">
          <a:solidFill>
            <a:schemeClr val="tx1"/>
          </a:solidFill>
          <a:latin typeface="+mn-lt"/>
          <a:ea typeface="+mn-ea"/>
          <a:cs typeface="+mn-cs"/>
        </a:defRPr>
      </a:lvl2pPr>
      <a:lvl3pPr marL="226800" indent="-2268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457200" indent="-2268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684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data.worldbank.org/data-catalog/enterprise-surveys"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727C2-DD48-4677-B338-E6E0CD2A753D}"/>
              </a:ext>
            </a:extLst>
          </p:cNvPr>
          <p:cNvSpPr>
            <a:spLocks noGrp="1"/>
          </p:cNvSpPr>
          <p:nvPr>
            <p:ph type="ctrTitle"/>
          </p:nvPr>
        </p:nvSpPr>
        <p:spPr>
          <a:xfrm>
            <a:off x="0" y="2541290"/>
            <a:ext cx="7761064" cy="3406090"/>
          </a:xfrm>
        </p:spPr>
        <p:txBody>
          <a:bodyPr/>
          <a:lstStyle/>
          <a:p>
            <a:pPr algn="ctr"/>
            <a:r>
              <a:rPr lang="en-US" dirty="0" smtClean="0"/>
              <a:t>Skilling-UP in TIMOR-LESTE </a:t>
            </a:r>
            <a:br>
              <a:rPr lang="en-US" dirty="0" smtClean="0"/>
            </a:br>
            <a:r>
              <a:rPr lang="en-US" dirty="0" smtClean="0"/>
              <a:t>and pacific island countries:</a:t>
            </a:r>
            <a:br>
              <a:rPr lang="en-US" dirty="0" smtClean="0"/>
            </a:br>
            <a:r>
              <a:rPr lang="en-US" dirty="0" smtClean="0"/>
              <a:t/>
            </a:r>
            <a:br>
              <a:rPr lang="en-US" dirty="0" smtClean="0"/>
            </a:br>
            <a:r>
              <a:rPr lang="en-US" cap="none" dirty="0"/>
              <a:t>M</a:t>
            </a:r>
            <a:r>
              <a:rPr lang="en-US" cap="none" dirty="0" smtClean="0"/>
              <a:t>eta-evaluation of DFAT’s support for skills development</a:t>
            </a:r>
            <a:endParaRPr lang="en-AU" cap="none" dirty="0"/>
          </a:p>
        </p:txBody>
      </p:sp>
    </p:spTree>
    <p:extLst>
      <p:ext uri="{BB962C8B-B14F-4D97-AF65-F5344CB8AC3E}">
        <p14:creationId xmlns:p14="http://schemas.microsoft.com/office/powerpoint/2010/main" val="984449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D19F152-6E9E-4476-9D22-07634AF2DB33}"/>
              </a:ext>
            </a:extLst>
          </p:cNvPr>
          <p:cNvSpPr>
            <a:spLocks noGrp="1"/>
          </p:cNvSpPr>
          <p:nvPr>
            <p:ph type="title"/>
          </p:nvPr>
        </p:nvSpPr>
        <p:spPr/>
        <p:txBody>
          <a:bodyPr/>
          <a:lstStyle/>
          <a:p>
            <a:r>
              <a:rPr lang="en-AU" dirty="0"/>
              <a:t>Executive summary</a:t>
            </a:r>
          </a:p>
        </p:txBody>
      </p:sp>
      <p:sp>
        <p:nvSpPr>
          <p:cNvPr id="3" name="Content Placeholder 2">
            <a:extLst>
              <a:ext uri="{FF2B5EF4-FFF2-40B4-BE49-F238E27FC236}">
                <a16:creationId xmlns:a16="http://schemas.microsoft.com/office/drawing/2014/main" id="{9E8FC2A4-A73C-4D6F-A0C8-712256BAAC00}"/>
              </a:ext>
            </a:extLst>
          </p:cNvPr>
          <p:cNvSpPr>
            <a:spLocks noGrp="1"/>
          </p:cNvSpPr>
          <p:nvPr>
            <p:ph idx="1"/>
          </p:nvPr>
        </p:nvSpPr>
        <p:spPr>
          <a:xfrm>
            <a:off x="630000" y="1007974"/>
            <a:ext cx="5762917" cy="4226178"/>
          </a:xfrm>
          <a:solidFill>
            <a:srgbClr val="D8DBDA"/>
          </a:solidFill>
        </p:spPr>
        <p:txBody>
          <a:bodyPr lIns="180000" tIns="180000" rIns="180000" bIns="180000"/>
          <a:lstStyle/>
          <a:p>
            <a:r>
              <a:rPr lang="en-AU" b="1" dirty="0">
                <a:solidFill>
                  <a:schemeClr val="tx2"/>
                </a:solidFill>
              </a:rPr>
              <a:t>Recommendations</a:t>
            </a:r>
          </a:p>
          <a:p>
            <a:pPr marL="342900" lvl="2" indent="-342900">
              <a:spcBef>
                <a:spcPts val="1000"/>
              </a:spcBef>
              <a:buClr>
                <a:schemeClr val="tx2"/>
              </a:buClr>
              <a:buFont typeface="+mj-lt"/>
              <a:buAutoNum type="arabicPeriod"/>
            </a:pPr>
            <a:r>
              <a:rPr lang="en-US" dirty="0"/>
              <a:t>DFAT update and promote the existing ‘Skills for Prosperity in the Australian Aid Program’ Investment Guidance </a:t>
            </a:r>
            <a:r>
              <a:rPr lang="en-US" dirty="0" smtClean="0"/>
              <a:t>Note.</a:t>
            </a:r>
            <a:endParaRPr lang="en-US" dirty="0"/>
          </a:p>
          <a:p>
            <a:pPr marL="342900" lvl="2" indent="-342900">
              <a:spcBef>
                <a:spcPts val="1000"/>
              </a:spcBef>
              <a:buClr>
                <a:schemeClr val="tx2"/>
              </a:buClr>
              <a:buFont typeface="+mj-lt"/>
              <a:buAutoNum type="arabicPeriod"/>
            </a:pPr>
            <a:r>
              <a:rPr lang="en-US" dirty="0"/>
              <a:t>DFAT build the capacity of skills investment managers, including:</a:t>
            </a:r>
          </a:p>
          <a:p>
            <a:pPr lvl="3">
              <a:spcBef>
                <a:spcPts val="1000"/>
              </a:spcBef>
              <a:buClr>
                <a:schemeClr val="tx2"/>
              </a:buClr>
            </a:pPr>
            <a:r>
              <a:rPr lang="en-US" dirty="0"/>
              <a:t>better addressing the technical information needs of program managers to improve the design, implementation and evaluation of skills development investments</a:t>
            </a:r>
          </a:p>
          <a:p>
            <a:pPr lvl="3">
              <a:spcBef>
                <a:spcPts val="1000"/>
              </a:spcBef>
              <a:buClr>
                <a:schemeClr val="tx2"/>
              </a:buClr>
            </a:pPr>
            <a:r>
              <a:rPr lang="en-US" dirty="0"/>
              <a:t>strengthening mechanisms for capacity development, learning and knowledge sharing </a:t>
            </a:r>
            <a:r>
              <a:rPr lang="en-US" dirty="0" smtClean="0"/>
              <a:t>among </a:t>
            </a:r>
            <a:r>
              <a:rPr lang="en-US" dirty="0"/>
              <a:t>DFAT officers managing skills development </a:t>
            </a:r>
            <a:r>
              <a:rPr lang="en-US" dirty="0" smtClean="0"/>
              <a:t>investments.</a:t>
            </a:r>
            <a:endParaRPr lang="en-US" dirty="0"/>
          </a:p>
          <a:p>
            <a:pPr marL="342900" lvl="2" indent="-342900">
              <a:spcBef>
                <a:spcPts val="1000"/>
              </a:spcBef>
              <a:buClr>
                <a:schemeClr val="tx2"/>
              </a:buClr>
              <a:buFont typeface="+mj-lt"/>
              <a:buAutoNum type="arabicPeriod"/>
            </a:pPr>
            <a:r>
              <a:rPr lang="en-US" dirty="0" smtClean="0"/>
              <a:t>The Office </a:t>
            </a:r>
            <a:r>
              <a:rPr lang="en-US" dirty="0"/>
              <a:t>of the Pacific consider how best to support </a:t>
            </a:r>
            <a:r>
              <a:rPr lang="en-US" dirty="0" err="1"/>
              <a:t>labour</a:t>
            </a:r>
            <a:r>
              <a:rPr lang="en-US" dirty="0"/>
              <a:t> market analysis </a:t>
            </a:r>
            <a:r>
              <a:rPr lang="en-US" dirty="0" smtClean="0"/>
              <a:t>in Pacific island countries, </a:t>
            </a:r>
            <a:r>
              <a:rPr lang="en-US" dirty="0"/>
              <a:t>Timor-Leste and Australia including to identify future </a:t>
            </a:r>
            <a:r>
              <a:rPr lang="en-US" dirty="0" err="1"/>
              <a:t>labour</a:t>
            </a:r>
            <a:r>
              <a:rPr lang="en-US" dirty="0"/>
              <a:t> market needs in the region and better inform TVET </a:t>
            </a:r>
            <a:r>
              <a:rPr lang="en-US" dirty="0" smtClean="0"/>
              <a:t>programming.</a:t>
            </a:r>
            <a:endParaRPr lang="en-US" dirty="0"/>
          </a:p>
          <a:p>
            <a:pPr marL="342900" lvl="2" indent="-342900">
              <a:spcBef>
                <a:spcPts val="1000"/>
              </a:spcBef>
              <a:buClr>
                <a:schemeClr val="tx2"/>
              </a:buClr>
              <a:buFont typeface="+mj-lt"/>
              <a:buAutoNum type="arabicPeriod"/>
            </a:pPr>
            <a:r>
              <a:rPr lang="en-US" dirty="0" smtClean="0"/>
              <a:t>The Office </a:t>
            </a:r>
            <a:r>
              <a:rPr lang="en-US" dirty="0"/>
              <a:t>of Development Effectiveness conduct an assessment of a group of investments at early implementation phase focusing on: testing program logic and objectives; assessing availability of information and performance data sources; and reviewing allocation of resources for monitoring and evaluation. </a:t>
            </a:r>
            <a:endParaRPr lang="en-AU" dirty="0"/>
          </a:p>
        </p:txBody>
      </p:sp>
      <p:sp>
        <p:nvSpPr>
          <p:cNvPr id="4" name="Slide Number Placeholder 3">
            <a:extLst>
              <a:ext uri="{FF2B5EF4-FFF2-40B4-BE49-F238E27FC236}">
                <a16:creationId xmlns:a16="http://schemas.microsoft.com/office/drawing/2014/main" id="{9C205316-E5FF-49A2-8D23-F1B58F981E42}"/>
              </a:ext>
            </a:extLst>
          </p:cNvPr>
          <p:cNvSpPr>
            <a:spLocks noGrp="1"/>
          </p:cNvSpPr>
          <p:nvPr>
            <p:ph type="sldNum" sz="quarter" idx="12"/>
          </p:nvPr>
        </p:nvSpPr>
        <p:spPr/>
        <p:txBody>
          <a:bodyPr/>
          <a:lstStyle/>
          <a:p>
            <a:fld id="{284A07E2-E97A-42E4-8313-125419E51080}" type="slidenum">
              <a:rPr lang="en-AU" smtClean="0"/>
              <a:t>10</a:t>
            </a:fld>
            <a:endParaRPr lang="en-AU"/>
          </a:p>
        </p:txBody>
      </p:sp>
      <p:pic>
        <p:nvPicPr>
          <p:cNvPr id="18" name="Picture Placeholder 17">
            <a:extLst>
              <a:ext uri="{FF2B5EF4-FFF2-40B4-BE49-F238E27FC236}">
                <a16:creationId xmlns:a16="http://schemas.microsoft.com/office/drawing/2014/main" id="{4F902D47-378B-4D6F-84C5-764EDB43C78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p:blipFill>
        <p:spPr>
          <a:xfrm>
            <a:off x="6969564" y="844429"/>
            <a:ext cx="1433457" cy="1694085"/>
          </a:xfrm>
        </p:spPr>
      </p:pic>
      <p:pic>
        <p:nvPicPr>
          <p:cNvPr id="20" name="Picture 19" descr="A close up of a sign&#10;&#10;Description automatically generated">
            <a:extLst>
              <a:ext uri="{FF2B5EF4-FFF2-40B4-BE49-F238E27FC236}">
                <a16:creationId xmlns:a16="http://schemas.microsoft.com/office/drawing/2014/main" id="{C0AF83C3-EDAA-48F2-A9C6-43D1864D83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9564" y="4729512"/>
            <a:ext cx="2018031" cy="1585597"/>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38447F5D-F984-4A51-BEA4-F77B0E7651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9564" y="2729206"/>
            <a:ext cx="1455967" cy="1671285"/>
          </a:xfrm>
          <a:prstGeom prst="rect">
            <a:avLst/>
          </a:prstGeom>
        </p:spPr>
      </p:pic>
    </p:spTree>
    <p:extLst>
      <p:ext uri="{BB962C8B-B14F-4D97-AF65-F5344CB8AC3E}">
        <p14:creationId xmlns:p14="http://schemas.microsoft.com/office/powerpoint/2010/main" val="3197522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Management response</a:t>
            </a:r>
            <a:endParaRPr lang="en-AU" dirty="0"/>
          </a:p>
        </p:txBody>
      </p:sp>
      <p:sp>
        <p:nvSpPr>
          <p:cNvPr id="3" name="Content Placeholder 2"/>
          <p:cNvSpPr>
            <a:spLocks noGrp="1"/>
          </p:cNvSpPr>
          <p:nvPr>
            <p:ph sz="half" idx="1"/>
          </p:nvPr>
        </p:nvSpPr>
        <p:spPr/>
        <p:txBody>
          <a:bodyPr/>
          <a:lstStyle/>
          <a:p>
            <a:r>
              <a:rPr lang="en-AU" dirty="0" smtClean="0"/>
              <a:t>Overall response to the evaluation</a:t>
            </a:r>
          </a:p>
          <a:p>
            <a:pPr lvl="0">
              <a:spcAft>
                <a:spcPts val="600"/>
              </a:spcAft>
              <a:buNone/>
            </a:pPr>
            <a:r>
              <a:rPr lang="en-AU" sz="1100" dirty="0">
                <a:solidFill>
                  <a:srgbClr val="000000"/>
                </a:solidFill>
                <a:latin typeface="Arial" panose="020B0604020202020204" pitchFamily="34" charset="0"/>
                <a:ea typeface="Calibri" panose="020F0502020204030204" pitchFamily="34" charset="0"/>
                <a:cs typeface="Times New Roman" panose="02020603050405020304" pitchFamily="18" charset="0"/>
              </a:rPr>
              <a:t>The Department of Foreign Affairs and Trade (DFAT) welcomes the Office of Development Effectiveness (ODE) meta-evaluation of Australia’s support for skills development in </a:t>
            </a:r>
            <a:r>
              <a:rPr lang="en-AU" sz="11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Pacific island countries </a:t>
            </a:r>
            <a:r>
              <a:rPr lang="en-AU" sz="1100" dirty="0">
                <a:solidFill>
                  <a:srgbClr val="000000"/>
                </a:solidFill>
                <a:latin typeface="Arial" panose="020B0604020202020204" pitchFamily="34" charset="0"/>
                <a:ea typeface="Calibri" panose="020F0502020204030204" pitchFamily="34" charset="0"/>
                <a:cs typeface="Times New Roman" panose="02020603050405020304" pitchFamily="18" charset="0"/>
              </a:rPr>
              <a:t>and Timor-Leste. </a:t>
            </a:r>
            <a:r>
              <a:rPr lang="en-AU" sz="11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The </a:t>
            </a:r>
            <a:r>
              <a:rPr lang="en-AU" sz="1100" dirty="0">
                <a:solidFill>
                  <a:srgbClr val="000000"/>
                </a:solidFill>
                <a:latin typeface="Arial" panose="020B0604020202020204" pitchFamily="34" charset="0"/>
                <a:ea typeface="Calibri" panose="020F0502020204030204" pitchFamily="34" charset="0"/>
                <a:cs typeface="Times New Roman" panose="02020603050405020304" pitchFamily="18" charset="0"/>
              </a:rPr>
              <a:t>meta-evaluation highlights some key lessons to improve Australian support for skills development. </a:t>
            </a:r>
          </a:p>
          <a:p>
            <a:pPr lvl="0">
              <a:spcAft>
                <a:spcPts val="600"/>
              </a:spcAft>
              <a:buNone/>
            </a:pPr>
            <a:r>
              <a:rPr lang="en-AU" sz="1100" dirty="0">
                <a:solidFill>
                  <a:srgbClr val="000000"/>
                </a:solidFill>
                <a:latin typeface="Arial" panose="020B0604020202020204" pitchFamily="34" charset="0"/>
                <a:ea typeface="Calibri" panose="020F0502020204030204" pitchFamily="34" charset="0"/>
                <a:cs typeface="Times New Roman" panose="02020603050405020304" pitchFamily="18" charset="0"/>
              </a:rPr>
              <a:t>A strategic evaluation of Australia’s support for skills development is timely. The skills development sector is a dynamic one, needing to respond to current </a:t>
            </a:r>
            <a:r>
              <a:rPr lang="en-AU" sz="11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demands </a:t>
            </a:r>
            <a:r>
              <a:rPr lang="en-AU" sz="1100" dirty="0">
                <a:solidFill>
                  <a:srgbClr val="000000"/>
                </a:solidFill>
                <a:latin typeface="Arial" panose="020B0604020202020204" pitchFamily="34" charset="0"/>
                <a:ea typeface="Calibri" panose="020F0502020204030204" pitchFamily="34" charset="0"/>
                <a:cs typeface="Times New Roman" panose="02020603050405020304" pitchFamily="18" charset="0"/>
              </a:rPr>
              <a:t>whilst planning and adapting for the future. In the Pacific and Timor-Leste, this dynamism comes in the context of changing labour mobility options, changing domestic market needs, and global pressures including technological advancement and climate change. </a:t>
            </a:r>
          </a:p>
          <a:p>
            <a:pPr>
              <a:buNone/>
            </a:pPr>
            <a:r>
              <a:rPr lang="en-AU" sz="1100" dirty="0">
                <a:solidFill>
                  <a:srgbClr val="000000"/>
                </a:solidFill>
                <a:latin typeface="Arial" panose="020B0604020202020204" pitchFamily="34" charset="0"/>
                <a:ea typeface="Calibri" panose="020F0502020204030204" pitchFamily="34" charset="0"/>
                <a:cs typeface="Times New Roman" panose="02020603050405020304" pitchFamily="18" charset="0"/>
              </a:rPr>
              <a:t>The meta-evaluation identifies opportunities for </a:t>
            </a:r>
            <a:r>
              <a:rPr lang="en-AU" sz="11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improvements </a:t>
            </a:r>
            <a:r>
              <a:rPr lang="en-AU" sz="1100" dirty="0">
                <a:solidFill>
                  <a:srgbClr val="000000"/>
                </a:solidFill>
                <a:latin typeface="Arial" panose="020B0604020202020204" pitchFamily="34" charset="0"/>
                <a:ea typeface="Calibri" panose="020F0502020204030204" pitchFamily="34" charset="0"/>
                <a:cs typeface="Times New Roman" panose="02020603050405020304" pitchFamily="18" charset="0"/>
              </a:rPr>
              <a:t>across the aid management cycle including enhancing the quality of evaluations, designs, implementation and investment level monitoring systems. DFAT welcomes the meta-evaluation’s recognition of staff capability as a key enabler of effective programming and aid management. It highlights the need to ensure skills program managers have the necessary guidance, training and capacity to properly implement successful investments in the sector. </a:t>
            </a:r>
          </a:p>
          <a:p>
            <a:pPr lvl="0">
              <a:buNone/>
            </a:pPr>
            <a:endParaRPr lang="en-AU" sz="11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lvl="0">
              <a:buNone/>
            </a:pPr>
            <a:r>
              <a:rPr lang="en-AU"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p>
          <a:p>
            <a:endParaRPr lang="en-AU" dirty="0"/>
          </a:p>
        </p:txBody>
      </p:sp>
      <p:sp>
        <p:nvSpPr>
          <p:cNvPr id="4" name="Content Placeholder 3"/>
          <p:cNvSpPr>
            <a:spLocks noGrp="1"/>
          </p:cNvSpPr>
          <p:nvPr>
            <p:ph sz="half" idx="2"/>
          </p:nvPr>
        </p:nvSpPr>
        <p:spPr>
          <a:xfrm>
            <a:off x="4642821" y="1416286"/>
            <a:ext cx="3816000" cy="4138127"/>
          </a:xfrm>
        </p:spPr>
        <p:txBody>
          <a:bodyPr/>
          <a:lstStyle/>
          <a:p>
            <a:pPr>
              <a:spcAft>
                <a:spcPts val="600"/>
              </a:spcAft>
              <a:buNone/>
            </a:pPr>
            <a:r>
              <a:rPr lang="en-AU" sz="11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The </a:t>
            </a:r>
            <a:r>
              <a:rPr lang="en-AU" sz="1100" dirty="0">
                <a:solidFill>
                  <a:srgbClr val="000000"/>
                </a:solidFill>
                <a:latin typeface="Arial" panose="020B0604020202020204" pitchFamily="34" charset="0"/>
                <a:ea typeface="Calibri" panose="020F0502020204030204" pitchFamily="34" charset="0"/>
                <a:cs typeface="Times New Roman" panose="02020603050405020304" pitchFamily="18" charset="0"/>
              </a:rPr>
              <a:t>aid management issues identified are not necessarily specific to TVET investments, but also provide sound lessons that can be applied to all aid investments.</a:t>
            </a:r>
          </a:p>
          <a:p>
            <a:pPr>
              <a:spcAft>
                <a:spcPts val="600"/>
              </a:spcAft>
              <a:buNone/>
            </a:pPr>
            <a:r>
              <a:rPr lang="en-AU" sz="1100" dirty="0">
                <a:solidFill>
                  <a:srgbClr val="000000"/>
                </a:solidFill>
                <a:latin typeface="Arial" panose="020B0604020202020204" pitchFamily="34" charset="0"/>
                <a:ea typeface="Calibri" panose="020F0502020204030204" pitchFamily="34" charset="0"/>
                <a:cs typeface="Times New Roman" panose="02020603050405020304" pitchFamily="18" charset="0"/>
              </a:rPr>
              <a:t>The Department accepts each recommendation of this meta-evaluation. The recommendations build on existing work being undertaken by relevant areas of </a:t>
            </a:r>
            <a:r>
              <a:rPr lang="en-AU" sz="11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DFAT </a:t>
            </a:r>
            <a:r>
              <a:rPr lang="en-AU" sz="1100" dirty="0">
                <a:solidFill>
                  <a:srgbClr val="000000"/>
                </a:solidFill>
                <a:latin typeface="Arial" panose="020B0604020202020204" pitchFamily="34" charset="0"/>
                <a:ea typeface="Calibri" panose="020F0502020204030204" pitchFamily="34" charset="0"/>
                <a:cs typeface="Times New Roman" panose="02020603050405020304" pitchFamily="18" charset="0"/>
              </a:rPr>
              <a:t>to improve the capacity of </a:t>
            </a:r>
            <a:r>
              <a:rPr lang="en-AU" sz="11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officers </a:t>
            </a:r>
            <a:r>
              <a:rPr lang="en-AU" sz="1100" dirty="0">
                <a:solidFill>
                  <a:srgbClr val="000000"/>
                </a:solidFill>
                <a:latin typeface="Arial" panose="020B0604020202020204" pitchFamily="34" charset="0"/>
                <a:ea typeface="Calibri" panose="020F0502020204030204" pitchFamily="34" charset="0"/>
                <a:cs typeface="Times New Roman" panose="02020603050405020304" pitchFamily="18" charset="0"/>
              </a:rPr>
              <a:t>managing skills development investments, strengthen investment monitoring systems and support labour market analysis. </a:t>
            </a:r>
            <a:endParaRPr lang="en-AU" sz="11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spcAft>
                <a:spcPts val="600"/>
              </a:spcAft>
              <a:buNone/>
            </a:pPr>
            <a:r>
              <a:rPr lang="en-AU" sz="11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Implementing </a:t>
            </a:r>
            <a:r>
              <a:rPr lang="en-AU" sz="1100" dirty="0">
                <a:solidFill>
                  <a:srgbClr val="000000"/>
                </a:solidFill>
                <a:latin typeface="Arial" panose="020B0604020202020204" pitchFamily="34" charset="0"/>
                <a:ea typeface="Calibri" panose="020F0502020204030204" pitchFamily="34" charset="0"/>
                <a:cs typeface="Times New Roman" panose="02020603050405020304" pitchFamily="18" charset="0"/>
              </a:rPr>
              <a:t>the recommendations will contribute to strengthening the relevance and effectiveness of Australia’s investments in skills development in the region.</a:t>
            </a:r>
          </a:p>
          <a:p>
            <a:endParaRPr lang="en-AU" dirty="0"/>
          </a:p>
        </p:txBody>
      </p:sp>
      <p:sp>
        <p:nvSpPr>
          <p:cNvPr id="5" name="Slide Number Placeholder 4"/>
          <p:cNvSpPr>
            <a:spLocks noGrp="1"/>
          </p:cNvSpPr>
          <p:nvPr>
            <p:ph type="sldNum" sz="quarter" idx="12"/>
          </p:nvPr>
        </p:nvSpPr>
        <p:spPr/>
        <p:txBody>
          <a:bodyPr/>
          <a:lstStyle/>
          <a:p>
            <a:fld id="{284A07E2-E97A-42E4-8313-125419E51080}" type="slidenum">
              <a:rPr lang="en-AU" smtClean="0"/>
              <a:t>11</a:t>
            </a:fld>
            <a:endParaRPr lang="en-AU"/>
          </a:p>
        </p:txBody>
      </p:sp>
    </p:spTree>
    <p:extLst>
      <p:ext uri="{BB962C8B-B14F-4D97-AF65-F5344CB8AC3E}">
        <p14:creationId xmlns:p14="http://schemas.microsoft.com/office/powerpoint/2010/main" val="963571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Management response</a:t>
            </a:r>
            <a:endParaRPr lang="en-AU"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890358746"/>
              </p:ext>
            </p:extLst>
          </p:nvPr>
        </p:nvGraphicFramePr>
        <p:xfrm>
          <a:off x="495000" y="600145"/>
          <a:ext cx="8154000" cy="5765708"/>
        </p:xfrm>
        <a:graphic>
          <a:graphicData uri="http://schemas.openxmlformats.org/drawingml/2006/table">
            <a:tbl>
              <a:tblPr firstRow="1" bandRow="1">
                <a:tableStyleId>{5C22544A-7EE6-4342-B048-85BDC9FD1C3A}</a:tableStyleId>
              </a:tblPr>
              <a:tblGrid>
                <a:gridCol w="4077000">
                  <a:extLst>
                    <a:ext uri="{9D8B030D-6E8A-4147-A177-3AD203B41FA5}">
                      <a16:colId xmlns:a16="http://schemas.microsoft.com/office/drawing/2014/main" val="2834220594"/>
                    </a:ext>
                  </a:extLst>
                </a:gridCol>
                <a:gridCol w="4077000">
                  <a:extLst>
                    <a:ext uri="{9D8B030D-6E8A-4147-A177-3AD203B41FA5}">
                      <a16:colId xmlns:a16="http://schemas.microsoft.com/office/drawing/2014/main" val="3711910353"/>
                    </a:ext>
                  </a:extLst>
                </a:gridCol>
              </a:tblGrid>
              <a:tr h="380445">
                <a:tc>
                  <a:txBody>
                    <a:bodyPr/>
                    <a:lstStyle/>
                    <a:p>
                      <a:r>
                        <a:rPr lang="en-AU" dirty="0" smtClean="0"/>
                        <a:t>Recommendation</a:t>
                      </a:r>
                      <a:endParaRPr lang="en-AU" dirty="0"/>
                    </a:p>
                  </a:txBody>
                  <a:tcPr/>
                </a:tc>
                <a:tc>
                  <a:txBody>
                    <a:bodyPr/>
                    <a:lstStyle/>
                    <a:p>
                      <a:r>
                        <a:rPr lang="en-AU" dirty="0" smtClean="0"/>
                        <a:t>Response</a:t>
                      </a:r>
                      <a:endParaRPr lang="en-AU" dirty="0"/>
                    </a:p>
                  </a:txBody>
                  <a:tcPr/>
                </a:tc>
                <a:extLst>
                  <a:ext uri="{0D108BD9-81ED-4DB2-BD59-A6C34878D82A}">
                    <a16:rowId xmlns:a16="http://schemas.microsoft.com/office/drawing/2014/main" val="108415984"/>
                  </a:ext>
                </a:extLst>
              </a:tr>
              <a:tr h="31703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b="1" dirty="0" smtClean="0"/>
                        <a:t>Recommendation 1</a:t>
                      </a:r>
                      <a:endParaRPr lang="en-AU" sz="1200" dirty="0"/>
                    </a:p>
                  </a:txBody>
                  <a:tcPr/>
                </a:tc>
                <a:tc>
                  <a:txBody>
                    <a:bodyPr/>
                    <a:lstStyle/>
                    <a:p>
                      <a:endParaRPr lang="en-AU" sz="1100" b="1" dirty="0"/>
                    </a:p>
                  </a:txBody>
                  <a:tcPr/>
                </a:tc>
                <a:extLst>
                  <a:ext uri="{0D108BD9-81ED-4DB2-BD59-A6C34878D82A}">
                    <a16:rowId xmlns:a16="http://schemas.microsoft.com/office/drawing/2014/main" val="3623230484"/>
                  </a:ext>
                </a:extLst>
              </a:tr>
              <a:tr h="2944430">
                <a:tc>
                  <a:txBody>
                    <a:bodyPr/>
                    <a:lstStyle/>
                    <a:p>
                      <a:r>
                        <a:rPr lang="en-AU" sz="1100" dirty="0" smtClean="0">
                          <a:solidFill>
                            <a:srgbClr val="000000"/>
                          </a:solidFill>
                          <a:effectLst/>
                          <a:latin typeface="+mn-lt"/>
                          <a:ea typeface="Calibri" panose="020F0502020204030204" pitchFamily="34" charset="0"/>
                        </a:rPr>
                        <a:t>DFAT update and promote the existing “Skills for Prosperity in the Australian Aid Program” Investment Guidance Note, including to:</a:t>
                      </a:r>
                    </a:p>
                    <a:p>
                      <a:endParaRPr lang="en-AU" sz="1100" dirty="0" smtClean="0">
                        <a:solidFill>
                          <a:srgbClr val="000000"/>
                        </a:solidFill>
                        <a:effectLst/>
                        <a:latin typeface="+mn-lt"/>
                        <a:ea typeface="Calibri" panose="020F0502020204030204" pitchFamily="34" charset="0"/>
                      </a:endParaRPr>
                    </a:p>
                    <a:p>
                      <a:pPr marL="171450" indent="-171450">
                        <a:buFont typeface="Arial" panose="020B0604020202020204" pitchFamily="34" charset="0"/>
                        <a:buChar char="•"/>
                      </a:pPr>
                      <a:r>
                        <a:rPr lang="en-AU" sz="1100" dirty="0" smtClean="0">
                          <a:solidFill>
                            <a:srgbClr val="000000"/>
                          </a:solidFill>
                          <a:effectLst/>
                          <a:latin typeface="+mn-lt"/>
                          <a:ea typeface="Calibri" panose="020F0502020204030204" pitchFamily="34" charset="0"/>
                        </a:rPr>
                        <a:t>emphasise that all new designs should include political economy analysis and provisions for detailed labour market analysis to underpin the investment rationale and inform strategic investment priorities</a:t>
                      </a:r>
                    </a:p>
                    <a:p>
                      <a:pPr marL="171450" indent="-171450" algn="l" defTabSz="914400" rtl="0" eaLnBrk="1" latinLnBrk="0" hangingPunct="1">
                        <a:buFont typeface="Arial" panose="020B0604020202020204" pitchFamily="34" charset="0"/>
                        <a:buChar char="•"/>
                      </a:pPr>
                      <a:r>
                        <a:rPr lang="en-AU" sz="1100" kern="1200" dirty="0" smtClean="0">
                          <a:solidFill>
                            <a:srgbClr val="000000"/>
                          </a:solidFill>
                          <a:effectLst/>
                          <a:latin typeface="+mn-lt"/>
                          <a:ea typeface="Calibri" panose="020F0502020204030204" pitchFamily="34" charset="0"/>
                          <a:cs typeface="+mn-cs"/>
                        </a:rPr>
                        <a:t>emphasise that all new designs should integrate gender equality and social inclusion as a core strategic development issue</a:t>
                      </a:r>
                    </a:p>
                    <a:p>
                      <a:pPr marL="171450" indent="-171450" algn="l" defTabSz="914400" rtl="0" eaLnBrk="1" latinLnBrk="0" hangingPunct="1">
                        <a:buFont typeface="Arial" panose="020B0604020202020204" pitchFamily="34" charset="0"/>
                        <a:buChar char="•"/>
                      </a:pPr>
                      <a:r>
                        <a:rPr lang="en-AU" sz="1100" kern="1200" dirty="0" smtClean="0">
                          <a:solidFill>
                            <a:srgbClr val="000000"/>
                          </a:solidFill>
                          <a:effectLst/>
                          <a:latin typeface="+mn-lt"/>
                          <a:ea typeface="Calibri" panose="020F0502020204030204" pitchFamily="34" charset="0"/>
                          <a:cs typeface="+mn-cs"/>
                        </a:rPr>
                        <a:t>articulate an approach to partnerships, including objectives and principles for collaboration</a:t>
                      </a:r>
                    </a:p>
                    <a:p>
                      <a:pPr marL="171450" indent="-171450" algn="l" defTabSz="914400" rtl="0" eaLnBrk="1" latinLnBrk="0" hangingPunct="1">
                        <a:buFont typeface="Arial" panose="020B0604020202020204" pitchFamily="34" charset="0"/>
                        <a:buChar char="•"/>
                      </a:pPr>
                      <a:r>
                        <a:rPr lang="en-AU" sz="1100" kern="1200" dirty="0" smtClean="0">
                          <a:solidFill>
                            <a:schemeClr val="dk1"/>
                          </a:solidFill>
                          <a:effectLst/>
                          <a:latin typeface="+mn-lt"/>
                          <a:ea typeface="+mn-ea"/>
                          <a:cs typeface="+mn-cs"/>
                        </a:rPr>
                        <a:t>articulate an approach to enhance the coherence between bilateral and regional programs.</a:t>
                      </a:r>
                    </a:p>
                    <a:p>
                      <a:pPr marL="171450" indent="-171450" algn="l" defTabSz="914400" rtl="0" eaLnBrk="1" latinLnBrk="0" hangingPunct="1">
                        <a:buFont typeface="Arial" panose="020B0604020202020204" pitchFamily="34" charset="0"/>
                        <a:buChar char="•"/>
                      </a:pPr>
                      <a:endParaRPr lang="en-AU" sz="1200" dirty="0"/>
                    </a:p>
                  </a:txBody>
                  <a:tcPr/>
                </a:tc>
                <a:tc>
                  <a:txBody>
                    <a:bodyPr/>
                    <a:lstStyle/>
                    <a:p>
                      <a:r>
                        <a:rPr lang="en-AU" sz="1100" b="1" dirty="0" smtClean="0"/>
                        <a:t>AGREE.</a:t>
                      </a:r>
                    </a:p>
                    <a:p>
                      <a:r>
                        <a:rPr lang="en-AU" sz="1100" b="0" dirty="0" smtClean="0"/>
                        <a:t>Promotion of guidance note already underway, including during the recent (4-7 November 2019) Education Policy Forum and will be an ongoing process.</a:t>
                      </a:r>
                    </a:p>
                    <a:p>
                      <a:endParaRPr lang="en-AU" sz="1100" b="0" dirty="0" smtClean="0"/>
                    </a:p>
                    <a:p>
                      <a:r>
                        <a:rPr lang="en-AU" sz="1100" b="0" dirty="0" smtClean="0"/>
                        <a:t>Update of guidance note will take place during 2020 in consultation with Office of the Pacific and other relevant areas, including gender and disability inclusive development teams, to consider how best to incorporate suggested approaches.</a:t>
                      </a:r>
                    </a:p>
                    <a:p>
                      <a:endParaRPr lang="en-AU" sz="1100" b="1" dirty="0" smtClean="0"/>
                    </a:p>
                    <a:p>
                      <a:endParaRPr lang="en-AU" sz="1100" b="1" dirty="0"/>
                    </a:p>
                  </a:txBody>
                  <a:tcPr/>
                </a:tc>
                <a:extLst>
                  <a:ext uri="{0D108BD9-81ED-4DB2-BD59-A6C34878D82A}">
                    <a16:rowId xmlns:a16="http://schemas.microsoft.com/office/drawing/2014/main" val="1506206983"/>
                  </a:ext>
                </a:extLst>
              </a:tr>
              <a:tr h="317037">
                <a:tc>
                  <a:txBody>
                    <a:bodyPr/>
                    <a:lstStyle/>
                    <a:p>
                      <a:pPr marL="0" indent="0" algn="l" defTabSz="914400" rtl="0" eaLnBrk="1" latinLnBrk="0" hangingPunct="1">
                        <a:buFont typeface="Arial" panose="020B0604020202020204" pitchFamily="34" charset="0"/>
                        <a:buNone/>
                      </a:pPr>
                      <a:r>
                        <a:rPr lang="en-AU" sz="1400" b="1" dirty="0" smtClean="0">
                          <a:solidFill>
                            <a:schemeClr val="tx1"/>
                          </a:solidFill>
                        </a:rPr>
                        <a:t>Recommendation</a:t>
                      </a:r>
                      <a:r>
                        <a:rPr lang="en-AU" sz="1400" b="1" baseline="0" dirty="0" smtClean="0">
                          <a:solidFill>
                            <a:schemeClr val="tx1"/>
                          </a:solidFill>
                        </a:rPr>
                        <a:t> 2</a:t>
                      </a:r>
                      <a:endParaRPr lang="en-AU" sz="1400" b="1" dirty="0">
                        <a:solidFill>
                          <a:schemeClr val="tx1"/>
                        </a:solidFill>
                      </a:endParaRPr>
                    </a:p>
                  </a:txBody>
                  <a:tcPr/>
                </a:tc>
                <a:tc>
                  <a:txBody>
                    <a:bodyPr/>
                    <a:lstStyle/>
                    <a:p>
                      <a:endParaRPr lang="en-AU" sz="1100" b="1" dirty="0"/>
                    </a:p>
                  </a:txBody>
                  <a:tcPr/>
                </a:tc>
                <a:extLst>
                  <a:ext uri="{0D108BD9-81ED-4DB2-BD59-A6C34878D82A}">
                    <a16:rowId xmlns:a16="http://schemas.microsoft.com/office/drawing/2014/main" val="3387301647"/>
                  </a:ext>
                </a:extLst>
              </a:tr>
              <a:tr h="1806759">
                <a:tc>
                  <a:txBody>
                    <a:bodyPr/>
                    <a:lstStyle/>
                    <a:p>
                      <a:pPr marL="0" indent="0" algn="l" defTabSz="914400" rtl="0" eaLnBrk="1" latinLnBrk="0" hangingPunct="1">
                        <a:buFont typeface="Arial" panose="020B0604020202020204" pitchFamily="34" charset="0"/>
                        <a:buNone/>
                      </a:pPr>
                      <a:r>
                        <a:rPr lang="en-AU" sz="1100" dirty="0" smtClean="0"/>
                        <a:t>DFAT build capacity of skills investment managers, including:</a:t>
                      </a:r>
                    </a:p>
                    <a:p>
                      <a:pPr marL="0" indent="0" algn="l" defTabSz="914400" rtl="0" eaLnBrk="1" latinLnBrk="0" hangingPunct="1">
                        <a:buFont typeface="Arial" panose="020B0604020202020204" pitchFamily="34" charset="0"/>
                        <a:buNone/>
                      </a:pPr>
                      <a:endParaRPr lang="en-AU" sz="1100" dirty="0" smtClean="0"/>
                    </a:p>
                    <a:p>
                      <a:pPr marL="171450" indent="-171450" algn="l" defTabSz="914400" rtl="0" eaLnBrk="1" latinLnBrk="0" hangingPunct="1">
                        <a:buFont typeface="Arial" panose="020B0604020202020204" pitchFamily="34" charset="0"/>
                        <a:buChar char="•"/>
                      </a:pPr>
                      <a:r>
                        <a:rPr lang="en-AU" sz="1100" dirty="0" smtClean="0"/>
                        <a:t>better addressing the technical information needs of program managers to improve the design, implementation and evaluation of skills development investments</a:t>
                      </a:r>
                    </a:p>
                    <a:p>
                      <a:pPr marL="171450" indent="-171450" algn="l" defTabSz="914400" rtl="0" eaLnBrk="1" latinLnBrk="0" hangingPunct="1">
                        <a:buFont typeface="Arial" panose="020B0604020202020204" pitchFamily="34" charset="0"/>
                        <a:buChar char="•"/>
                      </a:pPr>
                      <a:r>
                        <a:rPr lang="en-AU" sz="1100" dirty="0" smtClean="0"/>
                        <a:t>strengthening mechanisms for capacity development, learning and knowledge sharing among DFAT officers managing skills development investments.</a:t>
                      </a:r>
                    </a:p>
                    <a:p>
                      <a:pPr marL="171450" indent="-171450" algn="l" defTabSz="914400" rtl="0" eaLnBrk="1" latinLnBrk="0" hangingPunct="1">
                        <a:buFont typeface="Arial" panose="020B0604020202020204" pitchFamily="34" charset="0"/>
                        <a:buChar char="•"/>
                      </a:pPr>
                      <a:endParaRPr lang="en-AU" sz="1100" dirty="0"/>
                    </a:p>
                  </a:txBody>
                  <a:tcPr/>
                </a:tc>
                <a:tc>
                  <a:txBody>
                    <a:bodyPr/>
                    <a:lstStyle/>
                    <a:p>
                      <a:r>
                        <a:rPr lang="en-AU" sz="1100" b="1" dirty="0" smtClean="0"/>
                        <a:t>AGREE.</a:t>
                      </a:r>
                    </a:p>
                    <a:p>
                      <a:r>
                        <a:rPr lang="en-AU" sz="1100" b="0" dirty="0" smtClean="0"/>
                        <a:t>Updating of e-learning modules underway. Completion expected in</a:t>
                      </a:r>
                      <a:r>
                        <a:rPr lang="en-AU" sz="1100" b="0" baseline="0" dirty="0" smtClean="0"/>
                        <a:t> 2020</a:t>
                      </a:r>
                      <a:r>
                        <a:rPr lang="en-AU" sz="1100" b="0" dirty="0" smtClean="0"/>
                        <a:t>.</a:t>
                      </a:r>
                    </a:p>
                    <a:p>
                      <a:endParaRPr lang="en-AU" sz="1100" b="0" dirty="0" smtClean="0"/>
                    </a:p>
                    <a:p>
                      <a:r>
                        <a:rPr lang="en-AU" sz="1100" b="0" dirty="0" smtClean="0"/>
                        <a:t>DFAT will look for opportunities to use the existing education community of practice for targeted knowledge-sharing in the area of skills during 2020.</a:t>
                      </a:r>
                    </a:p>
                    <a:p>
                      <a:endParaRPr lang="en-AU" sz="1100" b="1" dirty="0"/>
                    </a:p>
                  </a:txBody>
                  <a:tcPr/>
                </a:tc>
                <a:extLst>
                  <a:ext uri="{0D108BD9-81ED-4DB2-BD59-A6C34878D82A}">
                    <a16:rowId xmlns:a16="http://schemas.microsoft.com/office/drawing/2014/main" val="1911640397"/>
                  </a:ext>
                </a:extLst>
              </a:tr>
            </a:tbl>
          </a:graphicData>
        </a:graphic>
      </p:graphicFrame>
      <p:sp>
        <p:nvSpPr>
          <p:cNvPr id="4" name="Slide Number Placeholder 3"/>
          <p:cNvSpPr>
            <a:spLocks noGrp="1"/>
          </p:cNvSpPr>
          <p:nvPr>
            <p:ph type="sldNum" sz="quarter" idx="12"/>
          </p:nvPr>
        </p:nvSpPr>
        <p:spPr/>
        <p:txBody>
          <a:bodyPr/>
          <a:lstStyle/>
          <a:p>
            <a:fld id="{284A07E2-E97A-42E4-8313-125419E51080}" type="slidenum">
              <a:rPr lang="en-AU" smtClean="0"/>
              <a:t>12</a:t>
            </a:fld>
            <a:endParaRPr lang="en-AU"/>
          </a:p>
        </p:txBody>
      </p:sp>
    </p:spTree>
    <p:extLst>
      <p:ext uri="{BB962C8B-B14F-4D97-AF65-F5344CB8AC3E}">
        <p14:creationId xmlns:p14="http://schemas.microsoft.com/office/powerpoint/2010/main" val="3228568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Management response</a:t>
            </a:r>
            <a:endParaRPr lang="en-AU"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66941917"/>
              </p:ext>
            </p:extLst>
          </p:nvPr>
        </p:nvGraphicFramePr>
        <p:xfrm>
          <a:off x="495000" y="612422"/>
          <a:ext cx="8154000" cy="6007531"/>
        </p:xfrm>
        <a:graphic>
          <a:graphicData uri="http://schemas.openxmlformats.org/drawingml/2006/table">
            <a:tbl>
              <a:tblPr firstRow="1" bandRow="1">
                <a:tableStyleId>{5C22544A-7EE6-4342-B048-85BDC9FD1C3A}</a:tableStyleId>
              </a:tblPr>
              <a:tblGrid>
                <a:gridCol w="4077000">
                  <a:extLst>
                    <a:ext uri="{9D8B030D-6E8A-4147-A177-3AD203B41FA5}">
                      <a16:colId xmlns:a16="http://schemas.microsoft.com/office/drawing/2014/main" val="2834220594"/>
                    </a:ext>
                  </a:extLst>
                </a:gridCol>
                <a:gridCol w="4077000">
                  <a:extLst>
                    <a:ext uri="{9D8B030D-6E8A-4147-A177-3AD203B41FA5}">
                      <a16:colId xmlns:a16="http://schemas.microsoft.com/office/drawing/2014/main" val="3711910353"/>
                    </a:ext>
                  </a:extLst>
                </a:gridCol>
              </a:tblGrid>
              <a:tr h="381390">
                <a:tc>
                  <a:txBody>
                    <a:bodyPr/>
                    <a:lstStyle/>
                    <a:p>
                      <a:r>
                        <a:rPr lang="en-AU" dirty="0" smtClean="0"/>
                        <a:t>Recommendation</a:t>
                      </a:r>
                      <a:endParaRPr lang="en-AU" dirty="0"/>
                    </a:p>
                  </a:txBody>
                  <a:tcPr/>
                </a:tc>
                <a:tc>
                  <a:txBody>
                    <a:bodyPr/>
                    <a:lstStyle/>
                    <a:p>
                      <a:r>
                        <a:rPr lang="en-AU" dirty="0" smtClean="0"/>
                        <a:t>Response</a:t>
                      </a:r>
                      <a:endParaRPr lang="en-AU" dirty="0"/>
                    </a:p>
                  </a:txBody>
                  <a:tcPr/>
                </a:tc>
                <a:extLst>
                  <a:ext uri="{0D108BD9-81ED-4DB2-BD59-A6C34878D82A}">
                    <a16:rowId xmlns:a16="http://schemas.microsoft.com/office/drawing/2014/main" val="108415984"/>
                  </a:ext>
                </a:extLst>
              </a:tr>
              <a:tr h="31782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b="1" dirty="0" smtClean="0"/>
                        <a:t>Recommendation 3</a:t>
                      </a:r>
                      <a:endParaRPr lang="en-AU" sz="1200" dirty="0"/>
                    </a:p>
                  </a:txBody>
                  <a:tcPr/>
                </a:tc>
                <a:tc>
                  <a:txBody>
                    <a:bodyPr/>
                    <a:lstStyle/>
                    <a:p>
                      <a:endParaRPr lang="en-AU" sz="1100" b="1" dirty="0"/>
                    </a:p>
                  </a:txBody>
                  <a:tcPr/>
                </a:tc>
                <a:extLst>
                  <a:ext uri="{0D108BD9-81ED-4DB2-BD59-A6C34878D82A}">
                    <a16:rowId xmlns:a16="http://schemas.microsoft.com/office/drawing/2014/main" val="3623230484"/>
                  </a:ext>
                </a:extLst>
              </a:tr>
              <a:tr h="1467546">
                <a:tc>
                  <a:txBody>
                    <a:bodyPr/>
                    <a:lstStyle/>
                    <a:p>
                      <a:pPr marL="0" indent="0" algn="l" defTabSz="914400" rtl="0" eaLnBrk="1" latinLnBrk="0" hangingPunct="1">
                        <a:buFont typeface="Arial" panose="020B0604020202020204" pitchFamily="34" charset="0"/>
                        <a:buNone/>
                      </a:pPr>
                      <a:r>
                        <a:rPr lang="en-AU" sz="1100" dirty="0" smtClean="0"/>
                        <a:t>The Office of the Pacific consider how best to support labour market analysis in Pacific island countries, Timor-Leste and Australia including to identify future labour market needs in the region and better inform TVET programming.</a:t>
                      </a:r>
                      <a:endParaRPr lang="en-AU" sz="1100" dirty="0"/>
                    </a:p>
                  </a:txBody>
                  <a:tcPr/>
                </a:tc>
                <a:tc>
                  <a:txBody>
                    <a:bodyPr/>
                    <a:lstStyle/>
                    <a:p>
                      <a:r>
                        <a:rPr lang="en-AU" sz="1100" b="1" dirty="0" smtClean="0"/>
                        <a:t>AGREE.</a:t>
                      </a:r>
                    </a:p>
                    <a:p>
                      <a:r>
                        <a:rPr lang="en-AU" sz="1100" b="0" kern="1200" dirty="0" smtClean="0">
                          <a:solidFill>
                            <a:schemeClr val="dk1"/>
                          </a:solidFill>
                          <a:latin typeface="+mn-lt"/>
                          <a:ea typeface="+mn-ea"/>
                          <a:cs typeface="+mn-cs"/>
                        </a:rPr>
                        <a:t>The Australia Pacific Training Coalition (APTC) and the Pacific Labour Scheme have commissioned a series of labour market assessments of Pacific island countries, Timor-Leste and Australia. These assessments will be used to inform the design and implementation of bilateral and regional education and skills investments in support of enhanced labour mobility pathways.</a:t>
                      </a:r>
                    </a:p>
                  </a:txBody>
                  <a:tcPr/>
                </a:tc>
                <a:extLst>
                  <a:ext uri="{0D108BD9-81ED-4DB2-BD59-A6C34878D82A}">
                    <a16:rowId xmlns:a16="http://schemas.microsoft.com/office/drawing/2014/main" val="1506206983"/>
                  </a:ext>
                </a:extLst>
              </a:tr>
              <a:tr h="317826">
                <a:tc>
                  <a:txBody>
                    <a:bodyPr/>
                    <a:lstStyle/>
                    <a:p>
                      <a:pPr marL="0" indent="0" algn="l" defTabSz="914400" rtl="0" eaLnBrk="1" latinLnBrk="0" hangingPunct="1">
                        <a:buFont typeface="Arial" panose="020B0604020202020204" pitchFamily="34" charset="0"/>
                        <a:buNone/>
                      </a:pPr>
                      <a:r>
                        <a:rPr lang="en-AU" sz="1400" b="1" dirty="0" smtClean="0">
                          <a:solidFill>
                            <a:schemeClr val="tx1"/>
                          </a:solidFill>
                        </a:rPr>
                        <a:t>Recommendation</a:t>
                      </a:r>
                      <a:r>
                        <a:rPr lang="en-AU" sz="1400" b="1" baseline="0" dirty="0" smtClean="0">
                          <a:solidFill>
                            <a:schemeClr val="tx1"/>
                          </a:solidFill>
                        </a:rPr>
                        <a:t> 4</a:t>
                      </a:r>
                      <a:endParaRPr lang="en-AU" sz="1400" b="1" dirty="0">
                        <a:solidFill>
                          <a:schemeClr val="tx1"/>
                        </a:solidFill>
                      </a:endParaRPr>
                    </a:p>
                  </a:txBody>
                  <a:tcPr/>
                </a:tc>
                <a:tc>
                  <a:txBody>
                    <a:bodyPr/>
                    <a:lstStyle/>
                    <a:p>
                      <a:endParaRPr lang="en-AU" sz="1100" b="1" dirty="0"/>
                    </a:p>
                  </a:txBody>
                  <a:tcPr/>
                </a:tc>
                <a:extLst>
                  <a:ext uri="{0D108BD9-81ED-4DB2-BD59-A6C34878D82A}">
                    <a16:rowId xmlns:a16="http://schemas.microsoft.com/office/drawing/2014/main" val="3387301647"/>
                  </a:ext>
                </a:extLst>
              </a:tr>
              <a:tr h="3522943">
                <a:tc>
                  <a:txBody>
                    <a:bodyPr/>
                    <a:lstStyle/>
                    <a:p>
                      <a:pPr marL="0" indent="0" algn="l" defTabSz="914400" rtl="0" eaLnBrk="1" latinLnBrk="0" hangingPunct="1">
                        <a:buFont typeface="Arial" panose="020B0604020202020204" pitchFamily="34" charset="0"/>
                        <a:buNone/>
                      </a:pPr>
                      <a:r>
                        <a:rPr lang="en-AU" sz="1100" dirty="0" smtClean="0"/>
                        <a:t>The Office of Development Effectiveness conduct an assessment of a group of investments at early implementation phase, focussing on: </a:t>
                      </a:r>
                    </a:p>
                    <a:p>
                      <a:pPr marL="0" indent="0" algn="l" defTabSz="914400" rtl="0" eaLnBrk="1" latinLnBrk="0" hangingPunct="1">
                        <a:buFont typeface="Arial" panose="020B0604020202020204" pitchFamily="34" charset="0"/>
                        <a:buNone/>
                      </a:pPr>
                      <a:endParaRPr lang="en-AU" sz="1100" dirty="0" smtClean="0"/>
                    </a:p>
                    <a:p>
                      <a:pPr marL="171450" indent="-171450" algn="l" defTabSz="914400" rtl="0" eaLnBrk="1" latinLnBrk="0" hangingPunct="1">
                        <a:buFont typeface="Arial" panose="020B0604020202020204" pitchFamily="34" charset="0"/>
                        <a:buChar char="•"/>
                      </a:pPr>
                      <a:r>
                        <a:rPr lang="en-AU" sz="1100" dirty="0" smtClean="0"/>
                        <a:t>testing program logic and objectives </a:t>
                      </a:r>
                    </a:p>
                    <a:p>
                      <a:pPr marL="171450" indent="-171450" algn="l" defTabSz="914400" rtl="0" eaLnBrk="1" latinLnBrk="0" hangingPunct="1">
                        <a:buFont typeface="Arial" panose="020B0604020202020204" pitchFamily="34" charset="0"/>
                        <a:buChar char="•"/>
                      </a:pPr>
                      <a:r>
                        <a:rPr lang="en-AU" sz="1100" dirty="0" smtClean="0"/>
                        <a:t>assessing availability of information and performance data sources </a:t>
                      </a:r>
                    </a:p>
                    <a:p>
                      <a:pPr marL="171450" indent="-171450" algn="l" defTabSz="914400" rtl="0" eaLnBrk="1" latinLnBrk="0" hangingPunct="1">
                        <a:buFont typeface="Arial" panose="020B0604020202020204" pitchFamily="34" charset="0"/>
                        <a:buChar char="•"/>
                      </a:pPr>
                      <a:r>
                        <a:rPr lang="en-AU" sz="1100" dirty="0" smtClean="0"/>
                        <a:t>reviewing allocation of resources for monitoring and evaluation.</a:t>
                      </a:r>
                      <a:endParaRPr lang="en-AU" sz="1100" dirty="0"/>
                    </a:p>
                  </a:txBody>
                  <a:tcPr/>
                </a:tc>
                <a:tc>
                  <a:txBody>
                    <a:bodyPr/>
                    <a:lstStyle/>
                    <a:p>
                      <a:r>
                        <a:rPr lang="en-AU" sz="1100" b="1" dirty="0" smtClean="0"/>
                        <a:t>AGREE.</a:t>
                      </a:r>
                      <a:r>
                        <a:rPr lang="en-AU" sz="1100" b="1" i="1" baseline="0" dirty="0" smtClean="0"/>
                        <a:t> </a:t>
                      </a:r>
                      <a:endParaRPr lang="en-AU" sz="1100" b="1" dirty="0" smtClean="0"/>
                    </a:p>
                    <a:p>
                      <a:r>
                        <a:rPr lang="en-AU" sz="1100" b="0" dirty="0" smtClean="0"/>
                        <a:t>This recommendation builds on existing work underway to implement recommendations of the 2018 ODE Evaluation of Investment–level Monitoring Systems. This includes:</a:t>
                      </a:r>
                    </a:p>
                    <a:p>
                      <a:endParaRPr lang="en-AU" sz="1100" b="0" dirty="0" smtClean="0"/>
                    </a:p>
                    <a:p>
                      <a:pPr marL="171450" indent="-171450">
                        <a:buFont typeface="Arial" panose="020B0604020202020204" pitchFamily="34" charset="0"/>
                        <a:buChar char="•"/>
                      </a:pPr>
                      <a:r>
                        <a:rPr lang="en-AU" sz="1100" b="0" dirty="0" smtClean="0"/>
                        <a:t>reworking</a:t>
                      </a:r>
                      <a:r>
                        <a:rPr lang="en-AU" sz="1100" b="0" baseline="0" dirty="0" smtClean="0"/>
                        <a:t> standard contract templates to include a clause requiring all investments to have a quality assured Monitoring and Evaluation Plan (including MEL Framework)  in place within the first 3 - 6 months and a MEL system and baseline within 12 months of mobilisation of an investment (or other suitable period)</a:t>
                      </a:r>
                    </a:p>
                    <a:p>
                      <a:pPr marL="171450" indent="-171450" algn="l" defTabSz="914400" rtl="0" eaLnBrk="1" latinLnBrk="0" hangingPunct="1">
                        <a:buFont typeface="Arial" panose="020B0604020202020204" pitchFamily="34" charset="0"/>
                        <a:buChar char="•"/>
                      </a:pPr>
                      <a:r>
                        <a:rPr lang="en-AU" sz="1100" b="0" kern="1200" dirty="0" smtClean="0">
                          <a:solidFill>
                            <a:schemeClr val="dk1"/>
                          </a:solidFill>
                          <a:latin typeface="+mn-lt"/>
                          <a:ea typeface="+mn-ea"/>
                          <a:cs typeface="+mn-cs"/>
                        </a:rPr>
                        <a:t>a new monitoring</a:t>
                      </a:r>
                      <a:r>
                        <a:rPr lang="en-AU" sz="1100" b="0" kern="1200" baseline="0" dirty="0" smtClean="0">
                          <a:solidFill>
                            <a:schemeClr val="dk1"/>
                          </a:solidFill>
                          <a:latin typeface="+mn-lt"/>
                          <a:ea typeface="+mn-ea"/>
                          <a:cs typeface="+mn-cs"/>
                        </a:rPr>
                        <a:t> and evaluation </a:t>
                      </a:r>
                      <a:r>
                        <a:rPr lang="en-AU" sz="1100" b="0" kern="1200" dirty="0" smtClean="0">
                          <a:solidFill>
                            <a:schemeClr val="dk1"/>
                          </a:solidFill>
                          <a:latin typeface="+mn-lt"/>
                          <a:ea typeface="+mn-ea"/>
                          <a:cs typeface="+mn-cs"/>
                        </a:rPr>
                        <a:t>panel to provide technical advice for strengthening investment monitoring systems on request of program areas.</a:t>
                      </a:r>
                    </a:p>
                    <a:p>
                      <a:endParaRPr lang="en-AU" sz="1100" b="0" dirty="0" smtClean="0"/>
                    </a:p>
                    <a:p>
                      <a:r>
                        <a:rPr lang="en-AU" sz="1100" b="0" dirty="0" smtClean="0"/>
                        <a:t>ODE will assess a selected number of investments, including skills investments, early in their implementation phase, for the quality of investment-monitoring systems to ensure they are fit for purpose and are generating credible and robust information to inform</a:t>
                      </a:r>
                      <a:r>
                        <a:rPr lang="en-AU" sz="1100" b="0" baseline="0" dirty="0" smtClean="0"/>
                        <a:t> key</a:t>
                      </a:r>
                      <a:r>
                        <a:rPr lang="en-AU" sz="1100" b="0" dirty="0" smtClean="0"/>
                        <a:t> programming decisions and wider learning. </a:t>
                      </a:r>
                    </a:p>
                  </a:txBody>
                  <a:tcPr/>
                </a:tc>
                <a:extLst>
                  <a:ext uri="{0D108BD9-81ED-4DB2-BD59-A6C34878D82A}">
                    <a16:rowId xmlns:a16="http://schemas.microsoft.com/office/drawing/2014/main" val="1911640397"/>
                  </a:ext>
                </a:extLst>
              </a:tr>
            </a:tbl>
          </a:graphicData>
        </a:graphic>
      </p:graphicFrame>
      <p:sp>
        <p:nvSpPr>
          <p:cNvPr id="4" name="Slide Number Placeholder 3"/>
          <p:cNvSpPr>
            <a:spLocks noGrp="1"/>
          </p:cNvSpPr>
          <p:nvPr>
            <p:ph type="sldNum" sz="quarter" idx="12"/>
          </p:nvPr>
        </p:nvSpPr>
        <p:spPr/>
        <p:txBody>
          <a:bodyPr/>
          <a:lstStyle/>
          <a:p>
            <a:fld id="{284A07E2-E97A-42E4-8313-125419E51080}" type="slidenum">
              <a:rPr lang="en-AU" smtClean="0"/>
              <a:t>13</a:t>
            </a:fld>
            <a:endParaRPr lang="en-AU"/>
          </a:p>
        </p:txBody>
      </p:sp>
    </p:spTree>
    <p:extLst>
      <p:ext uri="{BB962C8B-B14F-4D97-AF65-F5344CB8AC3E}">
        <p14:creationId xmlns:p14="http://schemas.microsoft.com/office/powerpoint/2010/main" val="1990390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C65F92-EBD5-4210-B227-727B161B6100}"/>
              </a:ext>
            </a:extLst>
          </p:cNvPr>
          <p:cNvSpPr>
            <a:spLocks noGrp="1"/>
          </p:cNvSpPr>
          <p:nvPr>
            <p:ph sz="half" idx="1"/>
          </p:nvPr>
        </p:nvSpPr>
        <p:spPr/>
        <p:txBody>
          <a:bodyPr/>
          <a:lstStyle/>
          <a:p>
            <a:r>
              <a:rPr lang="en-AU" dirty="0"/>
              <a:t>Policy context – skills development</a:t>
            </a:r>
          </a:p>
          <a:p>
            <a:pPr lvl="1"/>
            <a:r>
              <a:rPr lang="en-US" dirty="0"/>
              <a:t>Developing high-quality skills is vital to addressing the wide range of development challenges faced by many countries in the Pacific and Timor-Leste. </a:t>
            </a:r>
          </a:p>
          <a:p>
            <a:pPr lvl="1"/>
            <a:r>
              <a:rPr lang="en-US" dirty="0"/>
              <a:t>In this </a:t>
            </a:r>
            <a:r>
              <a:rPr lang="en-US" dirty="0" smtClean="0"/>
              <a:t>context</a:t>
            </a:r>
            <a:r>
              <a:rPr lang="en-US" dirty="0"/>
              <a:t>, Pacific and Timor-Leste TVET systems must produce quality graduates at all levels who:</a:t>
            </a:r>
          </a:p>
          <a:p>
            <a:pPr lvl="2"/>
            <a:r>
              <a:rPr lang="en-US" dirty="0"/>
              <a:t>are in demand by employers nationally and internationally</a:t>
            </a:r>
          </a:p>
          <a:p>
            <a:pPr lvl="2"/>
            <a:r>
              <a:rPr lang="en-US" dirty="0"/>
              <a:t>have the entrepreneurial skills to create their own jobs.</a:t>
            </a:r>
          </a:p>
          <a:p>
            <a:pPr lvl="1"/>
            <a:r>
              <a:rPr lang="en-US" dirty="0"/>
              <a:t>Despite promising changes in recent years, </a:t>
            </a:r>
            <a:r>
              <a:rPr lang="en-US" dirty="0" smtClean="0"/>
              <a:t>challenges remain for Pacific </a:t>
            </a:r>
            <a:r>
              <a:rPr lang="en-US" dirty="0"/>
              <a:t>and Timor-Leste TVET providers and national </a:t>
            </a:r>
            <a:r>
              <a:rPr lang="en-US" dirty="0" smtClean="0"/>
              <a:t>governments to </a:t>
            </a:r>
            <a:r>
              <a:rPr lang="en-US" dirty="0"/>
              <a:t>provide affordable, accessible and quality training</a:t>
            </a:r>
            <a:r>
              <a:rPr lang="en-US" dirty="0" smtClean="0"/>
              <a:t>.</a:t>
            </a:r>
          </a:p>
          <a:p>
            <a:pPr lvl="1"/>
            <a:r>
              <a:rPr lang="en-US" dirty="0" smtClean="0"/>
              <a:t>Skills </a:t>
            </a:r>
            <a:r>
              <a:rPr lang="en-US" dirty="0"/>
              <a:t>development will therefore remain an important part of Australia’s development </a:t>
            </a:r>
            <a:r>
              <a:rPr lang="en-US" dirty="0" smtClean="0"/>
              <a:t>assistance, including as part of Australia’s stepped-up engagement in the region.</a:t>
            </a:r>
            <a:endParaRPr lang="en-US" dirty="0"/>
          </a:p>
          <a:p>
            <a:pPr lvl="1"/>
            <a:endParaRPr lang="en-US" dirty="0"/>
          </a:p>
          <a:p>
            <a:endParaRPr lang="en-AU" dirty="0"/>
          </a:p>
        </p:txBody>
      </p:sp>
      <p:sp>
        <p:nvSpPr>
          <p:cNvPr id="4" name="Slide Number Placeholder 3">
            <a:extLst>
              <a:ext uri="{FF2B5EF4-FFF2-40B4-BE49-F238E27FC236}">
                <a16:creationId xmlns:a16="http://schemas.microsoft.com/office/drawing/2014/main" id="{C9BF9446-AF60-419F-AC4C-753726B0A2FA}"/>
              </a:ext>
            </a:extLst>
          </p:cNvPr>
          <p:cNvSpPr>
            <a:spLocks noGrp="1"/>
          </p:cNvSpPr>
          <p:nvPr>
            <p:ph type="sldNum" sz="quarter" idx="12"/>
          </p:nvPr>
        </p:nvSpPr>
        <p:spPr/>
        <p:txBody>
          <a:bodyPr/>
          <a:lstStyle/>
          <a:p>
            <a:fld id="{284A07E2-E97A-42E4-8313-125419E51080}" type="slidenum">
              <a:rPr lang="en-AU" smtClean="0"/>
              <a:t>14</a:t>
            </a:fld>
            <a:endParaRPr lang="en-AU" dirty="0"/>
          </a:p>
        </p:txBody>
      </p:sp>
      <p:sp>
        <p:nvSpPr>
          <p:cNvPr id="2" name="Title 1">
            <a:extLst>
              <a:ext uri="{FF2B5EF4-FFF2-40B4-BE49-F238E27FC236}">
                <a16:creationId xmlns:a16="http://schemas.microsoft.com/office/drawing/2014/main" id="{FDC076FF-6475-422C-9D31-12F0A4AFBF6C}"/>
              </a:ext>
            </a:extLst>
          </p:cNvPr>
          <p:cNvSpPr>
            <a:spLocks noGrp="1"/>
          </p:cNvSpPr>
          <p:nvPr>
            <p:ph type="title"/>
          </p:nvPr>
        </p:nvSpPr>
        <p:spPr/>
        <p:txBody>
          <a:bodyPr/>
          <a:lstStyle/>
          <a:p>
            <a:r>
              <a:rPr lang="en-AU" dirty="0"/>
              <a:t>Introduction</a:t>
            </a:r>
          </a:p>
        </p:txBody>
      </p:sp>
      <p:sp>
        <p:nvSpPr>
          <p:cNvPr id="6" name="Content Placeholder 5">
            <a:extLst>
              <a:ext uri="{FF2B5EF4-FFF2-40B4-BE49-F238E27FC236}">
                <a16:creationId xmlns:a16="http://schemas.microsoft.com/office/drawing/2014/main" id="{15826619-F0D2-4C8A-BDBF-8F6EBD660801}"/>
              </a:ext>
            </a:extLst>
          </p:cNvPr>
          <p:cNvSpPr>
            <a:spLocks noGrp="1"/>
          </p:cNvSpPr>
          <p:nvPr>
            <p:ph sz="half" idx="4294967295"/>
          </p:nvPr>
        </p:nvSpPr>
        <p:spPr>
          <a:xfrm>
            <a:off x="4965938" y="1017610"/>
            <a:ext cx="3548062" cy="5497489"/>
          </a:xfrm>
        </p:spPr>
        <p:txBody>
          <a:bodyPr/>
          <a:lstStyle/>
          <a:p>
            <a:r>
              <a:rPr lang="en-US" dirty="0"/>
              <a:t>Rationale</a:t>
            </a:r>
          </a:p>
          <a:p>
            <a:pPr lvl="1"/>
            <a:r>
              <a:rPr lang="en-US" dirty="0"/>
              <a:t>The rationale for </a:t>
            </a:r>
            <a:r>
              <a:rPr lang="en-US" dirty="0" smtClean="0"/>
              <a:t>long-term investment </a:t>
            </a:r>
            <a:r>
              <a:rPr lang="en-US" dirty="0"/>
              <a:t>in TVET has substantial policy and research backing:</a:t>
            </a:r>
          </a:p>
          <a:p>
            <a:pPr lvl="2"/>
            <a:r>
              <a:rPr lang="en-US" dirty="0"/>
              <a:t>An increased focus on skills and education will be vital if the Pacific is to </a:t>
            </a:r>
            <a:r>
              <a:rPr lang="en-US" dirty="0" err="1"/>
              <a:t>realise</a:t>
            </a:r>
            <a:r>
              <a:rPr lang="en-US" dirty="0"/>
              <a:t> its economic potential.</a:t>
            </a:r>
            <a:r>
              <a:rPr lang="en-US" i="1" dirty="0"/>
              <a:t> </a:t>
            </a:r>
            <a:r>
              <a:rPr lang="en-US" sz="900" dirty="0"/>
              <a:t>(Foreign Policy White Paper, 2017) </a:t>
            </a:r>
          </a:p>
          <a:p>
            <a:pPr lvl="2"/>
            <a:r>
              <a:rPr lang="en-US" dirty="0"/>
              <a:t>Improved access to high quality, post-secondary education and training is one of four priorities in </a:t>
            </a:r>
            <a:r>
              <a:rPr lang="en-US" i="1" dirty="0"/>
              <a:t>DFAT’s Strategy for Australia’s aid investments in education 2015–2020.</a:t>
            </a:r>
          </a:p>
          <a:p>
            <a:pPr lvl="2"/>
            <a:r>
              <a:rPr lang="en-US" dirty="0"/>
              <a:t>Expanding Pacific access to international </a:t>
            </a:r>
            <a:r>
              <a:rPr lang="en-US" dirty="0" err="1"/>
              <a:t>labour</a:t>
            </a:r>
            <a:r>
              <a:rPr lang="en-US" dirty="0"/>
              <a:t> markets will have a greater impact on regional development than any other measure.</a:t>
            </a:r>
            <a:r>
              <a:rPr lang="en-US" i="1" dirty="0"/>
              <a:t> </a:t>
            </a:r>
            <a:r>
              <a:rPr lang="en-US" sz="900" dirty="0"/>
              <a:t>(Pacific Possible: </a:t>
            </a:r>
            <a:r>
              <a:rPr lang="en-US" sz="900" dirty="0" err="1"/>
              <a:t>Labour</a:t>
            </a:r>
            <a:r>
              <a:rPr lang="en-US" sz="900" dirty="0"/>
              <a:t> Mobility, World Bank–ANU, 2016)</a:t>
            </a:r>
          </a:p>
          <a:p>
            <a:pPr lvl="2"/>
            <a:r>
              <a:rPr lang="en-US" dirty="0"/>
              <a:t>Pacific employers report that an inadequately trained workforce is a major constraint on their operations </a:t>
            </a:r>
            <a:r>
              <a:rPr lang="en-US" sz="900" dirty="0"/>
              <a:t>(</a:t>
            </a:r>
            <a:r>
              <a:rPr lang="en-US" sz="900" dirty="0">
                <a:hlinkClick r:id="rId2"/>
              </a:rPr>
              <a:t>http://data.worldbank.org/data-catalog/enterprise-surveys</a:t>
            </a:r>
            <a:r>
              <a:rPr lang="en-US" sz="900" dirty="0"/>
              <a:t>)</a:t>
            </a:r>
          </a:p>
          <a:p>
            <a:pPr lvl="2"/>
            <a:r>
              <a:rPr lang="en-US" dirty="0"/>
              <a:t>The Pacific Regional Education Framework, Moving Towards Education 2030 seeks to</a:t>
            </a:r>
            <a:r>
              <a:rPr lang="en-US" i="1" dirty="0"/>
              <a:t> ‘… </a:t>
            </a:r>
            <a:r>
              <a:rPr lang="en-US" dirty="0"/>
              <a:t>develop models for TVET that emphasize its value, relevance to industry and the </a:t>
            </a:r>
            <a:r>
              <a:rPr lang="en-US" dirty="0" err="1"/>
              <a:t>labour</a:t>
            </a:r>
            <a:r>
              <a:rPr lang="en-US" dirty="0"/>
              <a:t> market</a:t>
            </a:r>
            <a:r>
              <a:rPr lang="en-US" dirty="0" smtClean="0"/>
              <a:t>.’</a:t>
            </a:r>
          </a:p>
          <a:p>
            <a:pPr lvl="2"/>
            <a:r>
              <a:rPr lang="en-US" dirty="0" smtClean="0"/>
              <a:t>In addition, increased investment by donors on infrastructure projects in the region will require local cohorts of qualified trades workers over the longer term. </a:t>
            </a:r>
            <a:endParaRPr lang="en-US" dirty="0"/>
          </a:p>
          <a:p>
            <a:pPr lvl="1"/>
            <a:endParaRPr lang="en-AU" dirty="0"/>
          </a:p>
        </p:txBody>
      </p:sp>
      <p:sp>
        <p:nvSpPr>
          <p:cNvPr id="8" name="Content Placeholder 6">
            <a:extLst>
              <a:ext uri="{FF2B5EF4-FFF2-40B4-BE49-F238E27FC236}">
                <a16:creationId xmlns:a16="http://schemas.microsoft.com/office/drawing/2014/main" id="{7E344859-CB03-4D89-889A-8AF0919011E4}"/>
              </a:ext>
            </a:extLst>
          </p:cNvPr>
          <p:cNvSpPr txBox="1">
            <a:spLocks/>
          </p:cNvSpPr>
          <p:nvPr/>
        </p:nvSpPr>
        <p:spPr>
          <a:xfrm>
            <a:off x="569040" y="4609785"/>
            <a:ext cx="4335469" cy="1905314"/>
          </a:xfrm>
          <a:prstGeom prst="rect">
            <a:avLst/>
          </a:prstGeom>
          <a:solidFill>
            <a:srgbClr val="D8DBDA"/>
          </a:solidFill>
        </p:spPr>
        <p:txBody>
          <a:bodyPr vert="horz" lIns="180000" tIns="180000" rIns="180000" bIns="180000" rtlCol="0">
            <a:noAutofit/>
          </a:bodyPr>
          <a:lstStyle>
            <a:lvl1pPr marL="0" indent="0" algn="l" defTabSz="914400" rtl="0" eaLnBrk="1" latinLnBrk="0" hangingPunct="1">
              <a:lnSpc>
                <a:spcPct val="110000"/>
              </a:lnSpc>
              <a:spcBef>
                <a:spcPts val="1000"/>
              </a:spcBef>
              <a:buFont typeface="Calibri" panose="020F0502020204030204" pitchFamily="34" charset="0"/>
              <a:buChar char="﻿"/>
              <a:defRPr sz="1600" b="0" kern="1200" cap="none" baseline="0">
                <a:solidFill>
                  <a:schemeClr val="accent1"/>
                </a:solidFill>
                <a:latin typeface="+mn-lt"/>
                <a:ea typeface="+mn-ea"/>
                <a:cs typeface="+mn-cs"/>
              </a:defRPr>
            </a:lvl1pPr>
            <a:lvl2pPr marL="0" indent="0" algn="l" defTabSz="914400" rtl="0" eaLnBrk="1" latinLnBrk="0" hangingPunct="1">
              <a:lnSpc>
                <a:spcPct val="110000"/>
              </a:lnSpc>
              <a:spcBef>
                <a:spcPts val="1000"/>
              </a:spcBef>
              <a:buFont typeface="Calibri" panose="020F0502020204030204" pitchFamily="34" charset="0"/>
              <a:buChar char="﻿"/>
              <a:defRPr sz="1100" b="0" kern="1200">
                <a:solidFill>
                  <a:schemeClr val="tx1"/>
                </a:solidFill>
                <a:latin typeface="+mn-lt"/>
                <a:ea typeface="+mn-ea"/>
                <a:cs typeface="+mn-cs"/>
              </a:defRPr>
            </a:lvl2pPr>
            <a:lvl3pPr marL="2268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3pPr>
            <a:lvl4pPr marL="4572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4pPr>
            <a:lvl5pPr marL="628650" indent="-17145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b="1" dirty="0">
                <a:solidFill>
                  <a:schemeClr val="tx2"/>
                </a:solidFill>
              </a:rPr>
              <a:t>Challenges</a:t>
            </a:r>
          </a:p>
          <a:p>
            <a:pPr marL="171450" lvl="1" indent="-171450" defTabSz="457200">
              <a:lnSpc>
                <a:spcPct val="100000"/>
              </a:lnSpc>
              <a:spcBef>
                <a:spcPts val="0"/>
              </a:spcBef>
              <a:buFont typeface="Wingdings" panose="05000000000000000000" pitchFamily="2" charset="2"/>
              <a:buChar char="§"/>
            </a:pPr>
            <a:r>
              <a:rPr lang="en-GB" dirty="0"/>
              <a:t>burgeoning youth </a:t>
            </a:r>
            <a:r>
              <a:rPr lang="en-GB" dirty="0" smtClean="0"/>
              <a:t>populations and high unemployment</a:t>
            </a:r>
            <a:endParaRPr lang="en-GB" dirty="0"/>
          </a:p>
          <a:p>
            <a:pPr marL="171450" lvl="1" indent="-171450" algn="just" defTabSz="457200">
              <a:lnSpc>
                <a:spcPct val="100000"/>
              </a:lnSpc>
              <a:spcBef>
                <a:spcPts val="0"/>
              </a:spcBef>
              <a:buFont typeface="Wingdings" panose="05000000000000000000" pitchFamily="2" charset="2"/>
              <a:buChar char="§"/>
            </a:pPr>
            <a:r>
              <a:rPr lang="en-GB" dirty="0"/>
              <a:t>limited employer capacity to provide work experience </a:t>
            </a:r>
          </a:p>
          <a:p>
            <a:pPr marL="171450" lvl="1" indent="-171450" algn="just" defTabSz="457200">
              <a:lnSpc>
                <a:spcPct val="100000"/>
              </a:lnSpc>
              <a:spcBef>
                <a:spcPts val="0"/>
              </a:spcBef>
              <a:buFont typeface="Wingdings" panose="05000000000000000000" pitchFamily="2" charset="2"/>
              <a:buChar char="§"/>
            </a:pPr>
            <a:r>
              <a:rPr lang="en-GB" dirty="0" smtClean="0"/>
              <a:t>lack </a:t>
            </a:r>
            <a:r>
              <a:rPr lang="en-GB" dirty="0"/>
              <a:t>of formal sector </a:t>
            </a:r>
            <a:r>
              <a:rPr lang="en-GB" dirty="0" smtClean="0"/>
              <a:t>jobs</a:t>
            </a:r>
          </a:p>
          <a:p>
            <a:pPr marL="171450" lvl="1" indent="-171450" algn="just" defTabSz="457200">
              <a:lnSpc>
                <a:spcPct val="100000"/>
              </a:lnSpc>
              <a:spcBef>
                <a:spcPts val="0"/>
              </a:spcBef>
              <a:buFont typeface="Wingdings" panose="05000000000000000000" pitchFamily="2" charset="2"/>
              <a:buChar char="§"/>
            </a:pPr>
            <a:r>
              <a:rPr lang="en-GB" dirty="0" smtClean="0"/>
              <a:t>limited </a:t>
            </a:r>
            <a:r>
              <a:rPr lang="en-GB" dirty="0"/>
              <a:t>access to international labour markets</a:t>
            </a:r>
          </a:p>
          <a:p>
            <a:pPr marL="171450" lvl="1" indent="-171450" algn="just" defTabSz="457200">
              <a:lnSpc>
                <a:spcPct val="100000"/>
              </a:lnSpc>
              <a:spcBef>
                <a:spcPts val="0"/>
              </a:spcBef>
              <a:buFont typeface="Wingdings" panose="05000000000000000000" pitchFamily="2" charset="2"/>
              <a:buChar char="§"/>
            </a:pPr>
            <a:r>
              <a:rPr lang="en-GB" dirty="0"/>
              <a:t>ongoing gender </a:t>
            </a:r>
            <a:r>
              <a:rPr lang="en-GB" dirty="0" smtClean="0"/>
              <a:t>inequality</a:t>
            </a:r>
          </a:p>
          <a:p>
            <a:pPr marL="171450" lvl="1" indent="-171450" defTabSz="457200">
              <a:lnSpc>
                <a:spcPct val="100000"/>
              </a:lnSpc>
              <a:spcBef>
                <a:spcPts val="0"/>
              </a:spcBef>
              <a:buFont typeface="Wingdings" panose="05000000000000000000" pitchFamily="2" charset="2"/>
              <a:buChar char="§"/>
            </a:pPr>
            <a:r>
              <a:rPr lang="en-GB" dirty="0"/>
              <a:t>l</a:t>
            </a:r>
            <a:r>
              <a:rPr lang="en-GB" dirty="0" smtClean="0"/>
              <a:t>ocal partner capacity and skills policy framework limitations</a:t>
            </a:r>
            <a:endParaRPr lang="en-GB" dirty="0"/>
          </a:p>
          <a:p>
            <a:endParaRPr lang="en-US" b="1" dirty="0">
              <a:solidFill>
                <a:schemeClr val="tx2"/>
              </a:solidFill>
            </a:endParaRPr>
          </a:p>
          <a:p>
            <a:pPr lvl="1"/>
            <a:r>
              <a:rPr lang="en-US" dirty="0"/>
              <a:t>.</a:t>
            </a:r>
          </a:p>
          <a:p>
            <a:pPr lvl="1">
              <a:buFont typeface="Calibri" panose="020F0502020204030204" pitchFamily="34" charset="0"/>
              <a:buNone/>
            </a:pPr>
            <a:endParaRPr lang="en-AU" dirty="0"/>
          </a:p>
        </p:txBody>
      </p:sp>
    </p:spTree>
    <p:extLst>
      <p:ext uri="{BB962C8B-B14F-4D97-AF65-F5344CB8AC3E}">
        <p14:creationId xmlns:p14="http://schemas.microsoft.com/office/powerpoint/2010/main" val="1323402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444C16-B996-49D5-BF6F-C04E2EF3E523}"/>
              </a:ext>
            </a:extLst>
          </p:cNvPr>
          <p:cNvSpPr>
            <a:spLocks noGrp="1"/>
          </p:cNvSpPr>
          <p:nvPr>
            <p:ph sz="half" idx="1"/>
          </p:nvPr>
        </p:nvSpPr>
        <p:spPr>
          <a:xfrm>
            <a:off x="630000" y="765000"/>
            <a:ext cx="3816000" cy="5328000"/>
          </a:xfrm>
        </p:spPr>
        <p:txBody>
          <a:bodyPr/>
          <a:lstStyle/>
          <a:p>
            <a:pPr lvl="0"/>
            <a:r>
              <a:rPr lang="en-US" dirty="0">
                <a:solidFill>
                  <a:srgbClr val="007C89"/>
                </a:solidFill>
              </a:rPr>
              <a:t>Policy context (continued)</a:t>
            </a:r>
          </a:p>
          <a:p>
            <a:pPr lvl="1"/>
            <a:r>
              <a:rPr lang="en-US" dirty="0"/>
              <a:t>Strengthened TVET systems must respond to current </a:t>
            </a:r>
            <a:r>
              <a:rPr lang="en-US" dirty="0" err="1"/>
              <a:t>labour</a:t>
            </a:r>
            <a:r>
              <a:rPr lang="en-US" dirty="0"/>
              <a:t> market </a:t>
            </a:r>
            <a:r>
              <a:rPr lang="en-US" dirty="0" smtClean="0"/>
              <a:t>demands </a:t>
            </a:r>
            <a:r>
              <a:rPr lang="en-US" dirty="0"/>
              <a:t>while planning and adapting for future</a:t>
            </a:r>
            <a:br>
              <a:rPr lang="en-US" dirty="0"/>
            </a:br>
            <a:r>
              <a:rPr lang="en-US" dirty="0"/>
              <a:t>needs, including:</a:t>
            </a:r>
          </a:p>
          <a:p>
            <a:pPr lvl="2"/>
            <a:r>
              <a:rPr lang="en-US" dirty="0"/>
              <a:t>changing domestic market requirements</a:t>
            </a:r>
          </a:p>
          <a:p>
            <a:pPr lvl="2"/>
            <a:r>
              <a:rPr lang="en-US" dirty="0"/>
              <a:t>changing </a:t>
            </a:r>
            <a:r>
              <a:rPr lang="en-US" dirty="0" err="1"/>
              <a:t>labour</a:t>
            </a:r>
            <a:r>
              <a:rPr lang="en-US" dirty="0"/>
              <a:t> mobility options</a:t>
            </a:r>
          </a:p>
          <a:p>
            <a:pPr lvl="2"/>
            <a:r>
              <a:rPr lang="en-US" dirty="0"/>
              <a:t>technological advancements</a:t>
            </a:r>
          </a:p>
          <a:p>
            <a:pPr lvl="2"/>
            <a:r>
              <a:rPr lang="en-US" dirty="0"/>
              <a:t>climate change.</a:t>
            </a:r>
          </a:p>
          <a:p>
            <a:pPr lvl="1"/>
            <a:endParaRPr lang="en-US" dirty="0"/>
          </a:p>
          <a:p>
            <a:pPr lvl="1"/>
            <a:endParaRPr lang="en-AU" b="1" dirty="0"/>
          </a:p>
        </p:txBody>
      </p:sp>
      <p:sp>
        <p:nvSpPr>
          <p:cNvPr id="4" name="Slide Number Placeholder 3">
            <a:extLst>
              <a:ext uri="{FF2B5EF4-FFF2-40B4-BE49-F238E27FC236}">
                <a16:creationId xmlns:a16="http://schemas.microsoft.com/office/drawing/2014/main" id="{04510D89-38BF-49AC-988D-11B749E03E17}"/>
              </a:ext>
            </a:extLst>
          </p:cNvPr>
          <p:cNvSpPr>
            <a:spLocks noGrp="1"/>
          </p:cNvSpPr>
          <p:nvPr>
            <p:ph type="sldNum" sz="quarter" idx="12"/>
          </p:nvPr>
        </p:nvSpPr>
        <p:spPr/>
        <p:txBody>
          <a:bodyPr/>
          <a:lstStyle/>
          <a:p>
            <a:fld id="{284A07E2-E97A-42E4-8313-125419E51080}" type="slidenum">
              <a:rPr lang="en-AU" smtClean="0"/>
              <a:t>15</a:t>
            </a:fld>
            <a:endParaRPr lang="en-AU"/>
          </a:p>
        </p:txBody>
      </p:sp>
      <p:sp>
        <p:nvSpPr>
          <p:cNvPr id="2" name="Title 1">
            <a:extLst>
              <a:ext uri="{FF2B5EF4-FFF2-40B4-BE49-F238E27FC236}">
                <a16:creationId xmlns:a16="http://schemas.microsoft.com/office/drawing/2014/main" id="{78889F7D-F67D-4858-97D7-3255E0AB7D3F}"/>
              </a:ext>
            </a:extLst>
          </p:cNvPr>
          <p:cNvSpPr>
            <a:spLocks noGrp="1"/>
          </p:cNvSpPr>
          <p:nvPr>
            <p:ph type="title"/>
          </p:nvPr>
        </p:nvSpPr>
        <p:spPr/>
        <p:txBody>
          <a:bodyPr/>
          <a:lstStyle/>
          <a:p>
            <a:r>
              <a:rPr lang="en-AU" dirty="0"/>
              <a:t>Introduction</a:t>
            </a:r>
          </a:p>
        </p:txBody>
      </p:sp>
      <p:sp>
        <p:nvSpPr>
          <p:cNvPr id="9" name="Content Placeholder 6">
            <a:extLst>
              <a:ext uri="{FF2B5EF4-FFF2-40B4-BE49-F238E27FC236}">
                <a16:creationId xmlns:a16="http://schemas.microsoft.com/office/drawing/2014/main" id="{E6273853-9CB1-49EA-A2A2-B19AAAE5B58E}"/>
              </a:ext>
            </a:extLst>
          </p:cNvPr>
          <p:cNvSpPr txBox="1">
            <a:spLocks noGrp="1"/>
          </p:cNvSpPr>
          <p:nvPr>
            <p:ph sz="half" idx="2"/>
          </p:nvPr>
        </p:nvSpPr>
        <p:spPr>
          <a:xfrm>
            <a:off x="361950" y="3861640"/>
            <a:ext cx="8287050" cy="2564360"/>
          </a:xfrm>
          <a:prstGeom prst="rect">
            <a:avLst/>
          </a:prstGeom>
          <a:solidFill>
            <a:srgbClr val="D8DBDA"/>
          </a:solidFill>
        </p:spPr>
        <p:txBody>
          <a:bodyPr vert="horz" lIns="180000" tIns="180000" rIns="180000" bIns="180000" rtlCol="0">
            <a:noAutofit/>
          </a:bodyPr>
          <a:lstStyle>
            <a:lvl1pPr marL="0" indent="0" algn="l" defTabSz="914400" rtl="0" eaLnBrk="1" latinLnBrk="0" hangingPunct="1">
              <a:lnSpc>
                <a:spcPct val="110000"/>
              </a:lnSpc>
              <a:spcBef>
                <a:spcPts val="1000"/>
              </a:spcBef>
              <a:buFont typeface="Calibri" panose="020F0502020204030204" pitchFamily="34" charset="0"/>
              <a:buChar char="﻿"/>
              <a:defRPr sz="1600" b="0" kern="1200" cap="none" baseline="0">
                <a:solidFill>
                  <a:schemeClr val="accent1"/>
                </a:solidFill>
                <a:latin typeface="+mn-lt"/>
                <a:ea typeface="+mn-ea"/>
                <a:cs typeface="+mn-cs"/>
              </a:defRPr>
            </a:lvl1pPr>
            <a:lvl2pPr marL="0" indent="0" algn="l" defTabSz="914400" rtl="0" eaLnBrk="1" latinLnBrk="0" hangingPunct="1">
              <a:lnSpc>
                <a:spcPct val="110000"/>
              </a:lnSpc>
              <a:spcBef>
                <a:spcPts val="1000"/>
              </a:spcBef>
              <a:buFont typeface="Calibri" panose="020F0502020204030204" pitchFamily="34" charset="0"/>
              <a:buChar char="﻿"/>
              <a:defRPr sz="1100" b="0" kern="1200">
                <a:solidFill>
                  <a:schemeClr val="tx1"/>
                </a:solidFill>
                <a:latin typeface="+mn-lt"/>
                <a:ea typeface="+mn-ea"/>
                <a:cs typeface="+mn-cs"/>
              </a:defRPr>
            </a:lvl2pPr>
            <a:lvl3pPr marL="2268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3pPr>
            <a:lvl4pPr marL="4572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4pPr>
            <a:lvl5pPr marL="628650" indent="-17145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tx2"/>
                </a:solidFill>
              </a:rPr>
              <a:t>Increased mobility of workers</a:t>
            </a:r>
          </a:p>
          <a:p>
            <a:pPr lvl="1"/>
            <a:r>
              <a:rPr lang="en-US" dirty="0"/>
              <a:t>Unemployment, underemployment and vulnerable employment are significant issues in </a:t>
            </a:r>
            <a:r>
              <a:rPr lang="en-US" dirty="0" smtClean="0"/>
              <a:t>Pacific island countries </a:t>
            </a:r>
            <a:r>
              <a:rPr lang="en-US" dirty="0"/>
              <a:t>and Timor-Leste.</a:t>
            </a:r>
          </a:p>
          <a:p>
            <a:pPr lvl="1"/>
            <a:r>
              <a:rPr lang="en-US" dirty="0"/>
              <a:t>In addition to the Seasonal Workers’ Program established in 2012, in 2018, Australia introduced the</a:t>
            </a:r>
            <a:r>
              <a:rPr lang="en-US" dirty="0" smtClean="0"/>
              <a:t>:</a:t>
            </a:r>
          </a:p>
          <a:p>
            <a:pPr lvl="2">
              <a:spcBef>
                <a:spcPts val="600"/>
              </a:spcBef>
              <a:buClr>
                <a:schemeClr val="accent1"/>
              </a:buClr>
            </a:pPr>
            <a:endParaRPr lang="en-US" dirty="0" smtClean="0"/>
          </a:p>
          <a:p>
            <a:pPr lvl="2">
              <a:spcBef>
                <a:spcPts val="600"/>
              </a:spcBef>
              <a:buClr>
                <a:schemeClr val="accent1"/>
              </a:buClr>
            </a:pPr>
            <a:r>
              <a:rPr lang="en-US" dirty="0" smtClean="0"/>
              <a:t>Pacific </a:t>
            </a:r>
            <a:r>
              <a:rPr lang="en-US" dirty="0"/>
              <a:t>Labour Scheme to enable workers from Pacific island countries and Timor-Leste to take up low and semi-skilled work opportunities in rural and regional Australia for up </a:t>
            </a:r>
            <a:r>
              <a:rPr lang="en-US" dirty="0" smtClean="0"/>
              <a:t>to three years</a:t>
            </a:r>
            <a:r>
              <a:rPr lang="en-US" dirty="0"/>
              <a:t/>
            </a:r>
            <a:br>
              <a:rPr lang="en-US" dirty="0"/>
            </a:br>
            <a:endParaRPr lang="en-US" dirty="0"/>
          </a:p>
          <a:p>
            <a:pPr lvl="2">
              <a:spcBef>
                <a:spcPts val="600"/>
              </a:spcBef>
              <a:buClr>
                <a:schemeClr val="accent1"/>
              </a:buClr>
            </a:pPr>
            <a:r>
              <a:rPr lang="en-US" dirty="0"/>
              <a:t>Pacific </a:t>
            </a:r>
            <a:r>
              <a:rPr lang="en-US" dirty="0" err="1"/>
              <a:t>Labour</a:t>
            </a:r>
            <a:r>
              <a:rPr lang="en-US" dirty="0"/>
              <a:t> Facility to facilitate increased mobility of workers.</a:t>
            </a:r>
          </a:p>
          <a:p>
            <a:pPr lvl="1">
              <a:buFont typeface="Calibri" panose="020F0502020204030204" pitchFamily="34" charset="0"/>
              <a:buNone/>
            </a:pPr>
            <a:endParaRPr lang="en-AU" dirty="0"/>
          </a:p>
        </p:txBody>
      </p:sp>
      <p:pic>
        <p:nvPicPr>
          <p:cNvPr id="12" name="Content Placeholder 15" descr="A group of Australian Pacific Coaltion (APTC) women graduates holding up their certifica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794" y="1087288"/>
            <a:ext cx="3915206" cy="2609499"/>
          </a:xfrm>
          <a:prstGeom prst="rect">
            <a:avLst/>
          </a:prstGeom>
        </p:spPr>
      </p:pic>
    </p:spTree>
    <p:extLst>
      <p:ext uri="{BB962C8B-B14F-4D97-AF65-F5344CB8AC3E}">
        <p14:creationId xmlns:p14="http://schemas.microsoft.com/office/powerpoint/2010/main" val="3756893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E6F0C2-845F-424C-9251-47C7E262B361}"/>
              </a:ext>
            </a:extLst>
          </p:cNvPr>
          <p:cNvSpPr>
            <a:spLocks noGrp="1"/>
          </p:cNvSpPr>
          <p:nvPr>
            <p:ph type="title"/>
          </p:nvPr>
        </p:nvSpPr>
        <p:spPr/>
        <p:txBody>
          <a:bodyPr/>
          <a:lstStyle/>
          <a:p>
            <a:r>
              <a:rPr lang="en-AU" dirty="0"/>
              <a:t>Introduction</a:t>
            </a:r>
          </a:p>
        </p:txBody>
      </p:sp>
      <p:sp>
        <p:nvSpPr>
          <p:cNvPr id="7" name="Content Placeholder 6">
            <a:extLst>
              <a:ext uri="{FF2B5EF4-FFF2-40B4-BE49-F238E27FC236}">
                <a16:creationId xmlns:a16="http://schemas.microsoft.com/office/drawing/2014/main" id="{159CF6B6-452E-4707-A5B4-04943E90B0EA}"/>
              </a:ext>
            </a:extLst>
          </p:cNvPr>
          <p:cNvSpPr>
            <a:spLocks noGrp="1"/>
          </p:cNvSpPr>
          <p:nvPr>
            <p:ph idx="1"/>
          </p:nvPr>
        </p:nvSpPr>
        <p:spPr>
          <a:xfrm>
            <a:off x="628650" y="708660"/>
            <a:ext cx="5827950" cy="5723592"/>
          </a:xfrm>
        </p:spPr>
        <p:txBody>
          <a:bodyPr/>
          <a:lstStyle/>
          <a:p>
            <a:pPr lvl="2">
              <a:spcBef>
                <a:spcPts val="600"/>
              </a:spcBef>
            </a:pPr>
            <a:endParaRPr lang="en-US" dirty="0"/>
          </a:p>
          <a:p>
            <a:pPr lvl="1">
              <a:buNone/>
            </a:pPr>
            <a:endParaRPr lang="en-AU" dirty="0"/>
          </a:p>
        </p:txBody>
      </p:sp>
      <p:sp>
        <p:nvSpPr>
          <p:cNvPr id="4" name="Slide Number Placeholder 3">
            <a:extLst>
              <a:ext uri="{FF2B5EF4-FFF2-40B4-BE49-F238E27FC236}">
                <a16:creationId xmlns:a16="http://schemas.microsoft.com/office/drawing/2014/main" id="{AB142936-D6C4-4998-A391-CC72B3F14AEF}"/>
              </a:ext>
            </a:extLst>
          </p:cNvPr>
          <p:cNvSpPr>
            <a:spLocks noGrp="1"/>
          </p:cNvSpPr>
          <p:nvPr>
            <p:ph type="sldNum" sz="quarter" idx="12"/>
          </p:nvPr>
        </p:nvSpPr>
        <p:spPr/>
        <p:txBody>
          <a:bodyPr/>
          <a:lstStyle/>
          <a:p>
            <a:fld id="{284A07E2-E97A-42E4-8313-125419E51080}" type="slidenum">
              <a:rPr lang="en-AU" smtClean="0"/>
              <a:t>16</a:t>
            </a:fld>
            <a:endParaRPr lang="en-AU"/>
          </a:p>
        </p:txBody>
      </p:sp>
      <p:graphicFrame>
        <p:nvGraphicFramePr>
          <p:cNvPr id="11" name="Table 8">
            <a:extLst>
              <a:ext uri="{FF2B5EF4-FFF2-40B4-BE49-F238E27FC236}">
                <a16:creationId xmlns:a16="http://schemas.microsoft.com/office/drawing/2014/main" id="{55EFBBF8-9680-407A-8271-5FA6F5A83209}"/>
              </a:ext>
            </a:extLst>
          </p:cNvPr>
          <p:cNvGraphicFramePr>
            <a:graphicFrameLocks noGrp="1"/>
          </p:cNvGraphicFramePr>
          <p:nvPr>
            <p:extLst>
              <p:ext uri="{D42A27DB-BD31-4B8C-83A1-F6EECF244321}">
                <p14:modId xmlns:p14="http://schemas.microsoft.com/office/powerpoint/2010/main" val="1009141781"/>
              </p:ext>
            </p:extLst>
          </p:nvPr>
        </p:nvGraphicFramePr>
        <p:xfrm>
          <a:off x="1074026" y="2284434"/>
          <a:ext cx="7169277" cy="3243678"/>
        </p:xfrm>
        <a:graphic>
          <a:graphicData uri="http://schemas.openxmlformats.org/drawingml/2006/table">
            <a:tbl>
              <a:tblPr firstRow="1" bandRow="1">
                <a:tableStyleId>{5C22544A-7EE6-4342-B048-85BDC9FD1C3A}</a:tableStyleId>
              </a:tblPr>
              <a:tblGrid>
                <a:gridCol w="2490856">
                  <a:extLst>
                    <a:ext uri="{9D8B030D-6E8A-4147-A177-3AD203B41FA5}">
                      <a16:colId xmlns:a16="http://schemas.microsoft.com/office/drawing/2014/main" val="4217363840"/>
                    </a:ext>
                  </a:extLst>
                </a:gridCol>
                <a:gridCol w="2426186">
                  <a:extLst>
                    <a:ext uri="{9D8B030D-6E8A-4147-A177-3AD203B41FA5}">
                      <a16:colId xmlns:a16="http://schemas.microsoft.com/office/drawing/2014/main" val="3440215123"/>
                    </a:ext>
                  </a:extLst>
                </a:gridCol>
                <a:gridCol w="2252235">
                  <a:extLst>
                    <a:ext uri="{9D8B030D-6E8A-4147-A177-3AD203B41FA5}">
                      <a16:colId xmlns:a16="http://schemas.microsoft.com/office/drawing/2014/main" val="642073435"/>
                    </a:ext>
                  </a:extLst>
                </a:gridCol>
              </a:tblGrid>
              <a:tr h="647022">
                <a:tc>
                  <a:txBody>
                    <a:bodyPr/>
                    <a:lstStyle/>
                    <a:p>
                      <a:pPr algn="l"/>
                      <a:r>
                        <a:rPr lang="en-AU" sz="1200" dirty="0"/>
                        <a:t>Country</a:t>
                      </a:r>
                    </a:p>
                  </a:txBody>
                  <a:tcPr/>
                </a:tc>
                <a:tc>
                  <a:txBody>
                    <a:bodyPr/>
                    <a:lstStyle/>
                    <a:p>
                      <a:pPr algn="ctr"/>
                      <a:r>
                        <a:rPr lang="en-AU" sz="1200" dirty="0"/>
                        <a:t>Labour force entrants</a:t>
                      </a:r>
                      <a:br>
                        <a:rPr lang="en-AU" sz="1200" dirty="0"/>
                      </a:br>
                      <a:r>
                        <a:rPr lang="en-AU" sz="1200" dirty="0"/>
                        <a:t>(annually)</a:t>
                      </a:r>
                    </a:p>
                  </a:txBody>
                  <a:tcPr/>
                </a:tc>
                <a:tc>
                  <a:txBody>
                    <a:bodyPr/>
                    <a:lstStyle/>
                    <a:p>
                      <a:pPr algn="ctr"/>
                      <a:r>
                        <a:rPr lang="en-AU" sz="1200" dirty="0"/>
                        <a:t>Formal sector jobs created</a:t>
                      </a:r>
                      <a:br>
                        <a:rPr lang="en-AU" sz="1200" dirty="0"/>
                      </a:br>
                      <a:r>
                        <a:rPr lang="en-AU" sz="1200" dirty="0"/>
                        <a:t>(annually)</a:t>
                      </a:r>
                    </a:p>
                  </a:txBody>
                  <a:tcPr/>
                </a:tc>
                <a:extLst>
                  <a:ext uri="{0D108BD9-81ED-4DB2-BD59-A6C34878D82A}">
                    <a16:rowId xmlns:a16="http://schemas.microsoft.com/office/drawing/2014/main" val="692406670"/>
                  </a:ext>
                </a:extLst>
              </a:tr>
              <a:tr h="432599">
                <a:tc>
                  <a:txBody>
                    <a:bodyPr/>
                    <a:lstStyle/>
                    <a:p>
                      <a:r>
                        <a:rPr lang="en-AU" sz="1050" dirty="0"/>
                        <a:t>Kiribati</a:t>
                      </a:r>
                    </a:p>
                  </a:txBody>
                  <a:tcPr anchor="ctr"/>
                </a:tc>
                <a:tc>
                  <a:txBody>
                    <a:bodyPr/>
                    <a:lstStyle/>
                    <a:p>
                      <a:pPr algn="ctr"/>
                      <a:r>
                        <a:rPr lang="en-AU" sz="1050" dirty="0"/>
                        <a:t>3,200</a:t>
                      </a:r>
                    </a:p>
                  </a:txBody>
                  <a:tcPr anchor="ctr"/>
                </a:tc>
                <a:tc>
                  <a:txBody>
                    <a:bodyPr/>
                    <a:lstStyle/>
                    <a:p>
                      <a:pPr algn="ctr"/>
                      <a:r>
                        <a:rPr lang="en-AU" sz="1050" dirty="0"/>
                        <a:t>65</a:t>
                      </a:r>
                    </a:p>
                  </a:txBody>
                  <a:tcPr anchor="ctr"/>
                </a:tc>
                <a:extLst>
                  <a:ext uri="{0D108BD9-81ED-4DB2-BD59-A6C34878D82A}">
                    <a16:rowId xmlns:a16="http://schemas.microsoft.com/office/drawing/2014/main" val="2447393678"/>
                  </a:ext>
                </a:extLst>
              </a:tr>
              <a:tr h="432599">
                <a:tc>
                  <a:txBody>
                    <a:bodyPr/>
                    <a:lstStyle/>
                    <a:p>
                      <a:r>
                        <a:rPr lang="en-AU" sz="1050" dirty="0"/>
                        <a:t>PNG</a:t>
                      </a:r>
                    </a:p>
                  </a:txBody>
                  <a:tcPr anchor="ctr"/>
                </a:tc>
                <a:tc>
                  <a:txBody>
                    <a:bodyPr/>
                    <a:lstStyle/>
                    <a:p>
                      <a:pPr algn="ctr"/>
                      <a:r>
                        <a:rPr lang="en-AU" sz="1050" dirty="0"/>
                        <a:t>87,000</a:t>
                      </a:r>
                    </a:p>
                  </a:txBody>
                  <a:tcPr anchor="ctr"/>
                </a:tc>
                <a:tc>
                  <a:txBody>
                    <a:bodyPr/>
                    <a:lstStyle/>
                    <a:p>
                      <a:pPr algn="ctr"/>
                      <a:r>
                        <a:rPr lang="en-AU" sz="1050" dirty="0"/>
                        <a:t>11,932</a:t>
                      </a:r>
                    </a:p>
                  </a:txBody>
                  <a:tcPr anchor="ctr"/>
                </a:tc>
                <a:extLst>
                  <a:ext uri="{0D108BD9-81ED-4DB2-BD59-A6C34878D82A}">
                    <a16:rowId xmlns:a16="http://schemas.microsoft.com/office/drawing/2014/main" val="2357710875"/>
                  </a:ext>
                </a:extLst>
              </a:tr>
              <a:tr h="432599">
                <a:tc>
                  <a:txBody>
                    <a:bodyPr/>
                    <a:lstStyle/>
                    <a:p>
                      <a:r>
                        <a:rPr lang="en-AU" sz="1050" dirty="0"/>
                        <a:t>Solomon Islands</a:t>
                      </a:r>
                    </a:p>
                  </a:txBody>
                  <a:tcPr anchor="ctr"/>
                </a:tc>
                <a:tc>
                  <a:txBody>
                    <a:bodyPr/>
                    <a:lstStyle/>
                    <a:p>
                      <a:pPr algn="ctr"/>
                      <a:r>
                        <a:rPr lang="en-AU" sz="1050" dirty="0"/>
                        <a:t>13,000</a:t>
                      </a:r>
                    </a:p>
                  </a:txBody>
                  <a:tcPr anchor="ctr"/>
                </a:tc>
                <a:tc>
                  <a:txBody>
                    <a:bodyPr/>
                    <a:lstStyle/>
                    <a:p>
                      <a:pPr algn="ctr"/>
                      <a:r>
                        <a:rPr lang="en-AU" sz="1050" dirty="0"/>
                        <a:t>2,089</a:t>
                      </a:r>
                    </a:p>
                  </a:txBody>
                  <a:tcPr anchor="ctr"/>
                </a:tc>
                <a:extLst>
                  <a:ext uri="{0D108BD9-81ED-4DB2-BD59-A6C34878D82A}">
                    <a16:rowId xmlns:a16="http://schemas.microsoft.com/office/drawing/2014/main" val="2184854581"/>
                  </a:ext>
                </a:extLst>
              </a:tr>
              <a:tr h="432599">
                <a:tc>
                  <a:txBody>
                    <a:bodyPr/>
                    <a:lstStyle/>
                    <a:p>
                      <a:r>
                        <a:rPr lang="en-AU" sz="1050" dirty="0"/>
                        <a:t>Tonga</a:t>
                      </a:r>
                    </a:p>
                  </a:txBody>
                  <a:tcPr anchor="ctr"/>
                </a:tc>
                <a:tc>
                  <a:txBody>
                    <a:bodyPr/>
                    <a:lstStyle/>
                    <a:p>
                      <a:pPr algn="ctr"/>
                      <a:r>
                        <a:rPr lang="en-AU" sz="1050" dirty="0"/>
                        <a:t>5,600</a:t>
                      </a:r>
                    </a:p>
                  </a:txBody>
                  <a:tcPr anchor="ctr"/>
                </a:tc>
                <a:tc>
                  <a:txBody>
                    <a:bodyPr/>
                    <a:lstStyle/>
                    <a:p>
                      <a:pPr algn="ctr"/>
                      <a:r>
                        <a:rPr lang="en-AU" sz="1050" dirty="0"/>
                        <a:t>35</a:t>
                      </a:r>
                    </a:p>
                  </a:txBody>
                  <a:tcPr anchor="ctr"/>
                </a:tc>
                <a:extLst>
                  <a:ext uri="{0D108BD9-81ED-4DB2-BD59-A6C34878D82A}">
                    <a16:rowId xmlns:a16="http://schemas.microsoft.com/office/drawing/2014/main" val="2663040806"/>
                  </a:ext>
                </a:extLst>
              </a:tr>
              <a:tr h="432599">
                <a:tc>
                  <a:txBody>
                    <a:bodyPr/>
                    <a:lstStyle/>
                    <a:p>
                      <a:r>
                        <a:rPr lang="en-AU" sz="1050" dirty="0"/>
                        <a:t>Vanuatu</a:t>
                      </a:r>
                    </a:p>
                  </a:txBody>
                  <a:tcPr anchor="ctr"/>
                </a:tc>
                <a:tc>
                  <a:txBody>
                    <a:bodyPr/>
                    <a:lstStyle/>
                    <a:p>
                      <a:pPr algn="ctr"/>
                      <a:r>
                        <a:rPr lang="en-AU" sz="1050" dirty="0"/>
                        <a:t>3,800</a:t>
                      </a:r>
                    </a:p>
                  </a:txBody>
                  <a:tcPr anchor="ctr"/>
                </a:tc>
                <a:tc>
                  <a:txBody>
                    <a:bodyPr/>
                    <a:lstStyle/>
                    <a:p>
                      <a:pPr algn="ctr"/>
                      <a:r>
                        <a:rPr lang="en-AU" sz="1050" dirty="0"/>
                        <a:t>1,260</a:t>
                      </a:r>
                    </a:p>
                  </a:txBody>
                  <a:tcPr anchor="ctr"/>
                </a:tc>
                <a:extLst>
                  <a:ext uri="{0D108BD9-81ED-4DB2-BD59-A6C34878D82A}">
                    <a16:rowId xmlns:a16="http://schemas.microsoft.com/office/drawing/2014/main" val="697638887"/>
                  </a:ext>
                </a:extLst>
              </a:tr>
              <a:tr h="433661">
                <a:tc gridSpan="3">
                  <a:txBody>
                    <a:bodyPr/>
                    <a:lstStyle/>
                    <a:p>
                      <a:r>
                        <a:rPr lang="en-AU" sz="800" dirty="0"/>
                        <a:t>Source: Pacific Possible: Labour Mobility, World Bank (draws from census data in various countries: 1999 – 2011) Australian National University, 2016</a:t>
                      </a:r>
                    </a:p>
                  </a:txBody>
                  <a:tcPr>
                    <a:noFill/>
                  </a:tcPr>
                </a:tc>
                <a:tc hMerge="1">
                  <a:txBody>
                    <a:bodyPr/>
                    <a:lstStyle/>
                    <a:p>
                      <a:endParaRPr lang="en-AU" sz="1050" dirty="0"/>
                    </a:p>
                  </a:txBody>
                  <a:tcPr/>
                </a:tc>
                <a:tc hMerge="1">
                  <a:txBody>
                    <a:bodyPr/>
                    <a:lstStyle/>
                    <a:p>
                      <a:endParaRPr lang="en-AU" sz="1050" dirty="0"/>
                    </a:p>
                  </a:txBody>
                  <a:tcPr/>
                </a:tc>
                <a:extLst>
                  <a:ext uri="{0D108BD9-81ED-4DB2-BD59-A6C34878D82A}">
                    <a16:rowId xmlns:a16="http://schemas.microsoft.com/office/drawing/2014/main" val="380647591"/>
                  </a:ext>
                </a:extLst>
              </a:tr>
            </a:tbl>
          </a:graphicData>
        </a:graphic>
      </p:graphicFrame>
      <p:sp>
        <p:nvSpPr>
          <p:cNvPr id="12" name="Rectangle 11">
            <a:extLst>
              <a:ext uri="{FF2B5EF4-FFF2-40B4-BE49-F238E27FC236}">
                <a16:creationId xmlns:a16="http://schemas.microsoft.com/office/drawing/2014/main" id="{76EECDBB-B75F-4EEB-8B5F-ACF2BDC27F3F}"/>
              </a:ext>
            </a:extLst>
          </p:cNvPr>
          <p:cNvSpPr/>
          <p:nvPr/>
        </p:nvSpPr>
        <p:spPr>
          <a:xfrm>
            <a:off x="1074026" y="1021525"/>
            <a:ext cx="5971049" cy="1262910"/>
          </a:xfrm>
          <a:prstGeom prst="rect">
            <a:avLst/>
          </a:prstGeom>
        </p:spPr>
        <p:txBody>
          <a:bodyPr wrap="square">
            <a:spAutoFit/>
          </a:bodyPr>
          <a:lstStyle/>
          <a:p>
            <a:pPr defTabSz="914400">
              <a:lnSpc>
                <a:spcPct val="110000"/>
              </a:lnSpc>
              <a:spcBef>
                <a:spcPts val="1000"/>
              </a:spcBef>
            </a:pPr>
            <a:r>
              <a:rPr lang="en-AU" sz="1600" dirty="0" smtClean="0">
                <a:solidFill>
                  <a:srgbClr val="007C89"/>
                </a:solidFill>
              </a:rPr>
              <a:t>More workers than formal jobs in Pacific island countries</a:t>
            </a:r>
          </a:p>
          <a:p>
            <a:pPr defTabSz="914400">
              <a:lnSpc>
                <a:spcPct val="110000"/>
              </a:lnSpc>
              <a:spcBef>
                <a:spcPts val="1000"/>
              </a:spcBef>
              <a:buFont typeface="Calibri" panose="020F0502020204030204" pitchFamily="34" charset="0"/>
              <a:buChar char="﻿"/>
            </a:pPr>
            <a:r>
              <a:rPr lang="en-AU" sz="1100" dirty="0" smtClean="0"/>
              <a:t>Australia’s </a:t>
            </a:r>
            <a:r>
              <a:rPr lang="en-AU" sz="1100" dirty="0"/>
              <a:t>support for skills and labour mobility opportunities responds directly to the disparity between annual labour force entrants and formal jobs </a:t>
            </a:r>
            <a:r>
              <a:rPr lang="en-AU" sz="1100" dirty="0" smtClean="0"/>
              <a:t>created</a:t>
            </a:r>
            <a:r>
              <a:rPr lang="en-AU" sz="1100" dirty="0"/>
              <a:t>.</a:t>
            </a:r>
          </a:p>
          <a:p>
            <a:pPr defTabSz="914400">
              <a:lnSpc>
                <a:spcPct val="110000"/>
              </a:lnSpc>
              <a:spcBef>
                <a:spcPts val="1000"/>
              </a:spcBef>
              <a:buFont typeface="Calibri" panose="020F0502020204030204" pitchFamily="34" charset="0"/>
              <a:buChar char="﻿"/>
            </a:pPr>
            <a:endParaRPr lang="en-AU" sz="1600" dirty="0">
              <a:solidFill>
                <a:srgbClr val="007C89"/>
              </a:solidFill>
            </a:endParaRPr>
          </a:p>
        </p:txBody>
      </p:sp>
      <p:sp>
        <p:nvSpPr>
          <p:cNvPr id="9" name="Rectangle 8">
            <a:extLst>
              <a:ext uri="{FF2B5EF4-FFF2-40B4-BE49-F238E27FC236}">
                <a16:creationId xmlns:a16="http://schemas.microsoft.com/office/drawing/2014/main" id="{76EECDBB-B75F-4EEB-8B5F-ACF2BDC27F3F}"/>
              </a:ext>
            </a:extLst>
          </p:cNvPr>
          <p:cNvSpPr/>
          <p:nvPr/>
        </p:nvSpPr>
        <p:spPr>
          <a:xfrm>
            <a:off x="1074025" y="1919451"/>
            <a:ext cx="5971049" cy="279757"/>
          </a:xfrm>
          <a:prstGeom prst="rect">
            <a:avLst/>
          </a:prstGeom>
        </p:spPr>
        <p:txBody>
          <a:bodyPr wrap="square">
            <a:spAutoFit/>
          </a:bodyPr>
          <a:lstStyle/>
          <a:p>
            <a:pPr defTabSz="914400">
              <a:lnSpc>
                <a:spcPct val="110000"/>
              </a:lnSpc>
              <a:spcBef>
                <a:spcPts val="1000"/>
              </a:spcBef>
              <a:buFont typeface="Calibri" panose="020F0502020204030204" pitchFamily="34" charset="0"/>
              <a:buChar char="﻿"/>
            </a:pPr>
            <a:r>
              <a:rPr lang="en-AU" sz="1200" dirty="0">
                <a:solidFill>
                  <a:srgbClr val="007C89"/>
                </a:solidFill>
              </a:rPr>
              <a:t>Table 1: Pacific labour force entrants and formal sector job creation</a:t>
            </a:r>
          </a:p>
        </p:txBody>
      </p:sp>
    </p:spTree>
    <p:extLst>
      <p:ext uri="{BB962C8B-B14F-4D97-AF65-F5344CB8AC3E}">
        <p14:creationId xmlns:p14="http://schemas.microsoft.com/office/powerpoint/2010/main" val="1545788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6816-CBFD-444D-956A-429F87FC3726}"/>
              </a:ext>
            </a:extLst>
          </p:cNvPr>
          <p:cNvSpPr>
            <a:spLocks noGrp="1"/>
          </p:cNvSpPr>
          <p:nvPr>
            <p:ph type="title"/>
          </p:nvPr>
        </p:nvSpPr>
        <p:spPr/>
        <p:txBody>
          <a:bodyPr/>
          <a:lstStyle/>
          <a:p>
            <a:r>
              <a:rPr lang="en-AU" dirty="0"/>
              <a:t>Introduction</a:t>
            </a:r>
          </a:p>
        </p:txBody>
      </p:sp>
      <p:sp>
        <p:nvSpPr>
          <p:cNvPr id="3" name="Content Placeholder 2">
            <a:extLst>
              <a:ext uri="{FF2B5EF4-FFF2-40B4-BE49-F238E27FC236}">
                <a16:creationId xmlns:a16="http://schemas.microsoft.com/office/drawing/2014/main" id="{F2A470F7-AFD5-42B5-9DA6-ABCE78F6E759}"/>
              </a:ext>
            </a:extLst>
          </p:cNvPr>
          <p:cNvSpPr>
            <a:spLocks noGrp="1"/>
          </p:cNvSpPr>
          <p:nvPr>
            <p:ph sz="half" idx="1"/>
          </p:nvPr>
        </p:nvSpPr>
        <p:spPr>
          <a:xfrm>
            <a:off x="630001" y="762698"/>
            <a:ext cx="3816000" cy="5843842"/>
          </a:xfrm>
        </p:spPr>
        <p:txBody>
          <a:bodyPr/>
          <a:lstStyle/>
          <a:p>
            <a:r>
              <a:rPr lang="en-AU" dirty="0"/>
              <a:t>Investment context</a:t>
            </a:r>
          </a:p>
          <a:p>
            <a:r>
              <a:rPr lang="en-US" sz="1100" b="1" dirty="0">
                <a:solidFill>
                  <a:schemeClr val="tx2"/>
                </a:solidFill>
              </a:rPr>
              <a:t>What is the size of DFAT’s investment?</a:t>
            </a:r>
          </a:p>
          <a:p>
            <a:pPr lvl="1"/>
            <a:r>
              <a:rPr lang="en-US" dirty="0"/>
              <a:t>Between 2012–13 and 2017–18, DFAT invested $</a:t>
            </a:r>
            <a:r>
              <a:rPr lang="en-US" dirty="0" smtClean="0"/>
              <a:t>260 </a:t>
            </a:r>
            <a:r>
              <a:rPr lang="en-US" dirty="0"/>
              <a:t>million in the TVET investments covered by this meta-evaluation, averaging almost $43.26 million per year. </a:t>
            </a:r>
          </a:p>
          <a:p>
            <a:pPr lvl="1"/>
            <a:r>
              <a:rPr lang="en-US" b="1" dirty="0">
                <a:solidFill>
                  <a:schemeClr val="tx2"/>
                </a:solidFill>
              </a:rPr>
              <a:t>How does DFAT manage TVET investments?</a:t>
            </a:r>
          </a:p>
          <a:p>
            <a:pPr marL="228600" lvl="1" indent="-228600">
              <a:buFont typeface="+mj-lt"/>
              <a:buAutoNum type="arabicPeriod"/>
            </a:pPr>
            <a:r>
              <a:rPr lang="en-US" dirty="0"/>
              <a:t>Through bilateral programs in:</a:t>
            </a:r>
          </a:p>
          <a:p>
            <a:pPr lvl="3"/>
            <a:r>
              <a:rPr lang="en-US" dirty="0"/>
              <a:t>the Pacific (including in Kiribati, Papua New Guinea, Solomon Islands, Tonga, Vanuatu)</a:t>
            </a:r>
          </a:p>
          <a:p>
            <a:pPr lvl="3"/>
            <a:r>
              <a:rPr lang="en-US" dirty="0"/>
              <a:t>Timor-Leste.</a:t>
            </a:r>
          </a:p>
          <a:p>
            <a:pPr marL="228600" lvl="1" indent="-228600">
              <a:buFont typeface="+mj-lt"/>
              <a:buAutoNum type="arabicPeriod"/>
            </a:pPr>
            <a:r>
              <a:rPr lang="en-US" dirty="0"/>
              <a:t>Through the Pacific regional </a:t>
            </a:r>
            <a:r>
              <a:rPr lang="en-US" dirty="0" smtClean="0"/>
              <a:t>program (APTC</a:t>
            </a:r>
            <a:r>
              <a:rPr lang="en-US" dirty="0"/>
              <a:t>).</a:t>
            </a:r>
          </a:p>
          <a:p>
            <a:pPr lvl="1">
              <a:buNone/>
            </a:pPr>
            <a:r>
              <a:rPr lang="en-US" b="1" dirty="0">
                <a:solidFill>
                  <a:schemeClr val="tx2"/>
                </a:solidFill>
              </a:rPr>
              <a:t>What is the nature of engagement with TVET systems?</a:t>
            </a:r>
          </a:p>
          <a:p>
            <a:pPr lvl="2">
              <a:spcBef>
                <a:spcPts val="1000"/>
              </a:spcBef>
            </a:pPr>
            <a:r>
              <a:rPr lang="en-US" dirty="0"/>
              <a:t>Differs in each country and reflects:</a:t>
            </a:r>
          </a:p>
          <a:p>
            <a:pPr lvl="3"/>
            <a:r>
              <a:rPr lang="en-US" dirty="0"/>
              <a:t>unique operating contexts and reform agendas, such as program and government priorities, levels of capacity and resources</a:t>
            </a:r>
          </a:p>
          <a:p>
            <a:pPr lvl="3"/>
            <a:r>
              <a:rPr lang="en-US" dirty="0"/>
              <a:t>distinct challenges that lie beyond the direct control of TVET systems, including:</a:t>
            </a:r>
          </a:p>
          <a:p>
            <a:pPr lvl="4"/>
            <a:r>
              <a:rPr lang="en-US" dirty="0" err="1"/>
              <a:t>labour</a:t>
            </a:r>
            <a:r>
              <a:rPr lang="en-US" dirty="0"/>
              <a:t> </a:t>
            </a:r>
            <a:r>
              <a:rPr lang="en-US" dirty="0" smtClean="0"/>
              <a:t>market characteristics, including workforce </a:t>
            </a:r>
            <a:r>
              <a:rPr lang="en-US" dirty="0"/>
              <a:t>literacy </a:t>
            </a:r>
            <a:r>
              <a:rPr lang="en-US" dirty="0" smtClean="0"/>
              <a:t>levels</a:t>
            </a:r>
          </a:p>
          <a:p>
            <a:pPr lvl="4"/>
            <a:r>
              <a:rPr lang="en-US" dirty="0"/>
              <a:t>funding models and policy frameworks</a:t>
            </a:r>
          </a:p>
          <a:p>
            <a:pPr lvl="4"/>
            <a:r>
              <a:rPr lang="en-US" dirty="0" smtClean="0"/>
              <a:t>employer capacity to provide work experience</a:t>
            </a:r>
            <a:endParaRPr lang="en-US" dirty="0"/>
          </a:p>
          <a:p>
            <a:pPr lvl="4"/>
            <a:r>
              <a:rPr lang="en-US" dirty="0" smtClean="0"/>
              <a:t>geography and language diversity</a:t>
            </a:r>
          </a:p>
          <a:p>
            <a:endParaRPr lang="en-AU" dirty="0"/>
          </a:p>
        </p:txBody>
      </p:sp>
      <p:sp>
        <p:nvSpPr>
          <p:cNvPr id="4" name="Content Placeholder 3">
            <a:extLst>
              <a:ext uri="{FF2B5EF4-FFF2-40B4-BE49-F238E27FC236}">
                <a16:creationId xmlns:a16="http://schemas.microsoft.com/office/drawing/2014/main" id="{9B288431-4722-4791-BE83-28A49FD0339A}"/>
              </a:ext>
            </a:extLst>
          </p:cNvPr>
          <p:cNvSpPr>
            <a:spLocks noGrp="1"/>
          </p:cNvSpPr>
          <p:nvPr>
            <p:ph sz="half" idx="2"/>
          </p:nvPr>
        </p:nvSpPr>
        <p:spPr>
          <a:xfrm>
            <a:off x="4745297" y="762698"/>
            <a:ext cx="3816000" cy="5328000"/>
          </a:xfrm>
        </p:spPr>
        <p:txBody>
          <a:bodyPr/>
          <a:lstStyle/>
          <a:p>
            <a:endParaRPr lang="en-US" dirty="0"/>
          </a:p>
          <a:p>
            <a:r>
              <a:rPr lang="en-US" sz="1100" b="1" dirty="0">
                <a:solidFill>
                  <a:schemeClr val="tx2"/>
                </a:solidFill>
              </a:rPr>
              <a:t>How have investments shifted?</a:t>
            </a:r>
          </a:p>
          <a:p>
            <a:pPr lvl="1"/>
            <a:r>
              <a:rPr lang="en-US" dirty="0"/>
              <a:t>Investments have moved toward a broader and deeper engagement with partner TVET systems (government agencies, TVET institutions, industry bodies and employers) to support improved TVET policy reform and implementation. </a:t>
            </a:r>
          </a:p>
          <a:p>
            <a:pPr lvl="1"/>
            <a:r>
              <a:rPr lang="en-US" b="1" dirty="0">
                <a:solidFill>
                  <a:schemeClr val="tx2"/>
                </a:solidFill>
              </a:rPr>
              <a:t>Australia’s engagement in skills development in the Pacific and Timor-Leste must now effectively balance:</a:t>
            </a:r>
          </a:p>
          <a:p>
            <a:pPr lvl="1"/>
            <a:r>
              <a:rPr lang="en-US" dirty="0"/>
              <a:t>1.  Servicing needs of local </a:t>
            </a:r>
            <a:r>
              <a:rPr lang="en-US" dirty="0" err="1"/>
              <a:t>labour</a:t>
            </a:r>
            <a:r>
              <a:rPr lang="en-US" dirty="0"/>
              <a:t> markets:</a:t>
            </a:r>
          </a:p>
          <a:p>
            <a:pPr lvl="3"/>
            <a:r>
              <a:rPr lang="en-US" dirty="0"/>
              <a:t>advancing locally led TVET system reform</a:t>
            </a:r>
          </a:p>
          <a:p>
            <a:pPr lvl="3"/>
            <a:r>
              <a:rPr lang="en-US" dirty="0"/>
              <a:t>strengthening TVET provision quality</a:t>
            </a:r>
          </a:p>
          <a:p>
            <a:pPr lvl="3"/>
            <a:r>
              <a:rPr lang="en-US" dirty="0"/>
              <a:t>ensuring net skills gain.</a:t>
            </a:r>
          </a:p>
          <a:p>
            <a:pPr lvl="1"/>
            <a:r>
              <a:rPr lang="en-US" dirty="0"/>
              <a:t>2.  Facilitating increased graduate mobility:</a:t>
            </a:r>
          </a:p>
          <a:p>
            <a:pPr lvl="3"/>
            <a:r>
              <a:rPr lang="en-US" dirty="0"/>
              <a:t>ensuring </a:t>
            </a:r>
            <a:r>
              <a:rPr lang="en-US" dirty="0" smtClean="0"/>
              <a:t>quality training of </a:t>
            </a:r>
            <a:r>
              <a:rPr lang="en-US" dirty="0"/>
              <a:t>in-demand </a:t>
            </a:r>
            <a:r>
              <a:rPr lang="en-US" dirty="0" smtClean="0"/>
              <a:t>qualifications</a:t>
            </a:r>
          </a:p>
          <a:p>
            <a:pPr lvl="3"/>
            <a:r>
              <a:rPr lang="en-US" dirty="0" smtClean="0"/>
              <a:t>connecting </a:t>
            </a:r>
            <a:r>
              <a:rPr lang="en-US" dirty="0"/>
              <a:t>increasing numbers of eligible graduates to </a:t>
            </a:r>
            <a:r>
              <a:rPr lang="en-US" dirty="0" err="1"/>
              <a:t>labour</a:t>
            </a:r>
            <a:r>
              <a:rPr lang="en-US" dirty="0"/>
              <a:t> mobility pathways.</a:t>
            </a:r>
          </a:p>
          <a:p>
            <a:pPr lvl="1"/>
            <a:endParaRPr lang="en-AU" dirty="0"/>
          </a:p>
        </p:txBody>
      </p:sp>
      <p:sp>
        <p:nvSpPr>
          <p:cNvPr id="5" name="Slide Number Placeholder 4">
            <a:extLst>
              <a:ext uri="{FF2B5EF4-FFF2-40B4-BE49-F238E27FC236}">
                <a16:creationId xmlns:a16="http://schemas.microsoft.com/office/drawing/2014/main" id="{84677F24-84D2-4CA9-A066-C795A7CFD454}"/>
              </a:ext>
            </a:extLst>
          </p:cNvPr>
          <p:cNvSpPr>
            <a:spLocks noGrp="1"/>
          </p:cNvSpPr>
          <p:nvPr>
            <p:ph type="sldNum" sz="quarter" idx="12"/>
          </p:nvPr>
        </p:nvSpPr>
        <p:spPr/>
        <p:txBody>
          <a:bodyPr/>
          <a:lstStyle/>
          <a:p>
            <a:fld id="{284A07E2-E97A-42E4-8313-125419E51080}" type="slidenum">
              <a:rPr lang="en-AU" smtClean="0"/>
              <a:t>17</a:t>
            </a:fld>
            <a:endParaRPr lang="en-AU"/>
          </a:p>
        </p:txBody>
      </p:sp>
    </p:spTree>
    <p:extLst>
      <p:ext uri="{BB962C8B-B14F-4D97-AF65-F5344CB8AC3E}">
        <p14:creationId xmlns:p14="http://schemas.microsoft.com/office/powerpoint/2010/main" val="2063454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06671B-3C60-44C4-91FE-33E8F3849870}"/>
              </a:ext>
            </a:extLst>
          </p:cNvPr>
          <p:cNvSpPr>
            <a:spLocks noGrp="1"/>
          </p:cNvSpPr>
          <p:nvPr>
            <p:ph sz="half" idx="1"/>
          </p:nvPr>
        </p:nvSpPr>
        <p:spPr>
          <a:xfrm>
            <a:off x="630000" y="1017261"/>
            <a:ext cx="3816000" cy="4438911"/>
          </a:xfrm>
        </p:spPr>
        <p:txBody>
          <a:bodyPr/>
          <a:lstStyle/>
          <a:p>
            <a:r>
              <a:rPr lang="en-US" dirty="0"/>
              <a:t>Purpose</a:t>
            </a:r>
          </a:p>
          <a:p>
            <a:pPr lvl="1">
              <a:spcBef>
                <a:spcPts val="400"/>
              </a:spcBef>
            </a:pPr>
            <a:r>
              <a:rPr lang="en-US" dirty="0"/>
              <a:t>This meta-evaluation </a:t>
            </a:r>
            <a:r>
              <a:rPr lang="en-US" dirty="0" smtClean="0"/>
              <a:t>provided </a:t>
            </a:r>
            <a:r>
              <a:rPr lang="en-US" dirty="0"/>
              <a:t>evidence to inform current and future Australian support for skills development. </a:t>
            </a:r>
            <a:br>
              <a:rPr lang="en-US" dirty="0"/>
            </a:br>
            <a:endParaRPr lang="en-US" dirty="0" smtClean="0"/>
          </a:p>
          <a:p>
            <a:pPr lvl="1">
              <a:spcBef>
                <a:spcPts val="400"/>
              </a:spcBef>
            </a:pPr>
            <a:r>
              <a:rPr lang="en-US" dirty="0" smtClean="0"/>
              <a:t>In </a:t>
            </a:r>
            <a:r>
              <a:rPr lang="en-US" dirty="0"/>
              <a:t>doing so, it: </a:t>
            </a:r>
          </a:p>
          <a:p>
            <a:pPr lvl="2"/>
            <a:r>
              <a:rPr lang="en-US" dirty="0" smtClean="0"/>
              <a:t>assessed </a:t>
            </a:r>
            <a:r>
              <a:rPr lang="en-US" dirty="0"/>
              <a:t>the relevance of DFAT’s support</a:t>
            </a:r>
          </a:p>
          <a:p>
            <a:pPr lvl="2"/>
            <a:r>
              <a:rPr lang="en-US" dirty="0" smtClean="0"/>
              <a:t>identified </a:t>
            </a:r>
            <a:r>
              <a:rPr lang="en-US" dirty="0"/>
              <a:t>factors that contributed to or </a:t>
            </a:r>
            <a:br>
              <a:rPr lang="en-US" dirty="0"/>
            </a:br>
            <a:r>
              <a:rPr lang="en-US" dirty="0"/>
              <a:t>constrained effectiveness.</a:t>
            </a:r>
          </a:p>
          <a:p>
            <a:r>
              <a:rPr lang="en-US" dirty="0"/>
              <a:t>Scope</a:t>
            </a:r>
          </a:p>
          <a:p>
            <a:pPr lvl="1">
              <a:spcBef>
                <a:spcPts val="400"/>
              </a:spcBef>
            </a:pPr>
            <a:r>
              <a:rPr lang="en-US" dirty="0"/>
              <a:t>The meta-evaluation assessed 11 </a:t>
            </a:r>
            <a:r>
              <a:rPr lang="en-US" dirty="0" smtClean="0"/>
              <a:t>independent program </a:t>
            </a:r>
            <a:r>
              <a:rPr lang="en-US" dirty="0"/>
              <a:t>evaluations </a:t>
            </a:r>
            <a:r>
              <a:rPr lang="en-US" dirty="0" smtClean="0"/>
              <a:t>published between 2012 and 2018 targeting TVET-related outcomes </a:t>
            </a:r>
            <a:r>
              <a:rPr lang="en-US" dirty="0"/>
              <a:t>in Kiribati, Solomon Islands, Timor-Leste, Tonga and Vanuatu and the Pacific regional program</a:t>
            </a:r>
            <a:r>
              <a:rPr lang="en-US" dirty="0" smtClean="0"/>
              <a:t>.</a:t>
            </a:r>
          </a:p>
          <a:p>
            <a:pPr lvl="1">
              <a:spcBef>
                <a:spcPts val="400"/>
              </a:spcBef>
            </a:pPr>
            <a:endParaRPr lang="en-US" dirty="0" smtClean="0"/>
          </a:p>
          <a:p>
            <a:pPr lvl="1">
              <a:spcBef>
                <a:spcPts val="400"/>
              </a:spcBef>
            </a:pPr>
            <a:r>
              <a:rPr lang="en-US" dirty="0" smtClean="0"/>
              <a:t>While not a deliberate sample, these programs broadly reflect the size and scale of DFAT’s skills programs in the region.</a:t>
            </a:r>
            <a:endParaRPr lang="en-US" dirty="0"/>
          </a:p>
          <a:p>
            <a:pPr lvl="1">
              <a:spcBef>
                <a:spcPts val="400"/>
              </a:spcBef>
            </a:pPr>
            <a:endParaRPr lang="en-US" dirty="0"/>
          </a:p>
          <a:p>
            <a:pPr marL="0" lvl="2" indent="0">
              <a:buNone/>
            </a:pPr>
            <a:r>
              <a:rPr lang="en-US" dirty="0" smtClean="0"/>
              <a:t>See </a:t>
            </a:r>
            <a:r>
              <a:rPr lang="en-US" dirty="0"/>
              <a:t>Table 2</a:t>
            </a:r>
            <a:r>
              <a:rPr lang="en-US" dirty="0" smtClean="0"/>
              <a:t> for a list and details </a:t>
            </a:r>
            <a:r>
              <a:rPr lang="en-US" dirty="0"/>
              <a:t>of all investments evaluated.</a:t>
            </a:r>
          </a:p>
        </p:txBody>
      </p:sp>
      <p:sp>
        <p:nvSpPr>
          <p:cNvPr id="6" name="Content Placeholder 5">
            <a:extLst>
              <a:ext uri="{FF2B5EF4-FFF2-40B4-BE49-F238E27FC236}">
                <a16:creationId xmlns:a16="http://schemas.microsoft.com/office/drawing/2014/main" id="{2BC16432-4571-4E8C-A858-C9297FDC660C}"/>
              </a:ext>
            </a:extLst>
          </p:cNvPr>
          <p:cNvSpPr>
            <a:spLocks noGrp="1"/>
          </p:cNvSpPr>
          <p:nvPr>
            <p:ph sz="half" idx="2"/>
          </p:nvPr>
        </p:nvSpPr>
        <p:spPr>
          <a:xfrm>
            <a:off x="4765500" y="1057060"/>
            <a:ext cx="3816000" cy="1598939"/>
          </a:xfrm>
        </p:spPr>
        <p:txBody>
          <a:bodyPr/>
          <a:lstStyle/>
          <a:p>
            <a:r>
              <a:rPr lang="en-US" dirty="0"/>
              <a:t>Methodology </a:t>
            </a:r>
          </a:p>
          <a:p>
            <a:pPr lvl="1"/>
            <a:r>
              <a:rPr lang="en-US" dirty="0"/>
              <a:t>The evaluation methodology was primarily a desk review of the eleven evaluations and related investment documentation. This included management responses, designs, annual Aid Quality Checks and independent research.</a:t>
            </a:r>
          </a:p>
          <a:p>
            <a:pPr lvl="1"/>
            <a:r>
              <a:rPr lang="en-US" dirty="0"/>
              <a:t>The evaluation included a limited number of key stakeholder interviews (involving DFAT officials in Vanuatu, Kiribati and Solomon Islands) to test and validate findings and identify evidence of the application of evaluation findings to inform subsequent investment adaptation and improvement.</a:t>
            </a:r>
          </a:p>
          <a:p>
            <a:pPr lvl="1"/>
            <a:endParaRPr lang="en-US" dirty="0"/>
          </a:p>
          <a:p>
            <a:endParaRPr lang="en-AU" dirty="0"/>
          </a:p>
        </p:txBody>
      </p:sp>
      <p:sp>
        <p:nvSpPr>
          <p:cNvPr id="4" name="Slide Number Placeholder 3">
            <a:extLst>
              <a:ext uri="{FF2B5EF4-FFF2-40B4-BE49-F238E27FC236}">
                <a16:creationId xmlns:a16="http://schemas.microsoft.com/office/drawing/2014/main" id="{5EB58093-249B-4837-8987-5D1BE6A9F8E9}"/>
              </a:ext>
            </a:extLst>
          </p:cNvPr>
          <p:cNvSpPr>
            <a:spLocks noGrp="1"/>
          </p:cNvSpPr>
          <p:nvPr>
            <p:ph type="sldNum" sz="quarter" idx="12"/>
          </p:nvPr>
        </p:nvSpPr>
        <p:spPr/>
        <p:txBody>
          <a:bodyPr/>
          <a:lstStyle/>
          <a:p>
            <a:fld id="{284A07E2-E97A-42E4-8313-125419E51080}" type="slidenum">
              <a:rPr lang="en-AU" smtClean="0"/>
              <a:t>18</a:t>
            </a:fld>
            <a:endParaRPr lang="en-AU"/>
          </a:p>
        </p:txBody>
      </p:sp>
      <p:sp>
        <p:nvSpPr>
          <p:cNvPr id="2" name="Title 1">
            <a:extLst>
              <a:ext uri="{FF2B5EF4-FFF2-40B4-BE49-F238E27FC236}">
                <a16:creationId xmlns:a16="http://schemas.microsoft.com/office/drawing/2014/main" id="{443C2E15-FBB7-41EC-9DE2-E5154D3602C6}"/>
              </a:ext>
            </a:extLst>
          </p:cNvPr>
          <p:cNvSpPr>
            <a:spLocks noGrp="1"/>
          </p:cNvSpPr>
          <p:nvPr>
            <p:ph type="title"/>
          </p:nvPr>
        </p:nvSpPr>
        <p:spPr/>
        <p:txBody>
          <a:bodyPr/>
          <a:lstStyle/>
          <a:p>
            <a:r>
              <a:rPr lang="en-AU" dirty="0"/>
              <a:t>Evaluation purpose, scope and methodology</a:t>
            </a:r>
          </a:p>
        </p:txBody>
      </p:sp>
      <p:sp>
        <p:nvSpPr>
          <p:cNvPr id="10" name="Content Placeholder 3">
            <a:extLst>
              <a:ext uri="{FF2B5EF4-FFF2-40B4-BE49-F238E27FC236}">
                <a16:creationId xmlns:a16="http://schemas.microsoft.com/office/drawing/2014/main" id="{897A201C-2A9F-471D-86E7-2ECC1888EA27}"/>
              </a:ext>
            </a:extLst>
          </p:cNvPr>
          <p:cNvSpPr txBox="1">
            <a:spLocks/>
          </p:cNvSpPr>
          <p:nvPr/>
        </p:nvSpPr>
        <p:spPr>
          <a:xfrm>
            <a:off x="4765500" y="3901440"/>
            <a:ext cx="3883500" cy="2316480"/>
          </a:xfrm>
          <a:prstGeom prst="rect">
            <a:avLst/>
          </a:prstGeom>
          <a:solidFill>
            <a:srgbClr val="D8DBDA"/>
          </a:solidFill>
        </p:spPr>
        <p:txBody>
          <a:bodyPr vert="horz" lIns="180000" tIns="180000" rIns="180000" bIns="180000" rtlCol="0">
            <a:noAutofit/>
          </a:bodyPr>
          <a:lstStyle>
            <a:lvl1pPr marL="0" indent="0" algn="l" defTabSz="914400" rtl="0" eaLnBrk="1" latinLnBrk="0" hangingPunct="1">
              <a:lnSpc>
                <a:spcPct val="110000"/>
              </a:lnSpc>
              <a:spcBef>
                <a:spcPts val="1000"/>
              </a:spcBef>
              <a:buFont typeface="Calibri" panose="020F0502020204030204" pitchFamily="34" charset="0"/>
              <a:buChar char="﻿"/>
              <a:defRPr sz="1600" b="0" kern="1200" cap="none" baseline="0">
                <a:solidFill>
                  <a:schemeClr val="accent1"/>
                </a:solidFill>
                <a:latin typeface="+mn-lt"/>
                <a:ea typeface="+mn-ea"/>
                <a:cs typeface="+mn-cs"/>
              </a:defRPr>
            </a:lvl1pPr>
            <a:lvl2pPr marL="0" indent="0" algn="l" defTabSz="914400" rtl="0" eaLnBrk="1" latinLnBrk="0" hangingPunct="1">
              <a:lnSpc>
                <a:spcPct val="110000"/>
              </a:lnSpc>
              <a:spcBef>
                <a:spcPts val="1000"/>
              </a:spcBef>
              <a:buFont typeface="Calibri" panose="020F0502020204030204" pitchFamily="34" charset="0"/>
              <a:buChar char="﻿"/>
              <a:defRPr sz="1100" b="0" kern="1200">
                <a:solidFill>
                  <a:schemeClr val="tx1"/>
                </a:solidFill>
                <a:latin typeface="+mn-lt"/>
                <a:ea typeface="+mn-ea"/>
                <a:cs typeface="+mn-cs"/>
              </a:defRPr>
            </a:lvl2pPr>
            <a:lvl3pPr marL="2268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3pPr>
            <a:lvl4pPr marL="4572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4pPr>
            <a:lvl5pPr marL="628650" indent="-17145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600" b="1" dirty="0">
                <a:solidFill>
                  <a:schemeClr val="tx2"/>
                </a:solidFill>
              </a:rPr>
              <a:t>Primary audience</a:t>
            </a:r>
          </a:p>
          <a:p>
            <a:pPr lvl="2">
              <a:buClr>
                <a:srgbClr val="65C5B4"/>
              </a:buClr>
            </a:pPr>
            <a:r>
              <a:rPr lang="en-US" dirty="0"/>
              <a:t>C</a:t>
            </a:r>
            <a:r>
              <a:rPr lang="en-US" dirty="0" smtClean="0"/>
              <a:t>ountry </a:t>
            </a:r>
            <a:r>
              <a:rPr lang="en-US" dirty="0"/>
              <a:t>programs in the Pacific and Timor-Leste</a:t>
            </a:r>
          </a:p>
          <a:p>
            <a:pPr lvl="2">
              <a:buClr>
                <a:srgbClr val="65C5B4"/>
              </a:buClr>
            </a:pPr>
            <a:r>
              <a:rPr lang="en-US" dirty="0"/>
              <a:t>Pacific Labour Mobility and Skills Policy </a:t>
            </a:r>
            <a:r>
              <a:rPr lang="en-US" dirty="0" smtClean="0"/>
              <a:t>Section, DFAT Office of the Pacific</a:t>
            </a:r>
            <a:endParaRPr lang="en-US" dirty="0"/>
          </a:p>
          <a:p>
            <a:pPr lvl="2">
              <a:buClr>
                <a:srgbClr val="65C5B4"/>
              </a:buClr>
            </a:pPr>
            <a:r>
              <a:rPr lang="en-US" dirty="0"/>
              <a:t>Education </a:t>
            </a:r>
            <a:r>
              <a:rPr lang="en-US" dirty="0" smtClean="0"/>
              <a:t>Section, DFAT Development </a:t>
            </a:r>
            <a:r>
              <a:rPr lang="en-US" dirty="0"/>
              <a:t>Policy Division</a:t>
            </a:r>
          </a:p>
          <a:p>
            <a:pPr lvl="2">
              <a:buClr>
                <a:srgbClr val="65C5B4"/>
              </a:buClr>
            </a:pPr>
            <a:r>
              <a:rPr lang="en-US" dirty="0"/>
              <a:t>Skills development </a:t>
            </a:r>
            <a:r>
              <a:rPr lang="en-US" dirty="0" smtClean="0"/>
              <a:t>and infrastructure program </a:t>
            </a:r>
            <a:r>
              <a:rPr lang="en-US" dirty="0"/>
              <a:t>designers and </a:t>
            </a:r>
            <a:r>
              <a:rPr lang="en-US" dirty="0" smtClean="0"/>
              <a:t>implementers</a:t>
            </a:r>
          </a:p>
        </p:txBody>
      </p:sp>
    </p:spTree>
    <p:extLst>
      <p:ext uri="{BB962C8B-B14F-4D97-AF65-F5344CB8AC3E}">
        <p14:creationId xmlns:p14="http://schemas.microsoft.com/office/powerpoint/2010/main" val="991743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Evaluation purpose, scope and methodology</a:t>
            </a:r>
          </a:p>
        </p:txBody>
      </p:sp>
      <p:sp>
        <p:nvSpPr>
          <p:cNvPr id="4" name="Slide Number Placeholder 3"/>
          <p:cNvSpPr>
            <a:spLocks noGrp="1"/>
          </p:cNvSpPr>
          <p:nvPr>
            <p:ph type="sldNum" sz="quarter" idx="12"/>
          </p:nvPr>
        </p:nvSpPr>
        <p:spPr/>
        <p:txBody>
          <a:bodyPr/>
          <a:lstStyle/>
          <a:p>
            <a:fld id="{284A07E2-E97A-42E4-8313-125419E51080}" type="slidenum">
              <a:rPr lang="en-AU" smtClean="0"/>
              <a:t>19</a:t>
            </a:fld>
            <a:endParaRPr lang="en-AU"/>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955809894"/>
              </p:ext>
            </p:extLst>
          </p:nvPr>
        </p:nvGraphicFramePr>
        <p:xfrm>
          <a:off x="501269" y="1095903"/>
          <a:ext cx="7820079" cy="5030078"/>
        </p:xfrm>
        <a:graphic>
          <a:graphicData uri="http://schemas.openxmlformats.org/drawingml/2006/table">
            <a:tbl>
              <a:tblPr firstRow="1" bandRow="1">
                <a:tableStyleId>{5C22544A-7EE6-4342-B048-85BDC9FD1C3A}</a:tableStyleId>
              </a:tblPr>
              <a:tblGrid>
                <a:gridCol w="1395631">
                  <a:extLst>
                    <a:ext uri="{9D8B030D-6E8A-4147-A177-3AD203B41FA5}">
                      <a16:colId xmlns:a16="http://schemas.microsoft.com/office/drawing/2014/main" val="3775120109"/>
                    </a:ext>
                  </a:extLst>
                </a:gridCol>
                <a:gridCol w="2695903">
                  <a:extLst>
                    <a:ext uri="{9D8B030D-6E8A-4147-A177-3AD203B41FA5}">
                      <a16:colId xmlns:a16="http://schemas.microsoft.com/office/drawing/2014/main" val="3460413304"/>
                    </a:ext>
                  </a:extLst>
                </a:gridCol>
                <a:gridCol w="2278118">
                  <a:extLst>
                    <a:ext uri="{9D8B030D-6E8A-4147-A177-3AD203B41FA5}">
                      <a16:colId xmlns:a16="http://schemas.microsoft.com/office/drawing/2014/main" val="1584548806"/>
                    </a:ext>
                  </a:extLst>
                </a:gridCol>
                <a:gridCol w="1450427">
                  <a:extLst>
                    <a:ext uri="{9D8B030D-6E8A-4147-A177-3AD203B41FA5}">
                      <a16:colId xmlns:a16="http://schemas.microsoft.com/office/drawing/2014/main" val="3994058219"/>
                    </a:ext>
                  </a:extLst>
                </a:gridCol>
              </a:tblGrid>
              <a:tr h="166468">
                <a:tc>
                  <a:txBody>
                    <a:bodyPr/>
                    <a:lstStyle/>
                    <a:p>
                      <a:r>
                        <a:rPr lang="en-AU" sz="1200" dirty="0"/>
                        <a:t>Country</a:t>
                      </a:r>
                    </a:p>
                  </a:txBody>
                  <a:tcPr/>
                </a:tc>
                <a:tc>
                  <a:txBody>
                    <a:bodyPr/>
                    <a:lstStyle/>
                    <a:p>
                      <a:r>
                        <a:rPr lang="en-AU" sz="1200" dirty="0"/>
                        <a:t>Program Title</a:t>
                      </a:r>
                    </a:p>
                  </a:txBody>
                  <a:tcPr/>
                </a:tc>
                <a:tc>
                  <a:txBody>
                    <a:bodyPr/>
                    <a:lstStyle/>
                    <a:p>
                      <a:r>
                        <a:rPr lang="en-AU" sz="1200" dirty="0"/>
                        <a:t>Program details</a:t>
                      </a:r>
                    </a:p>
                  </a:txBody>
                  <a:tcPr/>
                </a:tc>
                <a:tc>
                  <a:txBody>
                    <a:bodyPr/>
                    <a:lstStyle/>
                    <a:p>
                      <a:pPr marL="0" algn="l" defTabSz="914400" rtl="0" eaLnBrk="1" latinLnBrk="0" hangingPunct="1"/>
                      <a:r>
                        <a:rPr lang="en-AU" sz="1200" b="1" kern="1200" dirty="0">
                          <a:solidFill>
                            <a:schemeClr val="lt1"/>
                          </a:solidFill>
                          <a:latin typeface="+mn-lt"/>
                          <a:ea typeface="+mn-ea"/>
                          <a:cs typeface="+mn-cs"/>
                        </a:rPr>
                        <a:t>Year evaluation conducted</a:t>
                      </a:r>
                    </a:p>
                  </a:txBody>
                  <a:tcPr/>
                </a:tc>
                <a:extLst>
                  <a:ext uri="{0D108BD9-81ED-4DB2-BD59-A6C34878D82A}">
                    <a16:rowId xmlns:a16="http://schemas.microsoft.com/office/drawing/2014/main" val="674275455"/>
                  </a:ext>
                </a:extLst>
              </a:tr>
              <a:tr h="370840">
                <a:tc rowSpan="2">
                  <a:txBody>
                    <a:bodyPr/>
                    <a:lstStyle/>
                    <a:p>
                      <a:pPr algn="l"/>
                      <a:r>
                        <a:rPr lang="en-AU" sz="1200" b="1" dirty="0">
                          <a:solidFill>
                            <a:schemeClr val="bg1"/>
                          </a:solidFill>
                        </a:rPr>
                        <a:t>Kiribati</a:t>
                      </a:r>
                    </a:p>
                  </a:txBody>
                  <a:tcPr anchor="ctr">
                    <a:solidFill>
                      <a:schemeClr val="accent3"/>
                    </a:solidFill>
                  </a:tcPr>
                </a:tc>
                <a:tc>
                  <a:txBody>
                    <a:bodyPr/>
                    <a:lstStyle/>
                    <a:p>
                      <a:pPr>
                        <a:lnSpc>
                          <a:spcPct val="107000"/>
                        </a:lnSpc>
                        <a:spcBef>
                          <a:spcPts val="300"/>
                        </a:spcBef>
                        <a:spcAft>
                          <a:spcPts val="0"/>
                        </a:spcAft>
                      </a:pP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Kiribati TVET Sector Strengthening Program (TVETSSP)</a:t>
                      </a:r>
                      <a:endParaRPr lang="en-AU"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nSpc>
                          <a:spcPct val="107000"/>
                        </a:lnSpc>
                        <a:spcBef>
                          <a:spcPts val="300"/>
                        </a:spcBef>
                        <a:spcAft>
                          <a:spcPts val="0"/>
                        </a:spcAft>
                      </a:pP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Phase </a:t>
                      </a:r>
                      <a:r>
                        <a:rPr lang="en-GB" sz="1000" dirty="0" smtClean="0">
                          <a:solidFill>
                            <a:srgbClr val="44546A"/>
                          </a:solidFill>
                          <a:effectLst/>
                          <a:latin typeface="Calibri" panose="020F0502020204030204" pitchFamily="34" charset="0"/>
                          <a:ea typeface="Calibri" panose="020F0502020204030204" pitchFamily="34" charset="0"/>
                          <a:cs typeface="Calibri" panose="020F0502020204030204" pitchFamily="34" charset="0"/>
                        </a:rPr>
                        <a:t>I </a:t>
                      </a: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Jan 2011-Jun 2012; Phase II Jul 2012-Jul 2016. $23.6 </a:t>
                      </a:r>
                      <a:r>
                        <a:rPr lang="en-GB" sz="1000" dirty="0" smtClean="0">
                          <a:solidFill>
                            <a:srgbClr val="44546A"/>
                          </a:solidFill>
                          <a:effectLst/>
                          <a:latin typeface="Calibri" panose="020F0502020204030204" pitchFamily="34" charset="0"/>
                          <a:ea typeface="Calibri" panose="020F0502020204030204" pitchFamily="34" charset="0"/>
                          <a:cs typeface="Calibri" panose="020F0502020204030204" pitchFamily="34" charset="0"/>
                        </a:rPr>
                        <a:t>million</a:t>
                      </a:r>
                      <a:endParaRPr lang="en-AU"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Bef>
                          <a:spcPts val="300"/>
                        </a:spcBef>
                        <a:spcAft>
                          <a:spcPts val="0"/>
                        </a:spcAft>
                      </a:pP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2015</a:t>
                      </a:r>
                      <a:endParaRPr lang="en-AU"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522144591"/>
                  </a:ext>
                </a:extLst>
              </a:tr>
              <a:tr h="451474">
                <a:tc vMerge="1">
                  <a:txBody>
                    <a:bodyPr/>
                    <a:lstStyle/>
                    <a:p>
                      <a:endParaRPr lang="en-AU" dirty="0"/>
                    </a:p>
                  </a:txBody>
                  <a:tcPr/>
                </a:tc>
                <a:tc>
                  <a:txBody>
                    <a:bodyPr/>
                    <a:lstStyle/>
                    <a:p>
                      <a:pPr>
                        <a:lnSpc>
                          <a:spcPct val="107000"/>
                        </a:lnSpc>
                        <a:spcBef>
                          <a:spcPts val="300"/>
                        </a:spcBef>
                        <a:spcAft>
                          <a:spcPts val="0"/>
                        </a:spcAft>
                      </a:pP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Kiribati Australia Nursing Initiative</a:t>
                      </a:r>
                      <a:endParaRPr lang="en-AU"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nSpc>
                          <a:spcPct val="107000"/>
                        </a:lnSpc>
                        <a:spcBef>
                          <a:spcPts val="300"/>
                        </a:spcBef>
                        <a:spcAft>
                          <a:spcPts val="0"/>
                        </a:spcAft>
                      </a:pPr>
                      <a:r>
                        <a:rPr lang="en-GB" sz="1000">
                          <a:solidFill>
                            <a:srgbClr val="44546A"/>
                          </a:solidFill>
                          <a:effectLst/>
                          <a:latin typeface="Calibri" panose="020F0502020204030204" pitchFamily="34" charset="0"/>
                          <a:ea typeface="Calibri" panose="020F0502020204030204" pitchFamily="34" charset="0"/>
                          <a:cs typeface="Calibri" panose="020F0502020204030204" pitchFamily="34" charset="0"/>
                        </a:rPr>
                        <a:t>Mar 2004 - Jun 2014. $20.7 million</a:t>
                      </a:r>
                      <a:endParaRPr lang="en-AU"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Bef>
                          <a:spcPts val="300"/>
                        </a:spcBef>
                        <a:spcAft>
                          <a:spcPts val="0"/>
                        </a:spcAft>
                      </a:pP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2014</a:t>
                      </a:r>
                      <a:endParaRPr lang="en-AU"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849129236"/>
                  </a:ext>
                </a:extLst>
              </a:tr>
              <a:tr h="370840">
                <a:tc>
                  <a:txBody>
                    <a:bodyPr/>
                    <a:lstStyle/>
                    <a:p>
                      <a:pPr algn="l"/>
                      <a:r>
                        <a:rPr lang="en-AU" sz="1200" b="1" dirty="0">
                          <a:solidFill>
                            <a:schemeClr val="bg1"/>
                          </a:solidFill>
                        </a:rPr>
                        <a:t>Pacific Regional</a:t>
                      </a:r>
                    </a:p>
                  </a:txBody>
                  <a:tcPr anchor="ctr">
                    <a:solidFill>
                      <a:schemeClr val="accent3"/>
                    </a:solidFill>
                  </a:tcPr>
                </a:tc>
                <a:tc>
                  <a:txBody>
                    <a:bodyPr/>
                    <a:lstStyle/>
                    <a:p>
                      <a:pPr>
                        <a:lnSpc>
                          <a:spcPct val="107000"/>
                        </a:lnSpc>
                        <a:spcBef>
                          <a:spcPts val="300"/>
                        </a:spcBef>
                        <a:spcAft>
                          <a:spcPts val="0"/>
                        </a:spcAft>
                      </a:pPr>
                      <a:r>
                        <a:rPr lang="en-GB" sz="1000" dirty="0" smtClean="0">
                          <a:solidFill>
                            <a:srgbClr val="44546A"/>
                          </a:solidFill>
                          <a:effectLst/>
                          <a:latin typeface="Calibri" panose="020F0502020204030204" pitchFamily="34" charset="0"/>
                          <a:ea typeface="Calibri" panose="020F0502020204030204" pitchFamily="34" charset="0"/>
                          <a:cs typeface="Calibri" panose="020F0502020204030204" pitchFamily="34" charset="0"/>
                        </a:rPr>
                        <a:t>Australia</a:t>
                      </a:r>
                      <a:r>
                        <a:rPr lang="en-GB" sz="1000" baseline="0" dirty="0" smtClean="0">
                          <a:solidFill>
                            <a:srgbClr val="44546A"/>
                          </a:solidFill>
                          <a:effectLst/>
                          <a:latin typeface="Calibri" panose="020F0502020204030204" pitchFamily="34" charset="0"/>
                          <a:ea typeface="Calibri" panose="020F0502020204030204" pitchFamily="34" charset="0"/>
                          <a:cs typeface="Calibri" panose="020F0502020204030204" pitchFamily="34" charset="0"/>
                        </a:rPr>
                        <a:t> </a:t>
                      </a:r>
                      <a:r>
                        <a:rPr lang="en-GB" sz="1000" dirty="0" smtClean="0">
                          <a:solidFill>
                            <a:srgbClr val="44546A"/>
                          </a:solidFill>
                          <a:effectLst/>
                          <a:latin typeface="Calibri" panose="020F0502020204030204" pitchFamily="34" charset="0"/>
                          <a:ea typeface="Calibri" panose="020F0502020204030204" pitchFamily="34" charset="0"/>
                          <a:cs typeface="Calibri" panose="020F0502020204030204" pitchFamily="34" charset="0"/>
                        </a:rPr>
                        <a:t>Pacific </a:t>
                      </a: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Technical </a:t>
                      </a:r>
                      <a:r>
                        <a:rPr lang="en-GB" sz="1000" dirty="0" smtClean="0">
                          <a:solidFill>
                            <a:srgbClr val="44546A"/>
                          </a:solidFill>
                          <a:effectLst/>
                          <a:latin typeface="Calibri" panose="020F0502020204030204" pitchFamily="34" charset="0"/>
                          <a:ea typeface="Calibri" panose="020F0502020204030204" pitchFamily="34" charset="0"/>
                          <a:cs typeface="Calibri" panose="020F0502020204030204" pitchFamily="34" charset="0"/>
                        </a:rPr>
                        <a:t>College</a:t>
                      </a:r>
                      <a:r>
                        <a:rPr lang="en-GB" sz="1000" baseline="0" dirty="0" smtClean="0">
                          <a:solidFill>
                            <a:srgbClr val="44546A"/>
                          </a:solidFill>
                          <a:effectLst/>
                          <a:latin typeface="Calibri" panose="020F0502020204030204" pitchFamily="34" charset="0"/>
                          <a:ea typeface="Calibri" panose="020F0502020204030204" pitchFamily="34" charset="0"/>
                          <a:cs typeface="Calibri" panose="020F0502020204030204" pitchFamily="34" charset="0"/>
                        </a:rPr>
                        <a:t> (APTC)</a:t>
                      </a:r>
                      <a:endParaRPr lang="en-AU"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nSpc>
                          <a:spcPct val="107000"/>
                        </a:lnSpc>
                        <a:spcBef>
                          <a:spcPts val="300"/>
                        </a:spcBef>
                        <a:spcAft>
                          <a:spcPts val="0"/>
                        </a:spcAft>
                      </a:pP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Phase I </a:t>
                      </a:r>
                      <a:r>
                        <a:rPr lang="en-GB" sz="1000" dirty="0" smtClean="0">
                          <a:solidFill>
                            <a:srgbClr val="44546A"/>
                          </a:solidFill>
                          <a:effectLst/>
                          <a:latin typeface="Calibri" panose="020F0502020204030204" pitchFamily="34" charset="0"/>
                          <a:ea typeface="Calibri" panose="020F0502020204030204" pitchFamily="34" charset="0"/>
                          <a:cs typeface="Calibri" panose="020F0502020204030204" pitchFamily="34" charset="0"/>
                        </a:rPr>
                        <a:t>mid-2007 -</a:t>
                      </a: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mid-2011, $134 million; Phase II mid-2011 </a:t>
                      </a:r>
                      <a:r>
                        <a:rPr lang="en-GB" sz="1000" dirty="0" smtClean="0">
                          <a:solidFill>
                            <a:srgbClr val="44546A"/>
                          </a:solidFill>
                          <a:effectLst/>
                          <a:latin typeface="Calibri" panose="020F0502020204030204" pitchFamily="34" charset="0"/>
                          <a:ea typeface="Calibri" panose="020F0502020204030204" pitchFamily="34" charset="0"/>
                          <a:cs typeface="Calibri" panose="020F0502020204030204" pitchFamily="34" charset="0"/>
                        </a:rPr>
                        <a:t>-mid-2015</a:t>
                      </a: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 $143 </a:t>
                      </a:r>
                      <a:r>
                        <a:rPr lang="en-GB" sz="1000" dirty="0" smtClean="0">
                          <a:solidFill>
                            <a:srgbClr val="44546A"/>
                          </a:solidFill>
                          <a:effectLst/>
                          <a:latin typeface="Calibri" panose="020F0502020204030204" pitchFamily="34" charset="0"/>
                          <a:ea typeface="Calibri" panose="020F0502020204030204" pitchFamily="34" charset="0"/>
                          <a:cs typeface="Calibri" panose="020F0502020204030204" pitchFamily="34" charset="0"/>
                        </a:rPr>
                        <a:t>million</a:t>
                      </a:r>
                      <a:endParaRPr lang="en-AU"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Bef>
                          <a:spcPts val="300"/>
                        </a:spcBef>
                        <a:spcAft>
                          <a:spcPts val="0"/>
                        </a:spcAft>
                      </a:pP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2014</a:t>
                      </a:r>
                      <a:endParaRPr lang="en-AU"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751853854"/>
                  </a:ext>
                </a:extLst>
              </a:tr>
              <a:tr h="4838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bg1"/>
                          </a:solidFill>
                          <a:latin typeface="+mn-lt"/>
                          <a:ea typeface="+mn-ea"/>
                          <a:cs typeface="+mn-cs"/>
                        </a:rPr>
                        <a:t>Solomon Islands</a:t>
                      </a:r>
                    </a:p>
                    <a:p>
                      <a:pPr algn="l"/>
                      <a:endParaRPr lang="en-AU" sz="1200" b="1" dirty="0">
                        <a:solidFill>
                          <a:schemeClr val="bg1"/>
                        </a:solidFill>
                      </a:endParaRPr>
                    </a:p>
                  </a:txBody>
                  <a:tcPr anchor="ctr">
                    <a:solidFill>
                      <a:schemeClr val="accent3"/>
                    </a:solidFill>
                  </a:tcPr>
                </a:tc>
                <a:tc>
                  <a:txBody>
                    <a:bodyPr/>
                    <a:lstStyle/>
                    <a:p>
                      <a:pPr>
                        <a:lnSpc>
                          <a:spcPct val="107000"/>
                        </a:lnSpc>
                        <a:spcBef>
                          <a:spcPts val="300"/>
                        </a:spcBef>
                        <a:spcAft>
                          <a:spcPts val="0"/>
                        </a:spcAft>
                      </a:pPr>
                      <a:r>
                        <a:rPr lang="en-GB" sz="1000" dirty="0" err="1">
                          <a:solidFill>
                            <a:srgbClr val="44546A"/>
                          </a:solidFill>
                          <a:effectLst/>
                          <a:latin typeface="Calibri" panose="020F0502020204030204" pitchFamily="34" charset="0"/>
                          <a:ea typeface="Calibri" panose="020F0502020204030204" pitchFamily="34" charset="0"/>
                          <a:cs typeface="Calibri" panose="020F0502020204030204" pitchFamily="34" charset="0"/>
                        </a:rPr>
                        <a:t>Youth@work</a:t>
                      </a:r>
                      <a:endParaRPr lang="en-AU"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nSpc>
                          <a:spcPct val="107000"/>
                        </a:lnSpc>
                        <a:spcBef>
                          <a:spcPts val="300"/>
                        </a:spcBef>
                        <a:spcAft>
                          <a:spcPts val="0"/>
                        </a:spcAft>
                      </a:pP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Dec 2013 -Dec 2015. $1.28 </a:t>
                      </a:r>
                      <a:r>
                        <a:rPr lang="en-GB" sz="1000" dirty="0" smtClean="0">
                          <a:solidFill>
                            <a:srgbClr val="44546A"/>
                          </a:solidFill>
                          <a:effectLst/>
                          <a:latin typeface="Calibri" panose="020F0502020204030204" pitchFamily="34" charset="0"/>
                          <a:ea typeface="Calibri" panose="020F0502020204030204" pitchFamily="34" charset="0"/>
                          <a:cs typeface="Calibri" panose="020F0502020204030204" pitchFamily="34" charset="0"/>
                        </a:rPr>
                        <a:t>million</a:t>
                      </a:r>
                      <a:endParaRPr lang="en-AU"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Bef>
                          <a:spcPts val="300"/>
                        </a:spcBef>
                        <a:spcAft>
                          <a:spcPts val="0"/>
                        </a:spcAft>
                      </a:pP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2015</a:t>
                      </a:r>
                      <a:endParaRPr lang="en-AU"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502978233"/>
                  </a:ext>
                </a:extLst>
              </a:tr>
              <a:tr h="370840">
                <a:tc rowSpan="2">
                  <a:txBody>
                    <a:bodyPr/>
                    <a:lstStyle/>
                    <a:p>
                      <a:pPr algn="l"/>
                      <a:r>
                        <a:rPr lang="en-AU" sz="1200" b="1" dirty="0">
                          <a:solidFill>
                            <a:schemeClr val="bg1"/>
                          </a:solidFill>
                        </a:rPr>
                        <a:t>Timor-Leste</a:t>
                      </a:r>
                    </a:p>
                  </a:txBody>
                  <a:tcPr anchor="ctr">
                    <a:solidFill>
                      <a:schemeClr val="accent3"/>
                    </a:solidFill>
                  </a:tcPr>
                </a:tc>
                <a:tc>
                  <a:txBody>
                    <a:bodyPr/>
                    <a:lstStyle/>
                    <a:p>
                      <a:pPr>
                        <a:lnSpc>
                          <a:spcPct val="107000"/>
                        </a:lnSpc>
                        <a:spcBef>
                          <a:spcPts val="300"/>
                        </a:spcBef>
                        <a:spcAft>
                          <a:spcPts val="0"/>
                        </a:spcAft>
                      </a:pP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Workforce Development </a:t>
                      </a:r>
                      <a:r>
                        <a:rPr lang="en-GB" sz="1000" dirty="0" smtClean="0">
                          <a:solidFill>
                            <a:srgbClr val="44546A"/>
                          </a:solidFill>
                          <a:effectLst/>
                          <a:latin typeface="Calibri" panose="020F0502020204030204" pitchFamily="34" charset="0"/>
                          <a:ea typeface="Calibri" panose="020F0502020204030204" pitchFamily="34" charset="0"/>
                          <a:cs typeface="Calibri" panose="020F0502020204030204" pitchFamily="34" charset="0"/>
                        </a:rPr>
                        <a:t>Program </a:t>
                      </a: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Timor-Leste (WDPTL)</a:t>
                      </a:r>
                      <a:endParaRPr lang="en-AU"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nSpc>
                          <a:spcPct val="107000"/>
                        </a:lnSpc>
                        <a:spcBef>
                          <a:spcPts val="300"/>
                        </a:spcBef>
                        <a:spcAft>
                          <a:spcPts val="0"/>
                        </a:spcAft>
                      </a:pP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2014 -2018. $12.7 million</a:t>
                      </a:r>
                      <a:endParaRPr lang="en-AU"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Bef>
                          <a:spcPts val="300"/>
                        </a:spcBef>
                        <a:spcAft>
                          <a:spcPts val="0"/>
                        </a:spcAft>
                      </a:pP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2018</a:t>
                      </a:r>
                      <a:endParaRPr lang="en-AU"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758724453"/>
                  </a:ext>
                </a:extLst>
              </a:tr>
              <a:tr h="370840">
                <a:tc vMerge="1">
                  <a:txBody>
                    <a:bodyPr/>
                    <a:lstStyle/>
                    <a:p>
                      <a:endParaRPr lang="en-AU" sz="1100" dirty="0"/>
                    </a:p>
                  </a:txBody>
                  <a:tcPr/>
                </a:tc>
                <a:tc>
                  <a:txBody>
                    <a:bodyPr/>
                    <a:lstStyle/>
                    <a:p>
                      <a:pPr>
                        <a:lnSpc>
                          <a:spcPct val="107000"/>
                        </a:lnSpc>
                        <a:spcBef>
                          <a:spcPts val="300"/>
                        </a:spcBef>
                        <a:spcAft>
                          <a:spcPts val="0"/>
                        </a:spcAft>
                      </a:pP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Training and </a:t>
                      </a:r>
                      <a:r>
                        <a:rPr lang="en-GB" sz="1000" dirty="0" smtClean="0">
                          <a:solidFill>
                            <a:srgbClr val="44546A"/>
                          </a:solidFill>
                          <a:effectLst/>
                          <a:latin typeface="Calibri" panose="020F0502020204030204" pitchFamily="34" charset="0"/>
                          <a:ea typeface="Calibri" panose="020F0502020204030204" pitchFamily="34" charset="0"/>
                          <a:cs typeface="Calibri" panose="020F0502020204030204" pitchFamily="34" charset="0"/>
                        </a:rPr>
                        <a:t>Employment </a:t>
                      </a: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S</a:t>
                      </a:r>
                      <a:r>
                        <a:rPr lang="en-GB" sz="1000" dirty="0" smtClean="0">
                          <a:solidFill>
                            <a:srgbClr val="44546A"/>
                          </a:solidFill>
                          <a:effectLst/>
                          <a:latin typeface="Calibri" panose="020F0502020204030204" pitchFamily="34" charset="0"/>
                          <a:ea typeface="Calibri" panose="020F0502020204030204" pitchFamily="34" charset="0"/>
                          <a:cs typeface="Calibri" panose="020F0502020204030204" pitchFamily="34" charset="0"/>
                        </a:rPr>
                        <a:t>upport Program</a:t>
                      </a:r>
                      <a:r>
                        <a:rPr lang="en-GB" sz="1000" baseline="0" dirty="0" smtClean="0">
                          <a:solidFill>
                            <a:srgbClr val="44546A"/>
                          </a:solidFill>
                          <a:effectLst/>
                          <a:latin typeface="Calibri" panose="020F0502020204030204" pitchFamily="34" charset="0"/>
                          <a:ea typeface="Calibri" panose="020F0502020204030204" pitchFamily="34" charset="0"/>
                          <a:cs typeface="Calibri" panose="020F0502020204030204" pitchFamily="34" charset="0"/>
                        </a:rPr>
                        <a:t> </a:t>
                      </a:r>
                      <a:r>
                        <a:rPr lang="en-GB" sz="1000" dirty="0" smtClean="0">
                          <a:solidFill>
                            <a:srgbClr val="44546A"/>
                          </a:solidFill>
                          <a:effectLst/>
                          <a:latin typeface="Calibri" panose="020F0502020204030204" pitchFamily="34" charset="0"/>
                          <a:ea typeface="Calibri" panose="020F0502020204030204" pitchFamily="34" charset="0"/>
                          <a:cs typeface="Calibri" panose="020F0502020204030204" pitchFamily="34" charset="0"/>
                        </a:rPr>
                        <a:t>(TESP</a:t>
                      </a: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a:t>
                      </a:r>
                      <a:endParaRPr lang="en-AU"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nSpc>
                          <a:spcPct val="107000"/>
                        </a:lnSpc>
                        <a:spcBef>
                          <a:spcPts val="300"/>
                        </a:spcBef>
                        <a:spcAft>
                          <a:spcPts val="0"/>
                        </a:spcAft>
                      </a:pP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Jan 2013 - Dec 2014. USD7.4 million</a:t>
                      </a:r>
                      <a:endParaRPr lang="en-AU"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Bef>
                          <a:spcPts val="300"/>
                        </a:spcBef>
                        <a:spcAft>
                          <a:spcPts val="0"/>
                        </a:spcAft>
                      </a:pP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2014</a:t>
                      </a:r>
                      <a:endParaRPr lang="en-AU"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344374050"/>
                  </a:ext>
                </a:extLst>
              </a:tr>
              <a:tr h="370840">
                <a:tc rowSpan="2">
                  <a:txBody>
                    <a:bodyPr/>
                    <a:lstStyle/>
                    <a:p>
                      <a:pPr algn="l"/>
                      <a:r>
                        <a:rPr lang="en-AU" sz="1200" b="1" dirty="0">
                          <a:solidFill>
                            <a:schemeClr val="bg1"/>
                          </a:solidFill>
                        </a:rPr>
                        <a:t>Tonga</a:t>
                      </a:r>
                    </a:p>
                  </a:txBody>
                  <a:tcPr anchor="ctr">
                    <a:solidFill>
                      <a:schemeClr val="accent3"/>
                    </a:solidFill>
                  </a:tcPr>
                </a:tc>
                <a:tc>
                  <a:txBody>
                    <a:bodyPr/>
                    <a:lstStyle/>
                    <a:p>
                      <a:pPr>
                        <a:lnSpc>
                          <a:spcPct val="107000"/>
                        </a:lnSpc>
                        <a:spcBef>
                          <a:spcPts val="300"/>
                        </a:spcBef>
                        <a:spcAft>
                          <a:spcPts val="0"/>
                        </a:spcAft>
                      </a:pP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Tonga Skills for Inclusive Economic Growth (S4IEG) </a:t>
                      </a:r>
                      <a:r>
                        <a:rPr lang="en-GB" sz="1000" dirty="0" smtClean="0">
                          <a:solidFill>
                            <a:srgbClr val="44546A"/>
                          </a:solidFill>
                          <a:effectLst/>
                          <a:latin typeface="Calibri" panose="020F0502020204030204" pitchFamily="34" charset="0"/>
                          <a:ea typeface="Calibri" panose="020F0502020204030204" pitchFamily="34" charset="0"/>
                          <a:cs typeface="Calibri" panose="020F0502020204030204" pitchFamily="34" charset="0"/>
                        </a:rPr>
                        <a:t>Program</a:t>
                      </a:r>
                      <a:r>
                        <a:rPr lang="en-GB" sz="1000" baseline="0" dirty="0" smtClean="0">
                          <a:solidFill>
                            <a:srgbClr val="44546A"/>
                          </a:solidFill>
                          <a:effectLst/>
                          <a:latin typeface="Calibri" panose="020F0502020204030204" pitchFamily="34" charset="0"/>
                          <a:ea typeface="Calibri" panose="020F0502020204030204" pitchFamily="34" charset="0"/>
                          <a:cs typeface="Calibri" panose="020F0502020204030204" pitchFamily="34" charset="0"/>
                        </a:rPr>
                        <a:t> </a:t>
                      </a:r>
                      <a:r>
                        <a:rPr lang="en-GB" sz="1000" dirty="0" smtClean="0">
                          <a:solidFill>
                            <a:srgbClr val="44546A"/>
                          </a:solidFill>
                          <a:effectLst/>
                          <a:latin typeface="Calibri" panose="020F0502020204030204" pitchFamily="34" charset="0"/>
                          <a:ea typeface="Calibri" panose="020F0502020204030204" pitchFamily="34" charset="0"/>
                          <a:cs typeface="Calibri" panose="020F0502020204030204" pitchFamily="34" charset="0"/>
                        </a:rPr>
                        <a:t>'Tonga </a:t>
                      </a: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skills'</a:t>
                      </a:r>
                      <a:endParaRPr lang="en-AU"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nSpc>
                          <a:spcPct val="107000"/>
                        </a:lnSpc>
                        <a:spcBef>
                          <a:spcPts val="300"/>
                        </a:spcBef>
                        <a:spcAft>
                          <a:spcPts val="0"/>
                        </a:spcAft>
                      </a:pP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Jul 2016 - Jun 2021. $7.6 million</a:t>
                      </a:r>
                      <a:endParaRPr lang="en-AU"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Bef>
                          <a:spcPts val="300"/>
                        </a:spcBef>
                        <a:spcAft>
                          <a:spcPts val="0"/>
                        </a:spcAft>
                      </a:pP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2018</a:t>
                      </a:r>
                      <a:endParaRPr lang="en-AU"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4128936453"/>
                  </a:ext>
                </a:extLst>
              </a:tr>
              <a:tr h="370840">
                <a:tc vMerge="1">
                  <a:txBody>
                    <a:bodyPr/>
                    <a:lstStyle/>
                    <a:p>
                      <a:endParaRPr lang="en-AU" sz="1100" dirty="0"/>
                    </a:p>
                  </a:txBody>
                  <a:tcPr/>
                </a:tc>
                <a:tc>
                  <a:txBody>
                    <a:bodyPr/>
                    <a:lstStyle/>
                    <a:p>
                      <a:pPr>
                        <a:lnSpc>
                          <a:spcPct val="107000"/>
                        </a:lnSpc>
                        <a:spcBef>
                          <a:spcPts val="300"/>
                        </a:spcBef>
                        <a:spcAft>
                          <a:spcPts val="0"/>
                        </a:spcAft>
                      </a:pPr>
                      <a:r>
                        <a:rPr lang="en-GB" sz="1000">
                          <a:solidFill>
                            <a:srgbClr val="44546A"/>
                          </a:solidFill>
                          <a:effectLst/>
                          <a:latin typeface="Calibri" panose="020F0502020204030204" pitchFamily="34" charset="0"/>
                          <a:ea typeface="Calibri" panose="020F0502020204030204" pitchFamily="34" charset="0"/>
                          <a:cs typeface="Calibri" panose="020F0502020204030204" pitchFamily="34" charset="0"/>
                        </a:rPr>
                        <a:t>Tonga TVET Support Program I</a:t>
                      </a:r>
                      <a:endParaRPr lang="en-AU"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nSpc>
                          <a:spcPct val="107000"/>
                        </a:lnSpc>
                        <a:spcBef>
                          <a:spcPts val="300"/>
                        </a:spcBef>
                        <a:spcAft>
                          <a:spcPts val="0"/>
                        </a:spcAft>
                      </a:pP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May 2010 - Jun 2014. $3.71 million</a:t>
                      </a:r>
                      <a:endParaRPr lang="en-AU"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Bef>
                          <a:spcPts val="300"/>
                        </a:spcBef>
                        <a:spcAft>
                          <a:spcPts val="0"/>
                        </a:spcAft>
                      </a:pP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2012</a:t>
                      </a:r>
                      <a:endParaRPr lang="en-AU"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596819320"/>
                  </a:ext>
                </a:extLst>
              </a:tr>
              <a:tr h="370840">
                <a:tc rowSpan="3">
                  <a:txBody>
                    <a:bodyPr/>
                    <a:lstStyle/>
                    <a:p>
                      <a:pPr algn="l"/>
                      <a:r>
                        <a:rPr lang="en-AU" sz="1200" b="1" dirty="0">
                          <a:solidFill>
                            <a:schemeClr val="bg1"/>
                          </a:solidFill>
                        </a:rPr>
                        <a:t>Vanuatu</a:t>
                      </a:r>
                    </a:p>
                  </a:txBody>
                  <a:tcPr anchor="ctr">
                    <a:solidFill>
                      <a:schemeClr val="accent3"/>
                    </a:solidFill>
                  </a:tcPr>
                </a:tc>
                <a:tc>
                  <a:txBody>
                    <a:bodyPr/>
                    <a:lstStyle/>
                    <a:p>
                      <a:pPr>
                        <a:lnSpc>
                          <a:spcPct val="107000"/>
                        </a:lnSpc>
                        <a:spcBef>
                          <a:spcPts val="300"/>
                        </a:spcBef>
                        <a:spcAft>
                          <a:spcPts val="0"/>
                        </a:spcAft>
                      </a:pP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Vanuatu TVET Sector Strengthening program: Phase </a:t>
                      </a:r>
                      <a:r>
                        <a:rPr lang="en-GB" sz="1000" dirty="0" smtClean="0">
                          <a:solidFill>
                            <a:srgbClr val="44546A"/>
                          </a:solidFill>
                          <a:effectLst/>
                          <a:latin typeface="Calibri" panose="020F0502020204030204" pitchFamily="34" charset="0"/>
                          <a:ea typeface="Calibri" panose="020F0502020204030204" pitchFamily="34" charset="0"/>
                          <a:cs typeface="Calibri" panose="020F0502020204030204" pitchFamily="34" charset="0"/>
                        </a:rPr>
                        <a:t>III</a:t>
                      </a:r>
                      <a:endParaRPr lang="en-AU"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nSpc>
                          <a:spcPct val="107000"/>
                        </a:lnSpc>
                        <a:spcBef>
                          <a:spcPts val="300"/>
                        </a:spcBef>
                        <a:spcAft>
                          <a:spcPts val="0"/>
                        </a:spcAft>
                      </a:pP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Nov 2012 - May 2016. Total for TVET phase </a:t>
                      </a:r>
                      <a:r>
                        <a:rPr lang="en-GB" sz="1000" dirty="0" smtClean="0">
                          <a:solidFill>
                            <a:srgbClr val="44546A"/>
                          </a:solidFill>
                          <a:effectLst/>
                          <a:latin typeface="Calibri" panose="020F0502020204030204" pitchFamily="34" charset="0"/>
                          <a:ea typeface="Calibri" panose="020F0502020204030204" pitchFamily="34" charset="0"/>
                          <a:cs typeface="Calibri" panose="020F0502020204030204" pitchFamily="34" charset="0"/>
                        </a:rPr>
                        <a:t>III </a:t>
                      </a: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is $10.5 million</a:t>
                      </a:r>
                      <a:endParaRPr lang="en-AU"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Bef>
                          <a:spcPts val="300"/>
                        </a:spcBef>
                        <a:spcAft>
                          <a:spcPts val="0"/>
                        </a:spcAft>
                      </a:pP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2017</a:t>
                      </a:r>
                      <a:endParaRPr lang="en-AU"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905442539"/>
                  </a:ext>
                </a:extLst>
              </a:tr>
              <a:tr h="370840">
                <a:tc vMerge="1">
                  <a:txBody>
                    <a:bodyPr/>
                    <a:lstStyle/>
                    <a:p>
                      <a:endParaRPr lang="en-AU" sz="1100" dirty="0"/>
                    </a:p>
                  </a:txBody>
                  <a:tcPr/>
                </a:tc>
                <a:tc>
                  <a:txBody>
                    <a:bodyPr/>
                    <a:lstStyle/>
                    <a:p>
                      <a:pPr>
                        <a:lnSpc>
                          <a:spcPct val="107000"/>
                        </a:lnSpc>
                        <a:spcBef>
                          <a:spcPts val="300"/>
                        </a:spcBef>
                        <a:spcAft>
                          <a:spcPts val="0"/>
                        </a:spcAft>
                      </a:pP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Vanuatu technical and vocational education and training sector strengthening program. In 2014, name changed to Skills for Economic Growth.</a:t>
                      </a:r>
                      <a:endParaRPr lang="en-AU"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nSpc>
                          <a:spcPct val="107000"/>
                        </a:lnSpc>
                        <a:spcBef>
                          <a:spcPts val="300"/>
                        </a:spcBef>
                        <a:spcAft>
                          <a:spcPts val="0"/>
                        </a:spcAft>
                      </a:pP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2008 -2016. $22 </a:t>
                      </a:r>
                      <a:r>
                        <a:rPr lang="en-GB" sz="1000" dirty="0" smtClean="0">
                          <a:solidFill>
                            <a:srgbClr val="44546A"/>
                          </a:solidFill>
                          <a:effectLst/>
                          <a:latin typeface="Calibri" panose="020F0502020204030204" pitchFamily="34" charset="0"/>
                          <a:ea typeface="Calibri" panose="020F0502020204030204" pitchFamily="34" charset="0"/>
                          <a:cs typeface="Calibri" panose="020F0502020204030204" pitchFamily="34" charset="0"/>
                        </a:rPr>
                        <a:t>million </a:t>
                      </a:r>
                      <a:endParaRPr lang="en-AU"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Bef>
                          <a:spcPts val="300"/>
                        </a:spcBef>
                        <a:spcAft>
                          <a:spcPts val="0"/>
                        </a:spcAft>
                      </a:pP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2015</a:t>
                      </a:r>
                      <a:endParaRPr lang="en-AU"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209482751"/>
                  </a:ext>
                </a:extLst>
              </a:tr>
              <a:tr h="370840">
                <a:tc vMerge="1">
                  <a:txBody>
                    <a:bodyPr/>
                    <a:lstStyle/>
                    <a:p>
                      <a:endParaRPr lang="en-AU" sz="1100" dirty="0"/>
                    </a:p>
                  </a:txBody>
                  <a:tcPr/>
                </a:tc>
                <a:tc>
                  <a:txBody>
                    <a:bodyPr/>
                    <a:lstStyle/>
                    <a:p>
                      <a:pPr marL="0" indent="0"/>
                      <a:r>
                        <a:rPr lang="en-GB" sz="1000" kern="12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Vanuatu TVET Sector Strengthening program: Phase II </a:t>
                      </a:r>
                      <a:endParaRPr lang="en-AU" sz="1000" kern="1200" dirty="0">
                        <a:solidFill>
                          <a:srgbClr val="44546A"/>
                        </a:solidFill>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nSpc>
                          <a:spcPct val="107000"/>
                        </a:lnSpc>
                        <a:spcBef>
                          <a:spcPts val="300"/>
                        </a:spcBef>
                        <a:spcAft>
                          <a:spcPts val="0"/>
                        </a:spcAft>
                      </a:pP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2009 - </a:t>
                      </a:r>
                      <a:r>
                        <a:rPr lang="en-GB" sz="1000" dirty="0" smtClean="0">
                          <a:solidFill>
                            <a:srgbClr val="44546A"/>
                          </a:solidFill>
                          <a:effectLst/>
                          <a:latin typeface="Calibri" panose="020F0502020204030204" pitchFamily="34" charset="0"/>
                          <a:ea typeface="Calibri" panose="020F0502020204030204" pitchFamily="34" charset="0"/>
                          <a:cs typeface="Calibri" panose="020F0502020204030204" pitchFamily="34" charset="0"/>
                        </a:rPr>
                        <a:t>2012</a:t>
                      </a: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 $16.3 </a:t>
                      </a:r>
                      <a:r>
                        <a:rPr lang="en-GB" sz="1000" dirty="0" smtClean="0">
                          <a:solidFill>
                            <a:srgbClr val="44546A"/>
                          </a:solidFill>
                          <a:effectLst/>
                          <a:latin typeface="Calibri" panose="020F0502020204030204" pitchFamily="34" charset="0"/>
                          <a:ea typeface="Calibri" panose="020F0502020204030204" pitchFamily="34" charset="0"/>
                          <a:cs typeface="Calibri" panose="020F0502020204030204" pitchFamily="34" charset="0"/>
                        </a:rPr>
                        <a:t>million</a:t>
                      </a:r>
                      <a:endParaRPr lang="en-AU"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Bef>
                          <a:spcPts val="300"/>
                        </a:spcBef>
                        <a:spcAft>
                          <a:spcPts val="0"/>
                        </a:spcAft>
                      </a:pPr>
                      <a:r>
                        <a:rPr lang="en-GB" sz="10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2012</a:t>
                      </a:r>
                      <a:endParaRPr lang="en-AU"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605984495"/>
                  </a:ext>
                </a:extLst>
              </a:tr>
            </a:tbl>
          </a:graphicData>
        </a:graphic>
      </p:graphicFrame>
      <p:sp>
        <p:nvSpPr>
          <p:cNvPr id="10" name="Content Placeholder 2">
            <a:extLst>
              <a:ext uri="{FF2B5EF4-FFF2-40B4-BE49-F238E27FC236}">
                <a16:creationId xmlns:a16="http://schemas.microsoft.com/office/drawing/2014/main" id="{A9D932A4-2DF1-444F-A9D7-3D7F53F24EF4}"/>
              </a:ext>
            </a:extLst>
          </p:cNvPr>
          <p:cNvSpPr txBox="1">
            <a:spLocks/>
          </p:cNvSpPr>
          <p:nvPr/>
        </p:nvSpPr>
        <p:spPr>
          <a:xfrm>
            <a:off x="495000" y="821256"/>
            <a:ext cx="7885350" cy="274647"/>
          </a:xfrm>
          <a:prstGeom prst="rect">
            <a:avLst/>
          </a:prstGeom>
        </p:spPr>
        <p:txBody>
          <a:bodyPr vert="horz" lIns="0" tIns="0" rIns="0" bIns="0" rtlCol="0">
            <a:noAutofit/>
          </a:bodyPr>
          <a:lstStyle>
            <a:lvl1pPr marL="0" indent="0" algn="l" defTabSz="914400" rtl="0" eaLnBrk="1" latinLnBrk="0" hangingPunct="1">
              <a:lnSpc>
                <a:spcPct val="110000"/>
              </a:lnSpc>
              <a:spcBef>
                <a:spcPts val="1000"/>
              </a:spcBef>
              <a:buFont typeface="Calibri" panose="020F0502020204030204" pitchFamily="34" charset="0"/>
              <a:buChar char="﻿"/>
              <a:defRPr sz="1600" b="0" kern="1200" cap="none" baseline="0">
                <a:solidFill>
                  <a:schemeClr val="accent1"/>
                </a:solidFill>
                <a:latin typeface="+mn-lt"/>
                <a:ea typeface="+mn-ea"/>
                <a:cs typeface="+mn-cs"/>
              </a:defRPr>
            </a:lvl1pPr>
            <a:lvl2pPr marL="0" indent="0" algn="l" defTabSz="914400" rtl="0" eaLnBrk="1" latinLnBrk="0" hangingPunct="1">
              <a:lnSpc>
                <a:spcPct val="110000"/>
              </a:lnSpc>
              <a:spcBef>
                <a:spcPts val="1000"/>
              </a:spcBef>
              <a:buFont typeface="Calibri" panose="020F0502020204030204" pitchFamily="34" charset="0"/>
              <a:buChar char="﻿"/>
              <a:defRPr sz="1100" b="0" kern="1200">
                <a:solidFill>
                  <a:schemeClr val="tx1"/>
                </a:solidFill>
                <a:latin typeface="+mn-lt"/>
                <a:ea typeface="+mn-ea"/>
                <a:cs typeface="+mn-cs"/>
              </a:defRPr>
            </a:lvl2pPr>
            <a:lvl3pPr marL="2268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3pPr>
            <a:lvl4pPr marL="4572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4pPr>
            <a:lvl5pPr marL="628650" indent="-17145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None/>
            </a:pPr>
            <a:r>
              <a:rPr lang="en-AU" sz="1100" dirty="0"/>
              <a:t>Table 2</a:t>
            </a:r>
            <a:r>
              <a:rPr lang="en-AU" sz="1100" dirty="0" smtClean="0"/>
              <a:t>: </a:t>
            </a:r>
            <a:r>
              <a:rPr lang="en-AU" sz="1100" dirty="0"/>
              <a:t>Investments by country/region, program details and year of evaluation</a:t>
            </a:r>
          </a:p>
          <a:p>
            <a:pPr>
              <a:buFont typeface="Calibri" panose="020F0502020204030204" pitchFamily="34" charset="0"/>
              <a:buNone/>
            </a:pPr>
            <a:endParaRPr lang="en-AU" dirty="0"/>
          </a:p>
        </p:txBody>
      </p:sp>
      <p:sp>
        <p:nvSpPr>
          <p:cNvPr id="3" name="TextBox 2"/>
          <p:cNvSpPr txBox="1"/>
          <p:nvPr/>
        </p:nvSpPr>
        <p:spPr>
          <a:xfrm>
            <a:off x="495000" y="6125981"/>
            <a:ext cx="7826348" cy="215444"/>
          </a:xfrm>
          <a:prstGeom prst="rect">
            <a:avLst/>
          </a:prstGeom>
          <a:noFill/>
        </p:spPr>
        <p:txBody>
          <a:bodyPr wrap="square" rtlCol="0">
            <a:spAutoFit/>
          </a:bodyPr>
          <a:lstStyle/>
          <a:p>
            <a:r>
              <a:rPr lang="en-AU" sz="800" dirty="0">
                <a:latin typeface="Arial" panose="020B0604020202020204" pitchFamily="34" charset="0"/>
                <a:cs typeface="Arial" panose="020B0604020202020204" pitchFamily="34" charset="0"/>
              </a:rPr>
              <a:t>I</a:t>
            </a:r>
            <a:r>
              <a:rPr lang="en-AU" sz="800" dirty="0" smtClean="0">
                <a:latin typeface="Arial" panose="020B0604020202020204" pitchFamily="34" charset="0"/>
                <a:cs typeface="Arial" panose="020B0604020202020204" pitchFamily="34" charset="0"/>
              </a:rPr>
              <a:t>nformation sourced from evaluation reports and </a:t>
            </a:r>
            <a:r>
              <a:rPr lang="en-AU" sz="800" dirty="0" err="1" smtClean="0">
                <a:latin typeface="Arial" panose="020B0604020202020204" pitchFamily="34" charset="0"/>
                <a:cs typeface="Arial" panose="020B0604020202020204" pitchFamily="34" charset="0"/>
              </a:rPr>
              <a:t>Aidworks</a:t>
            </a:r>
            <a:r>
              <a:rPr lang="en-AU" sz="800" dirty="0" smtClean="0">
                <a:latin typeface="Arial" panose="020B0604020202020204" pitchFamily="34" charset="0"/>
                <a:cs typeface="Arial" panose="020B0604020202020204" pitchFamily="34" charset="0"/>
              </a:rPr>
              <a:t>.</a:t>
            </a:r>
            <a:endParaRPr lang="en-AU"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8126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15" y="865820"/>
            <a:ext cx="8354276" cy="5561971"/>
          </a:xfrm>
        </p:spPr>
        <p:txBody>
          <a:bodyPr/>
          <a:lstStyle/>
          <a:p>
            <a:r>
              <a:rPr lang="en-AU" sz="1000" dirty="0" smtClean="0">
                <a:solidFill>
                  <a:schemeClr val="tx1"/>
                </a:solidFill>
              </a:rPr>
              <a:t>© Commonwealth of Australia 2019 </a:t>
            </a:r>
          </a:p>
          <a:p>
            <a:r>
              <a:rPr lang="en-AU" sz="1000" b="1" dirty="0" smtClean="0">
                <a:solidFill>
                  <a:schemeClr val="tx1"/>
                </a:solidFill>
              </a:rPr>
              <a:t>ISBN</a:t>
            </a:r>
            <a:r>
              <a:rPr lang="en-AU" sz="1000" b="1" dirty="0">
                <a:solidFill>
                  <a:schemeClr val="tx1"/>
                </a:solidFill>
              </a:rPr>
              <a:t>: </a:t>
            </a:r>
            <a:r>
              <a:rPr lang="en-AU" sz="1000" dirty="0" smtClean="0">
                <a:solidFill>
                  <a:schemeClr val="tx1"/>
                </a:solidFill>
              </a:rPr>
              <a:t>978-0-6483308-6-8</a:t>
            </a:r>
          </a:p>
          <a:p>
            <a:r>
              <a:rPr lang="en-AU" sz="1000" b="1" dirty="0" smtClean="0">
                <a:solidFill>
                  <a:schemeClr val="tx1"/>
                </a:solidFill>
              </a:rPr>
              <a:t>Author: </a:t>
            </a:r>
            <a:r>
              <a:rPr lang="en-AU" sz="1000" dirty="0" smtClean="0">
                <a:solidFill>
                  <a:schemeClr val="tx1"/>
                </a:solidFill>
              </a:rPr>
              <a:t>Office of Development Effectiveness</a:t>
            </a:r>
          </a:p>
          <a:p>
            <a:r>
              <a:rPr lang="en-AU" sz="1000" dirty="0" smtClean="0">
                <a:solidFill>
                  <a:schemeClr val="tx1"/>
                </a:solidFill>
              </a:rPr>
              <a:t>Published </a:t>
            </a:r>
            <a:r>
              <a:rPr lang="en-AU" sz="1000" dirty="0">
                <a:solidFill>
                  <a:schemeClr val="tx1"/>
                </a:solidFill>
              </a:rPr>
              <a:t>by the Department of Foreign Affairs and Trade, Canberra, </a:t>
            </a:r>
            <a:r>
              <a:rPr lang="en-AU" sz="1000" dirty="0" smtClean="0">
                <a:solidFill>
                  <a:schemeClr val="tx1"/>
                </a:solidFill>
              </a:rPr>
              <a:t>2019.</a:t>
            </a:r>
            <a:endParaRPr lang="en-AU" sz="1000" dirty="0">
              <a:solidFill>
                <a:schemeClr val="tx1"/>
              </a:solidFill>
            </a:endParaRPr>
          </a:p>
          <a:p>
            <a:r>
              <a:rPr lang="en-AU" sz="1000" b="1" dirty="0">
                <a:solidFill>
                  <a:schemeClr val="tx1"/>
                </a:solidFill>
              </a:rPr>
              <a:t>Disclaimer: </a:t>
            </a:r>
            <a:r>
              <a:rPr lang="en-AU" sz="1000" dirty="0">
                <a:solidFill>
                  <a:schemeClr val="tx1"/>
                </a:solidFill>
              </a:rPr>
              <a:t>The views contained in this report do not necessarily represent those of the Australian Government.</a:t>
            </a:r>
          </a:p>
          <a:p>
            <a:r>
              <a:rPr lang="en-AU" sz="1000" dirty="0">
                <a:solidFill>
                  <a:schemeClr val="tx1"/>
                </a:solidFill>
              </a:rPr>
              <a:t>With the exception of the Commonwealth Coat of Arms and where otherwise noted all material presented in this document is provided under a Creative Commons Attribution 3.0 Australia (http://creativecommons.org/licenses/by/3.0/au/) licence. The details of the relevant licence conditions are available on the Creative Commons website (accessible using the links provided) as is the full legal code for the CC BY 3.0 AU licence (http://creativecommons.org/licenses/by/3.0/au/legalcode). The document must be attributed as Office of Development Effectiveness, </a:t>
            </a:r>
            <a:r>
              <a:rPr lang="en-AU" sz="1000" i="1" dirty="0" smtClean="0">
                <a:solidFill>
                  <a:schemeClr val="tx1"/>
                </a:solidFill>
              </a:rPr>
              <a:t>Skilling-up in Timor-Leste and Pacific island countries: Meta-evaluation of DFAT’s support for skills development, </a:t>
            </a:r>
            <a:r>
              <a:rPr lang="en-AU" sz="1000" dirty="0">
                <a:solidFill>
                  <a:schemeClr val="tx1"/>
                </a:solidFill>
              </a:rPr>
              <a:t>Canberra, </a:t>
            </a:r>
            <a:r>
              <a:rPr lang="en-AU" sz="1000" dirty="0" smtClean="0">
                <a:solidFill>
                  <a:schemeClr val="tx1"/>
                </a:solidFill>
              </a:rPr>
              <a:t>2019.</a:t>
            </a:r>
            <a:endParaRPr lang="en-AU" sz="1000" dirty="0">
              <a:solidFill>
                <a:schemeClr val="tx1"/>
              </a:solidFill>
            </a:endParaRPr>
          </a:p>
          <a:p>
            <a:r>
              <a:rPr lang="en-AU" sz="1000" b="1" dirty="0">
                <a:solidFill>
                  <a:schemeClr val="tx1"/>
                </a:solidFill>
              </a:rPr>
              <a:t>This document is online at: </a:t>
            </a:r>
            <a:r>
              <a:rPr lang="en-AU" sz="1000" dirty="0">
                <a:solidFill>
                  <a:schemeClr val="tx1"/>
                </a:solidFill>
              </a:rPr>
              <a:t>dfat.gov.au/ode</a:t>
            </a:r>
          </a:p>
          <a:p>
            <a:r>
              <a:rPr lang="en-AU" sz="1000" b="1" dirty="0">
                <a:solidFill>
                  <a:schemeClr val="tx1"/>
                </a:solidFill>
              </a:rPr>
              <a:t>For further information, contact: </a:t>
            </a:r>
            <a:endParaRPr lang="en-AU" sz="1000" b="1" dirty="0" smtClean="0">
              <a:solidFill>
                <a:schemeClr val="tx1"/>
              </a:solidFill>
            </a:endParaRPr>
          </a:p>
          <a:p>
            <a:pPr>
              <a:lnSpc>
                <a:spcPct val="100000"/>
              </a:lnSpc>
              <a:spcBef>
                <a:spcPts val="600"/>
              </a:spcBef>
              <a:spcAft>
                <a:spcPts val="300"/>
              </a:spcAft>
            </a:pPr>
            <a:r>
              <a:rPr lang="en-AU" sz="1000" dirty="0" smtClean="0">
                <a:solidFill>
                  <a:schemeClr val="tx1"/>
                </a:solidFill>
              </a:rPr>
              <a:t>Office </a:t>
            </a:r>
            <a:r>
              <a:rPr lang="en-AU" sz="1000" dirty="0">
                <a:solidFill>
                  <a:schemeClr val="tx1"/>
                </a:solidFill>
              </a:rPr>
              <a:t>of Development </a:t>
            </a:r>
            <a:r>
              <a:rPr lang="en-AU" sz="1000" dirty="0" smtClean="0">
                <a:solidFill>
                  <a:schemeClr val="tx1"/>
                </a:solidFill>
              </a:rPr>
              <a:t>Effectiveness</a:t>
            </a:r>
          </a:p>
          <a:p>
            <a:pPr>
              <a:lnSpc>
                <a:spcPct val="100000"/>
              </a:lnSpc>
              <a:spcBef>
                <a:spcPts val="600"/>
              </a:spcBef>
              <a:spcAft>
                <a:spcPts val="300"/>
              </a:spcAft>
            </a:pPr>
            <a:r>
              <a:rPr lang="en-AU" sz="1000" dirty="0" smtClean="0">
                <a:solidFill>
                  <a:schemeClr val="tx1"/>
                </a:solidFill>
              </a:rPr>
              <a:t>Department </a:t>
            </a:r>
            <a:r>
              <a:rPr lang="en-AU" sz="1000" dirty="0">
                <a:solidFill>
                  <a:schemeClr val="tx1"/>
                </a:solidFill>
              </a:rPr>
              <a:t>of Foreign Affairs and Trade</a:t>
            </a:r>
          </a:p>
          <a:p>
            <a:pPr>
              <a:lnSpc>
                <a:spcPct val="100000"/>
              </a:lnSpc>
              <a:spcBef>
                <a:spcPts val="600"/>
              </a:spcBef>
              <a:spcAft>
                <a:spcPts val="300"/>
              </a:spcAft>
            </a:pPr>
            <a:r>
              <a:rPr lang="en-AU" sz="1000" dirty="0">
                <a:solidFill>
                  <a:schemeClr val="tx1"/>
                </a:solidFill>
              </a:rPr>
              <a:t>GPO Box 887</a:t>
            </a:r>
          </a:p>
          <a:p>
            <a:pPr>
              <a:lnSpc>
                <a:spcPct val="100000"/>
              </a:lnSpc>
              <a:spcBef>
                <a:spcPts val="600"/>
              </a:spcBef>
              <a:spcAft>
                <a:spcPts val="300"/>
              </a:spcAft>
            </a:pPr>
            <a:r>
              <a:rPr lang="en-AU" sz="1000" dirty="0">
                <a:solidFill>
                  <a:schemeClr val="tx1"/>
                </a:solidFill>
              </a:rPr>
              <a:t>Canberra ACT 2601</a:t>
            </a:r>
          </a:p>
          <a:p>
            <a:pPr>
              <a:lnSpc>
                <a:spcPct val="100000"/>
              </a:lnSpc>
              <a:spcBef>
                <a:spcPts val="600"/>
              </a:spcBef>
              <a:spcAft>
                <a:spcPts val="300"/>
              </a:spcAft>
            </a:pPr>
            <a:r>
              <a:rPr lang="en-AU" sz="1000" dirty="0">
                <a:solidFill>
                  <a:schemeClr val="tx1"/>
                </a:solidFill>
              </a:rPr>
              <a:t>Phone: + 61 2 6178 4000</a:t>
            </a:r>
          </a:p>
          <a:p>
            <a:pPr>
              <a:lnSpc>
                <a:spcPct val="100000"/>
              </a:lnSpc>
              <a:spcBef>
                <a:spcPts val="600"/>
              </a:spcBef>
              <a:spcAft>
                <a:spcPts val="300"/>
              </a:spcAft>
            </a:pPr>
            <a:r>
              <a:rPr lang="en-AU" sz="1000" dirty="0">
                <a:solidFill>
                  <a:schemeClr val="tx1"/>
                </a:solidFill>
              </a:rPr>
              <a:t>Facsimile: + 61 2 6178 6076</a:t>
            </a:r>
          </a:p>
          <a:p>
            <a:pPr>
              <a:lnSpc>
                <a:spcPct val="100000"/>
              </a:lnSpc>
              <a:spcBef>
                <a:spcPts val="600"/>
              </a:spcBef>
              <a:spcAft>
                <a:spcPts val="300"/>
              </a:spcAft>
            </a:pPr>
            <a:r>
              <a:rPr lang="en-AU" sz="1000" dirty="0">
                <a:solidFill>
                  <a:schemeClr val="tx1"/>
                </a:solidFill>
              </a:rPr>
              <a:t>Internet: </a:t>
            </a:r>
            <a:r>
              <a:rPr lang="en-AU" sz="1000" dirty="0" smtClean="0">
                <a:solidFill>
                  <a:schemeClr val="tx1"/>
                </a:solidFill>
              </a:rPr>
              <a:t>dfat.gov.au/ode</a:t>
            </a:r>
          </a:p>
          <a:p>
            <a:pPr>
              <a:buNone/>
            </a:pPr>
            <a:r>
              <a:rPr lang="en-AU" sz="1000" dirty="0" smtClean="0">
                <a:solidFill>
                  <a:schemeClr val="tx1"/>
                </a:solidFill>
              </a:rPr>
              <a:t>ODE </a:t>
            </a:r>
            <a:r>
              <a:rPr lang="en-AU" sz="1000" dirty="0">
                <a:solidFill>
                  <a:schemeClr val="tx1"/>
                </a:solidFill>
              </a:rPr>
              <a:t>would like to thank the many </a:t>
            </a:r>
            <a:r>
              <a:rPr lang="en-AU" sz="1000" dirty="0" smtClean="0">
                <a:solidFill>
                  <a:schemeClr val="tx1"/>
                </a:solidFill>
              </a:rPr>
              <a:t>people who </a:t>
            </a:r>
            <a:r>
              <a:rPr lang="en-AU" sz="1000" dirty="0">
                <a:solidFill>
                  <a:schemeClr val="tx1"/>
                </a:solidFill>
              </a:rPr>
              <a:t>committed their time and provided insights </a:t>
            </a:r>
            <a:r>
              <a:rPr lang="en-AU" sz="1000" dirty="0" smtClean="0">
                <a:solidFill>
                  <a:schemeClr val="tx1"/>
                </a:solidFill>
              </a:rPr>
              <a:t>to inform this meta-evaluation. Particular thanks to Fiona Meehan, Gina De Pretto, Tony McGee and Simon Flores.</a:t>
            </a:r>
          </a:p>
          <a:p>
            <a:pPr>
              <a:buNone/>
            </a:pPr>
            <a:r>
              <a:rPr lang="en-AU" sz="1000" dirty="0" smtClean="0">
                <a:solidFill>
                  <a:schemeClr val="tx1"/>
                </a:solidFill>
              </a:rPr>
              <a:t>Photos in the report are courtesy of the Australian Pacific Training Coalition </a:t>
            </a:r>
            <a:endParaRPr lang="en-AU" sz="1000" dirty="0">
              <a:solidFill>
                <a:schemeClr val="tx1"/>
              </a:solidFill>
            </a:endParaRPr>
          </a:p>
        </p:txBody>
      </p:sp>
      <p:sp>
        <p:nvSpPr>
          <p:cNvPr id="4" name="Slide Number Placeholder 3"/>
          <p:cNvSpPr>
            <a:spLocks noGrp="1"/>
          </p:cNvSpPr>
          <p:nvPr>
            <p:ph type="sldNum" sz="quarter" idx="12"/>
          </p:nvPr>
        </p:nvSpPr>
        <p:spPr/>
        <p:txBody>
          <a:bodyPr/>
          <a:lstStyle/>
          <a:p>
            <a:fld id="{284A07E2-E97A-42E4-8313-125419E51080}" type="slidenum">
              <a:rPr lang="en-AU" smtClean="0"/>
              <a:t>2</a:t>
            </a:fld>
            <a:endParaRPr lang="en-AU"/>
          </a:p>
        </p:txBody>
      </p:sp>
      <p:sp>
        <p:nvSpPr>
          <p:cNvPr id="7" name="Title 1"/>
          <p:cNvSpPr>
            <a:spLocks noGrp="1"/>
          </p:cNvSpPr>
          <p:nvPr>
            <p:ph type="title"/>
          </p:nvPr>
        </p:nvSpPr>
        <p:spPr>
          <a:xfrm>
            <a:off x="495000" y="-1792"/>
            <a:ext cx="8154000" cy="619012"/>
          </a:xfrm>
          <a:solidFill>
            <a:schemeClr val="accent4">
              <a:lumMod val="40000"/>
              <a:lumOff val="60000"/>
            </a:schemeClr>
          </a:solidFill>
        </p:spPr>
        <p:txBody>
          <a:bodyPr vert="horz" lIns="90000" tIns="216000" rIns="90000" bIns="216000" rtlCol="0" anchor="t" anchorCtr="0">
            <a:noAutofit/>
          </a:bodyPr>
          <a:lstStyle/>
          <a:p>
            <a:r>
              <a:rPr lang="en-AU" sz="2000" cap="none" dirty="0" smtClean="0">
                <a:solidFill>
                  <a:schemeClr val="tx2"/>
                </a:solidFill>
              </a:rPr>
              <a:t>Skilling-up in Timor-Leste and Pacific island countries</a:t>
            </a:r>
            <a:endParaRPr lang="en-AU" sz="2000" cap="none" dirty="0">
              <a:solidFill>
                <a:schemeClr val="tx2"/>
              </a:solidFill>
            </a:endParaRPr>
          </a:p>
        </p:txBody>
      </p:sp>
    </p:spTree>
    <p:extLst>
      <p:ext uri="{BB962C8B-B14F-4D97-AF65-F5344CB8AC3E}">
        <p14:creationId xmlns:p14="http://schemas.microsoft.com/office/powerpoint/2010/main" val="3516758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9D1026-C8C1-4970-A4B8-5915A4EA0877}"/>
              </a:ext>
            </a:extLst>
          </p:cNvPr>
          <p:cNvSpPr>
            <a:spLocks noGrp="1"/>
          </p:cNvSpPr>
          <p:nvPr>
            <p:ph sz="half" idx="1"/>
          </p:nvPr>
        </p:nvSpPr>
        <p:spPr>
          <a:xfrm>
            <a:off x="574821" y="812308"/>
            <a:ext cx="3816000" cy="5732075"/>
          </a:xfrm>
        </p:spPr>
        <p:txBody>
          <a:bodyPr/>
          <a:lstStyle/>
          <a:p>
            <a:r>
              <a:rPr lang="en-US" dirty="0"/>
              <a:t>Methodology limitations</a:t>
            </a:r>
          </a:p>
          <a:p>
            <a:pPr lvl="1">
              <a:buNone/>
            </a:pPr>
            <a:r>
              <a:rPr lang="en-US" dirty="0"/>
              <a:t>Robust assessments of relevance, progress and achievement were </a:t>
            </a:r>
            <a:r>
              <a:rPr lang="en-US" dirty="0" smtClean="0"/>
              <a:t>constrained </a:t>
            </a:r>
            <a:r>
              <a:rPr lang="en-US" dirty="0"/>
              <a:t>by a number of limitations.</a:t>
            </a:r>
          </a:p>
          <a:p>
            <a:pPr marL="228600" lvl="1" indent="-228600">
              <a:buAutoNum type="arabicPeriod"/>
            </a:pPr>
            <a:r>
              <a:rPr lang="en-US" dirty="0"/>
              <a:t>Compared to the broader education sector there is </a:t>
            </a:r>
            <a:r>
              <a:rPr lang="en-US" dirty="0" smtClean="0"/>
              <a:t>limited data </a:t>
            </a:r>
            <a:r>
              <a:rPr lang="en-US" dirty="0"/>
              <a:t>on TVET programs at a country </a:t>
            </a:r>
            <a:r>
              <a:rPr lang="en-US" dirty="0" smtClean="0"/>
              <a:t>level.</a:t>
            </a:r>
          </a:p>
          <a:p>
            <a:pPr marL="228600" lvl="1" indent="-228600">
              <a:buAutoNum type="arabicPeriod"/>
            </a:pPr>
            <a:r>
              <a:rPr lang="en-US" dirty="0" smtClean="0"/>
              <a:t>The </a:t>
            </a:r>
            <a:r>
              <a:rPr lang="en-US" dirty="0"/>
              <a:t>meta-evaluation relied on information in investment evaluations, not primary data: </a:t>
            </a:r>
            <a:endParaRPr lang="en-US" dirty="0" smtClean="0"/>
          </a:p>
          <a:p>
            <a:pPr lvl="2"/>
            <a:r>
              <a:rPr lang="en-US" dirty="0"/>
              <a:t>the reliability and quality of monitoring data that investment evaluation reports relied on (investment monitoring systems) was generally low meaning that very few were able to make credible assessments of achievement of outcomes</a:t>
            </a:r>
          </a:p>
          <a:p>
            <a:pPr lvl="2"/>
            <a:r>
              <a:rPr lang="en-US" dirty="0"/>
              <a:t>over-reliance on interviews presented sampling and bias issues (acknowledged in several reports</a:t>
            </a:r>
            <a:r>
              <a:rPr lang="en-US" dirty="0" smtClean="0"/>
              <a:t>).</a:t>
            </a:r>
            <a:endParaRPr lang="en-AU" dirty="0" smtClean="0"/>
          </a:p>
          <a:p>
            <a:pPr marL="228600" lvl="1" indent="-228600">
              <a:buAutoNum type="arabicPeriod"/>
            </a:pPr>
            <a:r>
              <a:rPr lang="en-AU" dirty="0" smtClean="0"/>
              <a:t>Evaluation </a:t>
            </a:r>
            <a:r>
              <a:rPr lang="en-AU" dirty="0"/>
              <a:t>plans and methodologies of evaluations were not always sufficiently robust. Issues included</a:t>
            </a:r>
            <a:r>
              <a:rPr lang="en-AU" dirty="0" smtClean="0"/>
              <a:t>:</a:t>
            </a:r>
          </a:p>
          <a:p>
            <a:pPr lvl="2"/>
            <a:r>
              <a:rPr lang="en-US" dirty="0"/>
              <a:t>depth of information sometimes lacking</a:t>
            </a:r>
          </a:p>
          <a:p>
            <a:pPr lvl="2"/>
            <a:r>
              <a:rPr lang="en-US" dirty="0"/>
              <a:t>gaps in information and analysis </a:t>
            </a:r>
          </a:p>
          <a:p>
            <a:pPr lvl="2"/>
            <a:r>
              <a:rPr lang="en-US" dirty="0"/>
              <a:t>challenges and successes identified often not </a:t>
            </a:r>
            <a:r>
              <a:rPr lang="en-US" dirty="0" err="1"/>
              <a:t>contextualised</a:t>
            </a:r>
            <a:r>
              <a:rPr lang="en-US" dirty="0"/>
              <a:t> or </a:t>
            </a:r>
            <a:r>
              <a:rPr lang="en-US" dirty="0" err="1"/>
              <a:t>prioritised</a:t>
            </a:r>
            <a:r>
              <a:rPr lang="en-US" dirty="0"/>
              <a:t> for severity of impact on progress toward or achievement of </a:t>
            </a:r>
            <a:r>
              <a:rPr lang="en-US" dirty="0" smtClean="0"/>
              <a:t>outcomes.</a:t>
            </a:r>
            <a:endParaRPr lang="en-US" dirty="0"/>
          </a:p>
          <a:p>
            <a:pPr marL="228600" lvl="1" indent="-228600">
              <a:buAutoNum type="arabicPeriod"/>
            </a:pPr>
            <a:r>
              <a:rPr lang="en-AU" dirty="0" smtClean="0"/>
              <a:t>Additional </a:t>
            </a:r>
            <a:r>
              <a:rPr lang="en-AU" dirty="0"/>
              <a:t>documents proposed for review in </a:t>
            </a:r>
            <a:br>
              <a:rPr lang="en-AU" dirty="0"/>
            </a:br>
            <a:r>
              <a:rPr lang="en-AU" dirty="0"/>
              <a:t>the meta-evaluation, including investment designs and Aid Quality Checks, did not provide further insight or validation. </a:t>
            </a:r>
            <a:endParaRPr lang="en-US" dirty="0"/>
          </a:p>
          <a:p>
            <a:pPr marL="0" lvl="2" indent="0">
              <a:buNone/>
            </a:pPr>
            <a:r>
              <a:rPr lang="en-US" dirty="0" smtClean="0"/>
              <a:t>4</a:t>
            </a:r>
            <a:r>
              <a:rPr lang="en-US" dirty="0"/>
              <a:t>. </a:t>
            </a:r>
          </a:p>
        </p:txBody>
      </p:sp>
      <p:sp>
        <p:nvSpPr>
          <p:cNvPr id="7" name="Content Placeholder 6">
            <a:extLst>
              <a:ext uri="{FF2B5EF4-FFF2-40B4-BE49-F238E27FC236}">
                <a16:creationId xmlns:a16="http://schemas.microsoft.com/office/drawing/2014/main" id="{C91BF0C3-52DF-40E0-AEB8-4229044D662F}"/>
              </a:ext>
            </a:extLst>
          </p:cNvPr>
          <p:cNvSpPr>
            <a:spLocks noGrp="1"/>
          </p:cNvSpPr>
          <p:nvPr>
            <p:ph sz="half" idx="2"/>
          </p:nvPr>
        </p:nvSpPr>
        <p:spPr>
          <a:xfrm>
            <a:off x="4833000" y="1234875"/>
            <a:ext cx="3816000" cy="5191125"/>
          </a:xfrm>
        </p:spPr>
        <p:txBody>
          <a:bodyPr/>
          <a:lstStyle/>
          <a:p>
            <a:pPr marL="0" lvl="2" indent="0">
              <a:buNone/>
            </a:pPr>
            <a:r>
              <a:rPr lang="en-US" dirty="0"/>
              <a:t> 5.There were challenges aggregating findings from multiple evaluations assessing investments designed to:</a:t>
            </a:r>
          </a:p>
          <a:p>
            <a:pPr lvl="2"/>
            <a:r>
              <a:rPr lang="en-US" dirty="0"/>
              <a:t>address different development problems </a:t>
            </a:r>
          </a:p>
          <a:p>
            <a:pPr lvl="2"/>
            <a:r>
              <a:rPr lang="en-US" dirty="0"/>
              <a:t>affect different outcomes</a:t>
            </a:r>
          </a:p>
          <a:p>
            <a:pPr lvl="2"/>
            <a:r>
              <a:rPr lang="en-US" dirty="0"/>
              <a:t>be delivered by different aid modalities </a:t>
            </a:r>
          </a:p>
          <a:p>
            <a:pPr lvl="2"/>
            <a:r>
              <a:rPr lang="en-US" dirty="0"/>
              <a:t>be implemented in varied contexts</a:t>
            </a:r>
            <a:r>
              <a:rPr lang="en-US" dirty="0" smtClean="0"/>
              <a:t>.</a:t>
            </a:r>
          </a:p>
          <a:p>
            <a:pPr lvl="1" algn="just">
              <a:spcBef>
                <a:spcPts val="0"/>
              </a:spcBef>
              <a:buNone/>
            </a:pPr>
            <a:endParaRPr lang="en-US" dirty="0"/>
          </a:p>
          <a:p>
            <a:pPr lvl="1" algn="just">
              <a:spcBef>
                <a:spcPts val="0"/>
              </a:spcBef>
              <a:buNone/>
            </a:pPr>
            <a:r>
              <a:rPr lang="en-US" dirty="0" smtClean="0"/>
              <a:t>6</a:t>
            </a:r>
            <a:r>
              <a:rPr lang="en-US" dirty="0"/>
              <a:t>. Changes to the policy and operating environment following integration of the Australian Aid Program into DFAT (2013) made cross-program comparisons difficult. </a:t>
            </a:r>
            <a:endParaRPr lang="en-US" dirty="0" smtClean="0"/>
          </a:p>
          <a:p>
            <a:pPr lvl="1" algn="just">
              <a:spcBef>
                <a:spcPts val="0"/>
              </a:spcBef>
              <a:buNone/>
            </a:pPr>
            <a:endParaRPr lang="en-US" dirty="0" smtClean="0"/>
          </a:p>
          <a:p>
            <a:pPr lvl="1" algn="just">
              <a:spcBef>
                <a:spcPts val="0"/>
              </a:spcBef>
              <a:buNone/>
            </a:pPr>
            <a:endParaRPr lang="en-US" i="1" dirty="0">
              <a:solidFill>
                <a:schemeClr val="accent2"/>
              </a:solidFill>
            </a:endParaRPr>
          </a:p>
          <a:p>
            <a:pPr lvl="1" algn="just">
              <a:spcBef>
                <a:spcPts val="0"/>
              </a:spcBef>
            </a:pPr>
            <a:r>
              <a:rPr lang="en-GB" sz="1000" i="1" dirty="0">
                <a:solidFill>
                  <a:schemeClr val="accent2"/>
                </a:solidFill>
              </a:rPr>
              <a:t>The Mid Term Review team developed these key evaluation questions on the assumption that baselines, targets, and analysis of achievement would be available as evidence </a:t>
            </a:r>
            <a:br>
              <a:rPr lang="en-GB" sz="1000" i="1" dirty="0">
                <a:solidFill>
                  <a:schemeClr val="accent2"/>
                </a:solidFill>
              </a:rPr>
            </a:br>
            <a:r>
              <a:rPr lang="en-GB" sz="1000" i="1" dirty="0">
                <a:solidFill>
                  <a:schemeClr val="accent2"/>
                </a:solidFill>
              </a:rPr>
              <a:t>of progress. This proved to only partly be the case. </a:t>
            </a:r>
          </a:p>
          <a:p>
            <a:pPr lvl="1" algn="just">
              <a:spcBef>
                <a:spcPts val="0"/>
              </a:spcBef>
            </a:pPr>
            <a:r>
              <a:rPr lang="en-GB" sz="900" i="1" dirty="0">
                <a:solidFill>
                  <a:schemeClr val="accent2"/>
                </a:solidFill>
              </a:rPr>
              <a:t>(Tonga Skills 2018)</a:t>
            </a:r>
          </a:p>
          <a:p>
            <a:pPr lvl="1"/>
            <a:endParaRPr lang="en-US" dirty="0"/>
          </a:p>
          <a:p>
            <a:pPr marL="0" lvl="2" indent="0">
              <a:buNone/>
            </a:pPr>
            <a:endParaRPr lang="en-US" dirty="0" smtClean="0"/>
          </a:p>
          <a:p>
            <a:pPr marL="0" lvl="2" indent="0">
              <a:buNone/>
            </a:pPr>
            <a:endParaRPr lang="en-US" dirty="0"/>
          </a:p>
        </p:txBody>
      </p:sp>
      <p:sp>
        <p:nvSpPr>
          <p:cNvPr id="5" name="Slide Number Placeholder 4">
            <a:extLst>
              <a:ext uri="{FF2B5EF4-FFF2-40B4-BE49-F238E27FC236}">
                <a16:creationId xmlns:a16="http://schemas.microsoft.com/office/drawing/2014/main" id="{2CE79398-0499-4C41-92C4-8D38CAAFBD91}"/>
              </a:ext>
            </a:extLst>
          </p:cNvPr>
          <p:cNvSpPr>
            <a:spLocks noGrp="1"/>
          </p:cNvSpPr>
          <p:nvPr>
            <p:ph type="sldNum" sz="quarter" idx="12"/>
          </p:nvPr>
        </p:nvSpPr>
        <p:spPr/>
        <p:txBody>
          <a:bodyPr/>
          <a:lstStyle/>
          <a:p>
            <a:fld id="{284A07E2-E97A-42E4-8313-125419E51080}" type="slidenum">
              <a:rPr lang="en-AU" smtClean="0"/>
              <a:t>20</a:t>
            </a:fld>
            <a:endParaRPr lang="en-AU"/>
          </a:p>
        </p:txBody>
      </p:sp>
      <p:sp>
        <p:nvSpPr>
          <p:cNvPr id="2" name="Title 1">
            <a:extLst>
              <a:ext uri="{FF2B5EF4-FFF2-40B4-BE49-F238E27FC236}">
                <a16:creationId xmlns:a16="http://schemas.microsoft.com/office/drawing/2014/main" id="{57F64822-B6DA-4916-97B5-CBED8637083A}"/>
              </a:ext>
            </a:extLst>
          </p:cNvPr>
          <p:cNvSpPr>
            <a:spLocks noGrp="1"/>
          </p:cNvSpPr>
          <p:nvPr>
            <p:ph type="title"/>
          </p:nvPr>
        </p:nvSpPr>
        <p:spPr/>
        <p:txBody>
          <a:bodyPr/>
          <a:lstStyle/>
          <a:p>
            <a:r>
              <a:rPr lang="en-AU" dirty="0"/>
              <a:t>Evaluation purpose, scope and methodology</a:t>
            </a:r>
          </a:p>
        </p:txBody>
      </p:sp>
    </p:spTree>
    <p:extLst>
      <p:ext uri="{BB962C8B-B14F-4D97-AF65-F5344CB8AC3E}">
        <p14:creationId xmlns:p14="http://schemas.microsoft.com/office/powerpoint/2010/main" val="474455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Evaluation purpose, scope and methodology</a:t>
            </a:r>
          </a:p>
        </p:txBody>
      </p:sp>
      <p:sp>
        <p:nvSpPr>
          <p:cNvPr id="5" name="Slide Number Placeholder 4"/>
          <p:cNvSpPr>
            <a:spLocks noGrp="1"/>
          </p:cNvSpPr>
          <p:nvPr>
            <p:ph type="sldNum" sz="quarter" idx="12"/>
          </p:nvPr>
        </p:nvSpPr>
        <p:spPr/>
        <p:txBody>
          <a:bodyPr/>
          <a:lstStyle/>
          <a:p>
            <a:fld id="{284A07E2-E97A-42E4-8313-125419E51080}" type="slidenum">
              <a:rPr lang="en-AU" smtClean="0"/>
              <a:t>21</a:t>
            </a:fld>
            <a:endParaRPr lang="en-AU"/>
          </a:p>
        </p:txBody>
      </p:sp>
      <p:sp>
        <p:nvSpPr>
          <p:cNvPr id="6" name="Content Placeholder 3">
            <a:extLst>
              <a:ext uri="{FF2B5EF4-FFF2-40B4-BE49-F238E27FC236}">
                <a16:creationId xmlns:a16="http://schemas.microsoft.com/office/drawing/2014/main" id="{63C97D86-29A0-4AD5-80AE-1911DB22332A}"/>
              </a:ext>
            </a:extLst>
          </p:cNvPr>
          <p:cNvSpPr txBox="1">
            <a:spLocks noGrp="1"/>
          </p:cNvSpPr>
          <p:nvPr>
            <p:ph sz="half" idx="1"/>
          </p:nvPr>
        </p:nvSpPr>
        <p:spPr>
          <a:xfrm>
            <a:off x="630001" y="1016698"/>
            <a:ext cx="3816000" cy="2995626"/>
          </a:xfrm>
          <a:prstGeom prst="rect">
            <a:avLst/>
          </a:prstGeom>
          <a:solidFill>
            <a:srgbClr val="D8DBDA"/>
          </a:solidFill>
        </p:spPr>
        <p:txBody>
          <a:bodyPr vert="horz" lIns="180000" tIns="180000" rIns="180000" bIns="180000" rtlCol="0">
            <a:noAutofit/>
          </a:bodyPr>
          <a:lstStyle>
            <a:lvl1pPr marL="0" indent="0" algn="l" defTabSz="914400" rtl="0" eaLnBrk="1" latinLnBrk="0" hangingPunct="1">
              <a:lnSpc>
                <a:spcPct val="110000"/>
              </a:lnSpc>
              <a:spcBef>
                <a:spcPts val="1000"/>
              </a:spcBef>
              <a:buFont typeface="Calibri" panose="020F0502020204030204" pitchFamily="34" charset="0"/>
              <a:buChar char="﻿"/>
              <a:defRPr sz="1600" b="0" kern="1200" cap="none" baseline="0">
                <a:solidFill>
                  <a:schemeClr val="accent1"/>
                </a:solidFill>
                <a:latin typeface="+mn-lt"/>
                <a:ea typeface="+mn-ea"/>
                <a:cs typeface="+mn-cs"/>
              </a:defRPr>
            </a:lvl1pPr>
            <a:lvl2pPr marL="0" indent="0" algn="l" defTabSz="914400" rtl="0" eaLnBrk="1" latinLnBrk="0" hangingPunct="1">
              <a:lnSpc>
                <a:spcPct val="110000"/>
              </a:lnSpc>
              <a:spcBef>
                <a:spcPts val="1000"/>
              </a:spcBef>
              <a:buFont typeface="Calibri" panose="020F0502020204030204" pitchFamily="34" charset="0"/>
              <a:buChar char="﻿"/>
              <a:defRPr sz="1100" b="0" kern="1200">
                <a:solidFill>
                  <a:schemeClr val="tx1"/>
                </a:solidFill>
                <a:latin typeface="+mn-lt"/>
                <a:ea typeface="+mn-ea"/>
                <a:cs typeface="+mn-cs"/>
              </a:defRPr>
            </a:lvl2pPr>
            <a:lvl3pPr marL="2268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3pPr>
            <a:lvl4pPr marL="4572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4pPr>
            <a:lvl5pPr marL="628650" indent="-17145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solidFill>
                  <a:schemeClr val="tx2"/>
                </a:solidFill>
              </a:rPr>
              <a:t>Mitigation strategies</a:t>
            </a:r>
          </a:p>
          <a:p>
            <a:pPr lvl="1"/>
            <a:r>
              <a:rPr lang="en-US" dirty="0"/>
              <a:t>The evaluator reviewed additional literature </a:t>
            </a:r>
            <a:r>
              <a:rPr lang="en-US" dirty="0" smtClean="0"/>
              <a:t>to identify </a:t>
            </a:r>
            <a:r>
              <a:rPr lang="en-US" dirty="0"/>
              <a:t>good practice </a:t>
            </a:r>
            <a:r>
              <a:rPr lang="en-US" dirty="0" smtClean="0"/>
              <a:t>standards and guidelines, ascertain </a:t>
            </a:r>
            <a:r>
              <a:rPr lang="en-US" dirty="0"/>
              <a:t>common </a:t>
            </a:r>
            <a:r>
              <a:rPr lang="en-US" dirty="0" smtClean="0"/>
              <a:t>challenges, provide further context </a:t>
            </a:r>
            <a:r>
              <a:rPr lang="en-US" dirty="0"/>
              <a:t>and validate findings and lessons</a:t>
            </a:r>
            <a:r>
              <a:rPr lang="en-US" dirty="0" smtClean="0"/>
              <a:t>.</a:t>
            </a:r>
            <a:endParaRPr lang="en-US" dirty="0"/>
          </a:p>
          <a:p>
            <a:pPr lvl="1"/>
            <a:r>
              <a:rPr lang="en-US" dirty="0"/>
              <a:t>Additional literature </a:t>
            </a:r>
            <a:r>
              <a:rPr lang="en-US" dirty="0" smtClean="0"/>
              <a:t>included:</a:t>
            </a:r>
          </a:p>
          <a:p>
            <a:pPr lvl="2"/>
            <a:r>
              <a:rPr lang="en-US" dirty="0"/>
              <a:t>Australian partner government plans and strategies</a:t>
            </a:r>
          </a:p>
          <a:p>
            <a:pPr lvl="2"/>
            <a:r>
              <a:rPr lang="en-US" dirty="0" smtClean="0"/>
              <a:t>international </a:t>
            </a:r>
            <a:r>
              <a:rPr lang="en-US" dirty="0"/>
              <a:t>TVET and skills development articles</a:t>
            </a:r>
          </a:p>
          <a:p>
            <a:pPr lvl="2"/>
            <a:r>
              <a:rPr lang="en-US" dirty="0" smtClean="0"/>
              <a:t>other </a:t>
            </a:r>
            <a:r>
              <a:rPr lang="en-US" dirty="0"/>
              <a:t>ODE evaluations.</a:t>
            </a:r>
          </a:p>
          <a:p>
            <a:endParaRPr lang="en-AU" dirty="0"/>
          </a:p>
        </p:txBody>
      </p:sp>
      <p:pic>
        <p:nvPicPr>
          <p:cNvPr id="9" name="Content Placeholder 12" descr="Picture of a women at a sewing machine. She is a student of the Australian Pacific Training Coalition (APTC) Certificate 2 in Applied Fashon Design"/>
          <p:cNvPicPr>
            <a:picLocks noGrp="1" noChangeAspect="1"/>
          </p:cNvPicPr>
          <p:nvPr>
            <p:ph sz="half" idx="2"/>
          </p:nvPr>
        </p:nvPicPr>
        <p:blipFill>
          <a:blip r:embed="rId2" cstate="hqprint">
            <a:extLst>
              <a:ext uri="{28A0092B-C50C-407E-A947-70E740481C1C}">
                <a14:useLocalDpi xmlns:a14="http://schemas.microsoft.com/office/drawing/2010/main" val="0"/>
              </a:ext>
            </a:extLst>
          </a:blip>
          <a:stretch>
            <a:fillRect/>
          </a:stretch>
        </p:blipFill>
        <p:spPr>
          <a:xfrm>
            <a:off x="4926898" y="1016698"/>
            <a:ext cx="3310585" cy="4968738"/>
          </a:xfrm>
        </p:spPr>
      </p:pic>
    </p:spTree>
    <p:extLst>
      <p:ext uri="{BB962C8B-B14F-4D97-AF65-F5344CB8AC3E}">
        <p14:creationId xmlns:p14="http://schemas.microsoft.com/office/powerpoint/2010/main" val="2454888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8890E905-B58D-49C0-BE8F-616D05EEA241}"/>
              </a:ext>
            </a:extLst>
          </p:cNvPr>
          <p:cNvSpPr>
            <a:spLocks noGrp="1"/>
          </p:cNvSpPr>
          <p:nvPr>
            <p:ph sz="half" idx="1"/>
          </p:nvPr>
        </p:nvSpPr>
        <p:spPr>
          <a:xfrm>
            <a:off x="630000" y="1392555"/>
            <a:ext cx="3816000" cy="3678209"/>
          </a:xfrm>
        </p:spPr>
        <p:txBody>
          <a:bodyPr/>
          <a:lstStyle/>
          <a:p>
            <a:pPr lvl="1"/>
            <a:r>
              <a:rPr lang="en-US" dirty="0"/>
              <a:t>Assessing relevance considers the extent to which:</a:t>
            </a:r>
          </a:p>
          <a:p>
            <a:pPr lvl="2">
              <a:buFont typeface="Wingdings" panose="05000000000000000000" pitchFamily="2" charset="2"/>
              <a:buChar char="§"/>
            </a:pPr>
            <a:r>
              <a:rPr lang="en-US" dirty="0"/>
              <a:t>investment approach suits priorities and policies of target groups, recipient and donor</a:t>
            </a:r>
          </a:p>
          <a:p>
            <a:pPr lvl="2">
              <a:buFont typeface="Wingdings" panose="05000000000000000000" pitchFamily="2" charset="2"/>
              <a:buChar char="§"/>
            </a:pPr>
            <a:r>
              <a:rPr lang="en-US" dirty="0"/>
              <a:t>investment objectives remain valid given</a:t>
            </a:r>
            <a:br>
              <a:rPr lang="en-US" dirty="0"/>
            </a:br>
            <a:r>
              <a:rPr lang="en-US" dirty="0"/>
              <a:t>changed circumstances</a:t>
            </a:r>
          </a:p>
          <a:p>
            <a:pPr lvl="2">
              <a:buFont typeface="Wingdings" panose="05000000000000000000" pitchFamily="2" charset="2"/>
              <a:buChar char="§"/>
            </a:pPr>
            <a:r>
              <a:rPr lang="en-US" dirty="0"/>
              <a:t>activities and outputs support attaining objectives </a:t>
            </a:r>
            <a:br>
              <a:rPr lang="en-US" dirty="0"/>
            </a:br>
            <a:r>
              <a:rPr lang="en-US" dirty="0"/>
              <a:t>and impacts.</a:t>
            </a:r>
          </a:p>
          <a:p>
            <a:pPr lvl="1"/>
            <a:r>
              <a:rPr lang="en-US" dirty="0"/>
              <a:t>Relevance of Australia’s support was affirmed in all evaluations, although most assessments focused on the extent investment objectives aligned with partner government and Australian policy priorities and frameworks. While important, policy alignment alone is only one measure </a:t>
            </a:r>
            <a:br>
              <a:rPr lang="en-US" dirty="0"/>
            </a:br>
            <a:r>
              <a:rPr lang="en-US" dirty="0"/>
              <a:t>of relevance.</a:t>
            </a:r>
          </a:p>
          <a:p>
            <a:pPr lvl="1"/>
            <a:r>
              <a:rPr lang="en-US" dirty="0"/>
              <a:t>Only some evaluations critically reflected on the extent to which investments represented the most </a:t>
            </a:r>
            <a:r>
              <a:rPr lang="en-US" dirty="0" smtClean="0"/>
              <a:t>appropriate </a:t>
            </a:r>
            <a:r>
              <a:rPr lang="en-US" dirty="0"/>
              <a:t>approach to addressing the identified development problem </a:t>
            </a:r>
            <a:r>
              <a:rPr lang="en-US" sz="900" i="1" dirty="0"/>
              <a:t>(</a:t>
            </a:r>
            <a:r>
              <a:rPr lang="en-US" sz="900" dirty="0"/>
              <a:t>APTC 2014, Kiribati 2014, Vanuatu 2017).</a:t>
            </a:r>
          </a:p>
          <a:p>
            <a:endParaRPr lang="en-AU" dirty="0"/>
          </a:p>
        </p:txBody>
      </p:sp>
      <p:sp>
        <p:nvSpPr>
          <p:cNvPr id="15" name="Content Placeholder 14">
            <a:extLst>
              <a:ext uri="{FF2B5EF4-FFF2-40B4-BE49-F238E27FC236}">
                <a16:creationId xmlns:a16="http://schemas.microsoft.com/office/drawing/2014/main" id="{05E849EB-8F27-410A-97D5-D8A6DEA21185}"/>
              </a:ext>
            </a:extLst>
          </p:cNvPr>
          <p:cNvSpPr>
            <a:spLocks noGrp="1"/>
          </p:cNvSpPr>
          <p:nvPr>
            <p:ph sz="half" idx="2"/>
          </p:nvPr>
        </p:nvSpPr>
        <p:spPr>
          <a:xfrm>
            <a:off x="4698000" y="1392555"/>
            <a:ext cx="3816000" cy="2356485"/>
          </a:xfrm>
        </p:spPr>
        <p:txBody>
          <a:bodyPr/>
          <a:lstStyle/>
          <a:p>
            <a:pPr lvl="1"/>
            <a:r>
              <a:rPr lang="en-US" dirty="0"/>
              <a:t>Across evaluations, there was little systematic evidence to support claims of relevance to partner governments beyond policy alignment, or to industry, employers or graduates.</a:t>
            </a:r>
          </a:p>
          <a:p>
            <a:pPr lvl="1"/>
            <a:r>
              <a:rPr lang="en-US" dirty="0"/>
              <a:t>It was a challenge, for example, for many evaluations to provide evidence to determine the extent to which skills training met training graduate needs, such as higher wages, better employment or </a:t>
            </a:r>
            <a:r>
              <a:rPr lang="en-US" dirty="0" err="1"/>
              <a:t>labour</a:t>
            </a:r>
            <a:r>
              <a:rPr lang="en-US" dirty="0"/>
              <a:t> mobility. </a:t>
            </a:r>
            <a:r>
              <a:rPr lang="en-US" sz="900" dirty="0"/>
              <a:t>(Tonga 2012, Timor-Leste 2014, APTC 2014, Kiribati 2015, Solomon Islands 2015)</a:t>
            </a:r>
          </a:p>
          <a:p>
            <a:pPr lvl="1"/>
            <a:r>
              <a:rPr lang="en-US" dirty="0"/>
              <a:t>This does not necessarily mean there was no benefit, but rather insufficient evidence to demonstrate relevance. This is an important limitation on the use of evaluation reports. </a:t>
            </a:r>
            <a:endParaRPr lang="en-AU" dirty="0"/>
          </a:p>
          <a:p>
            <a:pPr lvl="1"/>
            <a:endParaRPr lang="en-AU" dirty="0"/>
          </a:p>
        </p:txBody>
      </p:sp>
      <p:sp>
        <p:nvSpPr>
          <p:cNvPr id="5" name="Slide Number Placeholder 4">
            <a:extLst>
              <a:ext uri="{FF2B5EF4-FFF2-40B4-BE49-F238E27FC236}">
                <a16:creationId xmlns:a16="http://schemas.microsoft.com/office/drawing/2014/main" id="{D0EB0471-79DB-4C2B-AFAA-5B70BAF098B9}"/>
              </a:ext>
            </a:extLst>
          </p:cNvPr>
          <p:cNvSpPr>
            <a:spLocks noGrp="1"/>
          </p:cNvSpPr>
          <p:nvPr>
            <p:ph type="sldNum" sz="quarter" idx="12"/>
          </p:nvPr>
        </p:nvSpPr>
        <p:spPr/>
        <p:txBody>
          <a:bodyPr/>
          <a:lstStyle/>
          <a:p>
            <a:fld id="{284A07E2-E97A-42E4-8313-125419E51080}" type="slidenum">
              <a:rPr lang="en-AU" smtClean="0"/>
              <a:t>22</a:t>
            </a:fld>
            <a:endParaRPr lang="en-AU"/>
          </a:p>
        </p:txBody>
      </p:sp>
      <p:sp>
        <p:nvSpPr>
          <p:cNvPr id="11" name="Title 10">
            <a:extLst>
              <a:ext uri="{FF2B5EF4-FFF2-40B4-BE49-F238E27FC236}">
                <a16:creationId xmlns:a16="http://schemas.microsoft.com/office/drawing/2014/main" id="{E20E187C-95F2-49D6-9BF6-A613B9445567}"/>
              </a:ext>
            </a:extLst>
          </p:cNvPr>
          <p:cNvSpPr>
            <a:spLocks noGrp="1"/>
          </p:cNvSpPr>
          <p:nvPr>
            <p:ph type="title"/>
          </p:nvPr>
        </p:nvSpPr>
        <p:spPr/>
        <p:txBody>
          <a:bodyPr/>
          <a:lstStyle/>
          <a:p>
            <a:r>
              <a:rPr lang="en-AU" dirty="0"/>
              <a:t>Key Findings: Relevance</a:t>
            </a:r>
          </a:p>
        </p:txBody>
      </p:sp>
      <p:sp>
        <p:nvSpPr>
          <p:cNvPr id="17" name="Text Placeholder 16">
            <a:extLst>
              <a:ext uri="{FF2B5EF4-FFF2-40B4-BE49-F238E27FC236}">
                <a16:creationId xmlns:a16="http://schemas.microsoft.com/office/drawing/2014/main" id="{6766637F-2DCF-4759-BB54-A1CC89F63DE7}"/>
              </a:ext>
            </a:extLst>
          </p:cNvPr>
          <p:cNvSpPr>
            <a:spLocks noGrp="1"/>
          </p:cNvSpPr>
          <p:nvPr>
            <p:ph type="body" idx="13"/>
          </p:nvPr>
        </p:nvSpPr>
        <p:spPr>
          <a:xfrm>
            <a:off x="630238" y="1033463"/>
            <a:ext cx="7883761" cy="223837"/>
          </a:xfrm>
        </p:spPr>
        <p:txBody>
          <a:bodyPr/>
          <a:lstStyle/>
          <a:p>
            <a:r>
              <a:rPr lang="en-AU" sz="1600" dirty="0">
                <a:solidFill>
                  <a:schemeClr val="tx1"/>
                </a:solidFill>
              </a:rPr>
              <a:t>Evaluation question 1: Has DFAT support for skills development been relevant?</a:t>
            </a:r>
          </a:p>
        </p:txBody>
      </p:sp>
      <p:sp>
        <p:nvSpPr>
          <p:cNvPr id="18" name="Content Placeholder 3">
            <a:extLst>
              <a:ext uri="{FF2B5EF4-FFF2-40B4-BE49-F238E27FC236}">
                <a16:creationId xmlns:a16="http://schemas.microsoft.com/office/drawing/2014/main" id="{65FCA76F-5D9F-4F16-951A-F5A0E16E6466}"/>
              </a:ext>
            </a:extLst>
          </p:cNvPr>
          <p:cNvSpPr txBox="1">
            <a:spLocks/>
          </p:cNvSpPr>
          <p:nvPr/>
        </p:nvSpPr>
        <p:spPr>
          <a:xfrm>
            <a:off x="4697999" y="3751375"/>
            <a:ext cx="3815999" cy="2875846"/>
          </a:xfrm>
          <a:prstGeom prst="rect">
            <a:avLst/>
          </a:prstGeom>
          <a:solidFill>
            <a:srgbClr val="D8DBDA"/>
          </a:solidFill>
        </p:spPr>
        <p:txBody>
          <a:bodyPr vert="horz" lIns="180000" tIns="180000" rIns="180000" bIns="180000" rtlCol="0">
            <a:noAutofit/>
          </a:bodyPr>
          <a:lstStyle>
            <a:lvl1pPr marL="0" indent="0" algn="l" defTabSz="914400" rtl="0" eaLnBrk="1" latinLnBrk="0" hangingPunct="1">
              <a:lnSpc>
                <a:spcPct val="110000"/>
              </a:lnSpc>
              <a:spcBef>
                <a:spcPts val="1000"/>
              </a:spcBef>
              <a:buFont typeface="Calibri" panose="020F0502020204030204" pitchFamily="34" charset="0"/>
              <a:buChar char="﻿"/>
              <a:defRPr sz="1600" b="0" kern="1200" cap="none" baseline="0">
                <a:solidFill>
                  <a:schemeClr val="accent1"/>
                </a:solidFill>
                <a:latin typeface="+mn-lt"/>
                <a:ea typeface="+mn-ea"/>
                <a:cs typeface="+mn-cs"/>
              </a:defRPr>
            </a:lvl1pPr>
            <a:lvl2pPr marL="0" indent="0" algn="l" defTabSz="914400" rtl="0" eaLnBrk="1" latinLnBrk="0" hangingPunct="1">
              <a:lnSpc>
                <a:spcPct val="110000"/>
              </a:lnSpc>
              <a:spcBef>
                <a:spcPts val="1000"/>
              </a:spcBef>
              <a:buFont typeface="Calibri" panose="020F0502020204030204" pitchFamily="34" charset="0"/>
              <a:buChar char="﻿"/>
              <a:defRPr sz="1100" b="0" kern="1200">
                <a:solidFill>
                  <a:schemeClr val="tx1"/>
                </a:solidFill>
                <a:latin typeface="+mn-lt"/>
                <a:ea typeface="+mn-ea"/>
                <a:cs typeface="+mn-cs"/>
              </a:defRPr>
            </a:lvl2pPr>
            <a:lvl3pPr marL="2268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3pPr>
            <a:lvl4pPr marL="4572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4pPr>
            <a:lvl5pPr marL="628650" indent="-17145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tx2"/>
                </a:solidFill>
              </a:rPr>
              <a:t>Public diplomacy outcomes</a:t>
            </a:r>
          </a:p>
          <a:p>
            <a:pPr lvl="1"/>
            <a:r>
              <a:rPr lang="en-US" dirty="0"/>
              <a:t>While not generally included in investment outcomes, Australia’s skills development investments have contributed to foreign policy objectives through public diplomacy and development cooperation.</a:t>
            </a:r>
          </a:p>
          <a:p>
            <a:pPr lvl="1"/>
            <a:r>
              <a:rPr lang="en-US" dirty="0"/>
              <a:t>Long-term skills programs, such as APTC and </a:t>
            </a:r>
            <a:r>
              <a:rPr lang="en-US" dirty="0" smtClean="0"/>
              <a:t>the </a:t>
            </a:r>
            <a:r>
              <a:rPr lang="en-US" dirty="0"/>
              <a:t>Vanuatu Skills Program, have built trust in, and understanding of, Australia. These investments have generated strong political and government support and positive engagement with a broader foreign public, especially private sector and rural and regional communities.</a:t>
            </a:r>
          </a:p>
        </p:txBody>
      </p:sp>
      <p:sp>
        <p:nvSpPr>
          <p:cNvPr id="19" name="Content Placeholder 3">
            <a:extLst>
              <a:ext uri="{FF2B5EF4-FFF2-40B4-BE49-F238E27FC236}">
                <a16:creationId xmlns:a16="http://schemas.microsoft.com/office/drawing/2014/main" id="{C44DEC7B-74F7-4482-A8F3-5CFFDA0961CB}"/>
              </a:ext>
            </a:extLst>
          </p:cNvPr>
          <p:cNvSpPr txBox="1">
            <a:spLocks/>
          </p:cNvSpPr>
          <p:nvPr/>
        </p:nvSpPr>
        <p:spPr>
          <a:xfrm>
            <a:off x="562500" y="5189298"/>
            <a:ext cx="3951000" cy="1019175"/>
          </a:xfrm>
          <a:prstGeom prst="rect">
            <a:avLst/>
          </a:prstGeom>
          <a:noFill/>
        </p:spPr>
        <p:txBody>
          <a:bodyPr vert="horz" lIns="0" tIns="108000" rIns="0" bIns="108000" rtlCol="0">
            <a:noAutofit/>
          </a:bodyPr>
          <a:lstStyle>
            <a:lvl1pPr marL="0" indent="0" algn="l" defTabSz="914400" rtl="0" eaLnBrk="1" latinLnBrk="0" hangingPunct="1">
              <a:lnSpc>
                <a:spcPct val="110000"/>
              </a:lnSpc>
              <a:spcBef>
                <a:spcPts val="1000"/>
              </a:spcBef>
              <a:buFont typeface="Calibri" panose="020F0502020204030204" pitchFamily="34" charset="0"/>
              <a:buChar char="﻿"/>
              <a:defRPr sz="1600" b="0" kern="1200" cap="none" baseline="0">
                <a:solidFill>
                  <a:schemeClr val="accent1"/>
                </a:solidFill>
                <a:latin typeface="+mn-lt"/>
                <a:ea typeface="+mn-ea"/>
                <a:cs typeface="+mn-cs"/>
              </a:defRPr>
            </a:lvl1pPr>
            <a:lvl2pPr marL="0" indent="0" algn="l" defTabSz="914400" rtl="0" eaLnBrk="1" latinLnBrk="0" hangingPunct="1">
              <a:lnSpc>
                <a:spcPct val="110000"/>
              </a:lnSpc>
              <a:spcBef>
                <a:spcPts val="1000"/>
              </a:spcBef>
              <a:buFont typeface="Calibri" panose="020F0502020204030204" pitchFamily="34" charset="0"/>
              <a:buChar char="﻿"/>
              <a:defRPr sz="1100" b="0" kern="1200">
                <a:solidFill>
                  <a:schemeClr val="tx1"/>
                </a:solidFill>
                <a:latin typeface="+mn-lt"/>
                <a:ea typeface="+mn-ea"/>
                <a:cs typeface="+mn-cs"/>
              </a:defRPr>
            </a:lvl2pPr>
            <a:lvl3pPr marL="2268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3pPr>
            <a:lvl4pPr marL="4572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4pPr>
            <a:lvl5pPr marL="628650" indent="-17145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spcBef>
                <a:spcPts val="0"/>
              </a:spcBef>
            </a:pPr>
            <a:r>
              <a:rPr lang="en-US" sz="1000" i="1" dirty="0">
                <a:solidFill>
                  <a:schemeClr val="accent2"/>
                </a:solidFill>
              </a:rPr>
              <a:t>In </a:t>
            </a:r>
            <a:r>
              <a:rPr lang="en-US" sz="1000" i="1" dirty="0" err="1">
                <a:solidFill>
                  <a:schemeClr val="accent2"/>
                </a:solidFill>
              </a:rPr>
              <a:t>decentralised</a:t>
            </a:r>
            <a:r>
              <a:rPr lang="en-US" sz="1000" i="1" dirty="0">
                <a:solidFill>
                  <a:schemeClr val="accent2"/>
                </a:solidFill>
              </a:rPr>
              <a:t> contexts with relatively large rural populations, a simultaneous bottom-up and top-down implementation strategy is more likely to support the development of a ‘joined-up’ </a:t>
            </a:r>
            <a:r>
              <a:rPr lang="en-US" sz="1000" i="1" dirty="0" err="1">
                <a:solidFill>
                  <a:schemeClr val="accent2"/>
                </a:solidFill>
              </a:rPr>
              <a:t>TVET</a:t>
            </a:r>
            <a:r>
              <a:rPr lang="en-US" sz="1000" i="1" dirty="0">
                <a:solidFill>
                  <a:schemeClr val="accent2"/>
                </a:solidFill>
              </a:rPr>
              <a:t> system in which the three </a:t>
            </a:r>
            <a:r>
              <a:rPr lang="en-US" sz="1000" i="1" dirty="0" err="1">
                <a:solidFill>
                  <a:schemeClr val="accent2"/>
                </a:solidFill>
              </a:rPr>
              <a:t>TVET</a:t>
            </a:r>
            <a:r>
              <a:rPr lang="en-US" sz="1000" i="1" dirty="0">
                <a:solidFill>
                  <a:schemeClr val="accent2"/>
                </a:solidFill>
              </a:rPr>
              <a:t> dimensions of strategy, oversight and service delivery are carefully aligned and mutually reinforcing. </a:t>
            </a:r>
            <a:r>
              <a:rPr lang="en-US" sz="900" i="1" dirty="0">
                <a:solidFill>
                  <a:schemeClr val="accent2"/>
                </a:solidFill>
              </a:rPr>
              <a:t>(Vanuatu 2017)</a:t>
            </a:r>
          </a:p>
        </p:txBody>
      </p:sp>
    </p:spTree>
    <p:extLst>
      <p:ext uri="{BB962C8B-B14F-4D97-AF65-F5344CB8AC3E}">
        <p14:creationId xmlns:p14="http://schemas.microsoft.com/office/powerpoint/2010/main" val="3397871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Key findings: Results</a:t>
            </a:r>
          </a:p>
        </p:txBody>
      </p:sp>
      <p:sp>
        <p:nvSpPr>
          <p:cNvPr id="4" name="Slide Number Placeholder 3"/>
          <p:cNvSpPr>
            <a:spLocks noGrp="1"/>
          </p:cNvSpPr>
          <p:nvPr>
            <p:ph type="sldNum" sz="quarter" idx="12"/>
          </p:nvPr>
        </p:nvSpPr>
        <p:spPr/>
        <p:txBody>
          <a:bodyPr/>
          <a:lstStyle/>
          <a:p>
            <a:fld id="{284A07E2-E97A-42E4-8313-125419E51080}" type="slidenum">
              <a:rPr lang="en-AU" smtClean="0"/>
              <a:t>23</a:t>
            </a:fld>
            <a:endParaRPr lang="en-AU"/>
          </a:p>
        </p:txBody>
      </p:sp>
      <p:sp>
        <p:nvSpPr>
          <p:cNvPr id="6" name="Rectangle 5"/>
          <p:cNvSpPr/>
          <p:nvPr/>
        </p:nvSpPr>
        <p:spPr>
          <a:xfrm>
            <a:off x="314325" y="1017547"/>
            <a:ext cx="8491345" cy="430887"/>
          </a:xfrm>
          <a:prstGeom prst="rect">
            <a:avLst/>
          </a:prstGeom>
        </p:spPr>
        <p:txBody>
          <a:bodyPr wrap="square">
            <a:spAutoFit/>
          </a:bodyPr>
          <a:lstStyle/>
          <a:p>
            <a:pPr lvl="1"/>
            <a:r>
              <a:rPr lang="en-US" sz="1100" dirty="0"/>
              <a:t>Despite data limitations, evaluations identified examples of significant progress toward, or achievement of, investment outcomes.</a:t>
            </a:r>
          </a:p>
        </p:txBody>
      </p:sp>
      <p:sp>
        <p:nvSpPr>
          <p:cNvPr id="3" name="Content Placeholder 2"/>
          <p:cNvSpPr>
            <a:spLocks noGrp="1"/>
          </p:cNvSpPr>
          <p:nvPr>
            <p:ph idx="1"/>
          </p:nvPr>
        </p:nvSpPr>
        <p:spPr/>
        <p:txBody>
          <a:bodyPr/>
          <a:lstStyle/>
          <a:p>
            <a:endParaRPr lang="en-AU" dirty="0" smtClean="0"/>
          </a:p>
          <a:p>
            <a:endParaRPr lang="en-AU" dirty="0"/>
          </a:p>
        </p:txBody>
      </p:sp>
      <p:graphicFrame>
        <p:nvGraphicFramePr>
          <p:cNvPr id="7" name="Table 5">
            <a:extLst>
              <a:ext uri="{FF2B5EF4-FFF2-40B4-BE49-F238E27FC236}">
                <a16:creationId xmlns:a16="http://schemas.microsoft.com/office/drawing/2014/main" id="{215B82C0-6E9A-41C7-966B-8DE5EDEDC8AE}"/>
              </a:ext>
            </a:extLst>
          </p:cNvPr>
          <p:cNvGraphicFramePr>
            <a:graphicFrameLocks noGrp="1"/>
          </p:cNvGraphicFramePr>
          <p:nvPr>
            <p:extLst>
              <p:ext uri="{D42A27DB-BD31-4B8C-83A1-F6EECF244321}">
                <p14:modId xmlns:p14="http://schemas.microsoft.com/office/powerpoint/2010/main" val="127781549"/>
              </p:ext>
            </p:extLst>
          </p:nvPr>
        </p:nvGraphicFramePr>
        <p:xfrm>
          <a:off x="944325" y="1611653"/>
          <a:ext cx="7103350" cy="4751149"/>
        </p:xfrm>
        <a:graphic>
          <a:graphicData uri="http://schemas.openxmlformats.org/drawingml/2006/table">
            <a:tbl>
              <a:tblPr firstRow="1" firstCol="1" bandRow="1">
                <a:tableStyleId>{5C22544A-7EE6-4342-B048-85BDC9FD1C3A}</a:tableStyleId>
              </a:tblPr>
              <a:tblGrid>
                <a:gridCol w="1746925">
                  <a:extLst>
                    <a:ext uri="{9D8B030D-6E8A-4147-A177-3AD203B41FA5}">
                      <a16:colId xmlns:a16="http://schemas.microsoft.com/office/drawing/2014/main" val="515861801"/>
                    </a:ext>
                  </a:extLst>
                </a:gridCol>
                <a:gridCol w="5356425">
                  <a:extLst>
                    <a:ext uri="{9D8B030D-6E8A-4147-A177-3AD203B41FA5}">
                      <a16:colId xmlns:a16="http://schemas.microsoft.com/office/drawing/2014/main" val="4073104830"/>
                    </a:ext>
                  </a:extLst>
                </a:gridCol>
              </a:tblGrid>
              <a:tr h="232913">
                <a:tc>
                  <a:txBody>
                    <a:bodyPr/>
                    <a:lstStyle/>
                    <a:p>
                      <a:pPr>
                        <a:spcAft>
                          <a:spcPts val="600"/>
                        </a:spcAft>
                      </a:pPr>
                      <a:endParaRPr lang="en-AU" sz="1200" dirty="0"/>
                    </a:p>
                  </a:txBody>
                  <a:tcPr/>
                </a:tc>
                <a:tc>
                  <a:txBody>
                    <a:bodyPr/>
                    <a:lstStyle/>
                    <a:p>
                      <a:pPr algn="ctr">
                        <a:spcAft>
                          <a:spcPts val="600"/>
                        </a:spcAft>
                      </a:pPr>
                      <a:r>
                        <a:rPr lang="en-AU" sz="1200" dirty="0"/>
                        <a:t>Selected results</a:t>
                      </a:r>
                    </a:p>
                  </a:txBody>
                  <a:tcPr/>
                </a:tc>
                <a:extLst>
                  <a:ext uri="{0D108BD9-81ED-4DB2-BD59-A6C34878D82A}">
                    <a16:rowId xmlns:a16="http://schemas.microsoft.com/office/drawing/2014/main" val="4161919357"/>
                  </a:ext>
                </a:extLst>
              </a:tr>
              <a:tr h="1819562">
                <a:tc rowSpan="3">
                  <a:txBody>
                    <a:bodyPr/>
                    <a:lstStyle/>
                    <a:p>
                      <a:pPr>
                        <a:spcAft>
                          <a:spcPts val="600"/>
                        </a:spcAft>
                      </a:pPr>
                      <a:r>
                        <a:rPr lang="en-US" sz="1200" dirty="0" smtClean="0"/>
                        <a:t>Increased</a:t>
                      </a:r>
                      <a:r>
                        <a:rPr lang="en-US" sz="1200" baseline="0" dirty="0" smtClean="0"/>
                        <a:t> equitable supply of skills</a:t>
                      </a:r>
                      <a:endParaRPr lang="en-AU" sz="1200" dirty="0"/>
                    </a:p>
                  </a:txBody>
                  <a:tcPr anchor="ctr"/>
                </a:tc>
                <a:tc>
                  <a:txBody>
                    <a:bodyPr/>
                    <a:lstStyle/>
                    <a:p>
                      <a:r>
                        <a:rPr lang="en-US" sz="1000" dirty="0" smtClean="0"/>
                        <a:t>As of August 2014, APTC had provided 6,780 graduates with relevant skills and Australian qualifications.</a:t>
                      </a:r>
                    </a:p>
                    <a:p>
                      <a:endParaRPr lang="en-US" sz="1000" dirty="0" smtClean="0"/>
                    </a:p>
                    <a:p>
                      <a:r>
                        <a:rPr lang="en-US" sz="1000" dirty="0" smtClean="0"/>
                        <a:t>APTC increased enrolment of women in training for non-traditional occupations:</a:t>
                      </a:r>
                      <a:br>
                        <a:rPr lang="en-US" sz="1000" dirty="0" smtClean="0"/>
                      </a:br>
                      <a:endParaRPr lang="en-US" sz="1000" dirty="0" smtClean="0"/>
                    </a:p>
                    <a:p>
                      <a:pPr marL="171450" lvl="0" indent="-171450" algn="l" defTabSz="914400" rtl="0" eaLnBrk="1" latinLnBrk="0" hangingPunct="1">
                        <a:spcAft>
                          <a:spcPts val="600"/>
                        </a:spcAft>
                        <a:buFont typeface="Arial" panose="020B0604020202020204" pitchFamily="34" charset="0"/>
                        <a:buChar char="•"/>
                      </a:pPr>
                      <a:r>
                        <a:rPr lang="en-US" sz="1000" kern="1200" dirty="0" smtClean="0">
                          <a:solidFill>
                            <a:schemeClr val="dk1"/>
                          </a:solidFill>
                          <a:latin typeface="+mn-lt"/>
                          <a:ea typeface="+mn-ea"/>
                          <a:cs typeface="+mn-cs"/>
                        </a:rPr>
                        <a:t>34% of enrolments in commercial cookery</a:t>
                      </a:r>
                    </a:p>
                    <a:p>
                      <a:pPr marL="171450" lvl="0" indent="-171450" algn="l" defTabSz="914400" rtl="0" eaLnBrk="1" latinLnBrk="0" hangingPunct="1">
                        <a:spcAft>
                          <a:spcPts val="600"/>
                        </a:spcAft>
                        <a:buFont typeface="Arial" panose="020B0604020202020204" pitchFamily="34" charset="0"/>
                        <a:buChar char="•"/>
                      </a:pPr>
                      <a:r>
                        <a:rPr lang="en-US" sz="1000" kern="1200" dirty="0" smtClean="0">
                          <a:solidFill>
                            <a:schemeClr val="dk1"/>
                          </a:solidFill>
                          <a:latin typeface="+mn-lt"/>
                          <a:ea typeface="+mn-ea"/>
                          <a:cs typeface="+mn-cs"/>
                        </a:rPr>
                        <a:t>43% in painting and decorating</a:t>
                      </a:r>
                    </a:p>
                    <a:p>
                      <a:pPr marL="171450" lvl="0" indent="-171450" algn="l" defTabSz="914400" rtl="0" eaLnBrk="1" latinLnBrk="0" hangingPunct="1">
                        <a:spcAft>
                          <a:spcPts val="600"/>
                        </a:spcAft>
                        <a:buFont typeface="Arial" panose="020B0604020202020204" pitchFamily="34" charset="0"/>
                        <a:buChar char="•"/>
                      </a:pPr>
                      <a:r>
                        <a:rPr lang="en-US" sz="1000" kern="1200" dirty="0" smtClean="0">
                          <a:solidFill>
                            <a:schemeClr val="dk1"/>
                          </a:solidFill>
                          <a:latin typeface="+mn-lt"/>
                          <a:ea typeface="+mn-ea"/>
                          <a:cs typeface="+mn-cs"/>
                        </a:rPr>
                        <a:t>40% in wall and floor tiling. </a:t>
                      </a:r>
                      <a:r>
                        <a:rPr lang="en-US" sz="800" dirty="0" smtClean="0"/>
                        <a:t>(APTC 2014)</a:t>
                      </a:r>
                    </a:p>
                    <a:p>
                      <a:pPr>
                        <a:spcAft>
                          <a:spcPts val="600"/>
                        </a:spcAft>
                      </a:pPr>
                      <a:endParaRPr lang="en-US" sz="900" dirty="0"/>
                    </a:p>
                  </a:txBody>
                  <a:tcPr/>
                </a:tc>
                <a:extLst>
                  <a:ext uri="{0D108BD9-81ED-4DB2-BD59-A6C34878D82A}">
                    <a16:rowId xmlns:a16="http://schemas.microsoft.com/office/drawing/2014/main" val="4133347542"/>
                  </a:ext>
                </a:extLst>
              </a:tr>
              <a:tr h="1266876">
                <a:tc vMerge="1">
                  <a:txBody>
                    <a:bodyPr/>
                    <a:lstStyle/>
                    <a:p>
                      <a:endParaRPr lang="en-AU" sz="900" dirty="0"/>
                    </a:p>
                  </a:txBody>
                  <a:tcPr/>
                </a:tc>
                <a:tc>
                  <a:txBody>
                    <a:bodyPr/>
                    <a:lstStyle/>
                    <a:p>
                      <a:pPr>
                        <a:spcAft>
                          <a:spcPts val="600"/>
                        </a:spcAft>
                      </a:pPr>
                      <a:r>
                        <a:rPr lang="en-AU" sz="1000" dirty="0" smtClean="0"/>
                        <a:t>8,082 participants undertook training and/or follow-up support through the Vanuatu Skills Program (2009 - 2014):</a:t>
                      </a:r>
                    </a:p>
                    <a:p>
                      <a:pPr marL="171450" lvl="0" indent="-171450" algn="l" defTabSz="914400" rtl="0" eaLnBrk="1" latinLnBrk="0" hangingPunct="1">
                        <a:spcAft>
                          <a:spcPts val="600"/>
                        </a:spcAft>
                        <a:buFont typeface="Arial" panose="020B0604020202020204" pitchFamily="34" charset="0"/>
                        <a:buChar char="•"/>
                      </a:pPr>
                      <a:r>
                        <a:rPr lang="en-AU" sz="1000" kern="1200" dirty="0" smtClean="0">
                          <a:solidFill>
                            <a:schemeClr val="dk1"/>
                          </a:solidFill>
                          <a:latin typeface="+mn-lt"/>
                          <a:ea typeface="+mn-ea"/>
                          <a:cs typeface="+mn-cs"/>
                        </a:rPr>
                        <a:t>42% female</a:t>
                      </a:r>
                    </a:p>
                    <a:p>
                      <a:pPr marL="171450" lvl="0" indent="-171450" algn="l" defTabSz="914400" rtl="0" eaLnBrk="1" latinLnBrk="0" hangingPunct="1">
                        <a:spcAft>
                          <a:spcPts val="600"/>
                        </a:spcAft>
                        <a:buFont typeface="Arial" panose="020B0604020202020204" pitchFamily="34" charset="0"/>
                        <a:buChar char="•"/>
                      </a:pPr>
                      <a:r>
                        <a:rPr lang="en-AU" sz="1000" kern="1200" dirty="0" smtClean="0">
                          <a:solidFill>
                            <a:schemeClr val="dk1"/>
                          </a:solidFill>
                          <a:latin typeface="+mn-lt"/>
                          <a:ea typeface="+mn-ea"/>
                          <a:cs typeface="+mn-cs"/>
                        </a:rPr>
                        <a:t>7% people with disability</a:t>
                      </a:r>
                    </a:p>
                    <a:p>
                      <a:pPr marL="171450" lvl="0" indent="-171450" algn="l" defTabSz="914400" rtl="0" eaLnBrk="1" latinLnBrk="0" hangingPunct="1">
                        <a:spcAft>
                          <a:spcPts val="600"/>
                        </a:spcAft>
                        <a:buFont typeface="Arial" panose="020B0604020202020204" pitchFamily="34" charset="0"/>
                        <a:buChar char="•"/>
                      </a:pPr>
                      <a:r>
                        <a:rPr lang="en-AU" sz="1000" kern="1200" dirty="0" smtClean="0">
                          <a:solidFill>
                            <a:schemeClr val="dk1"/>
                          </a:solidFill>
                          <a:latin typeface="+mn-lt"/>
                          <a:ea typeface="+mn-ea"/>
                          <a:cs typeface="+mn-cs"/>
                        </a:rPr>
                        <a:t>75% from rural areas</a:t>
                      </a:r>
                      <a:r>
                        <a:rPr lang="en-AU" sz="900" kern="1200" baseline="0" dirty="0" smtClean="0">
                          <a:solidFill>
                            <a:schemeClr val="dk1"/>
                          </a:solidFill>
                          <a:latin typeface="+mn-lt"/>
                          <a:ea typeface="+mn-ea"/>
                          <a:cs typeface="+mn-cs"/>
                        </a:rPr>
                        <a:t> </a:t>
                      </a:r>
                      <a:r>
                        <a:rPr lang="en-AU" sz="900" kern="1200" dirty="0" smtClean="0">
                          <a:solidFill>
                            <a:schemeClr val="dk1"/>
                          </a:solidFill>
                          <a:latin typeface="+mn-lt"/>
                          <a:ea typeface="+mn-ea"/>
                          <a:cs typeface="+mn-cs"/>
                        </a:rPr>
                        <a:t>(</a:t>
                      </a:r>
                      <a:r>
                        <a:rPr lang="en-AU" sz="800" kern="1200" dirty="0" smtClean="0">
                          <a:solidFill>
                            <a:schemeClr val="dk1"/>
                          </a:solidFill>
                          <a:latin typeface="+mn-lt"/>
                          <a:ea typeface="+mn-ea"/>
                          <a:cs typeface="+mn-cs"/>
                        </a:rPr>
                        <a:t>Vanuatu 2015)</a:t>
                      </a:r>
                    </a:p>
                    <a:p>
                      <a:pPr>
                        <a:spcAft>
                          <a:spcPts val="600"/>
                        </a:spcAft>
                      </a:pPr>
                      <a:endParaRPr lang="en-US" sz="1000" dirty="0"/>
                    </a:p>
                  </a:txBody>
                  <a:tcPr/>
                </a:tc>
                <a:extLst>
                  <a:ext uri="{0D108BD9-81ED-4DB2-BD59-A6C34878D82A}">
                    <a16:rowId xmlns:a16="http://schemas.microsoft.com/office/drawing/2014/main" val="979595754"/>
                  </a:ext>
                </a:extLst>
              </a:tr>
              <a:tr h="1346627">
                <a:tc vMerge="1">
                  <a:txBody>
                    <a:bodyPr/>
                    <a:lstStyle/>
                    <a:p>
                      <a:endParaRPr lang="en-AU" sz="900" dirty="0"/>
                    </a:p>
                  </a:txBody>
                  <a:tcPr/>
                </a:tc>
                <a:tc>
                  <a:txBody>
                    <a:bodyPr/>
                    <a:lstStyle/>
                    <a:p>
                      <a:r>
                        <a:rPr lang="en-US" sz="1000" dirty="0" smtClean="0"/>
                        <a:t>Women own or co-own 55 (47%) of the 117 businesses engaged in TVET for Tourism coaching activities, and make up 44% of all employees:</a:t>
                      </a:r>
                    </a:p>
                    <a:p>
                      <a:endParaRPr lang="en-US" sz="1000" dirty="0" smtClean="0"/>
                    </a:p>
                    <a:p>
                      <a:pPr marL="171450" indent="-171450">
                        <a:buFont typeface="Arial" panose="020B0604020202020204" pitchFamily="34" charset="0"/>
                        <a:buChar char="•"/>
                      </a:pPr>
                      <a:r>
                        <a:rPr lang="en-US" sz="1000" dirty="0" smtClean="0"/>
                        <a:t>4% of coaching participants are people with disability</a:t>
                      </a:r>
                    </a:p>
                    <a:p>
                      <a:pPr marL="171450" indent="-171450">
                        <a:buFont typeface="Arial" panose="020B0604020202020204" pitchFamily="34" charset="0"/>
                        <a:buChar char="•"/>
                      </a:pPr>
                      <a:endParaRPr lang="en-US" sz="1000" dirty="0" smtClean="0"/>
                    </a:p>
                    <a:p>
                      <a:pPr marL="171450" indent="-171450">
                        <a:buFont typeface="Arial" panose="020B0604020202020204" pitchFamily="34" charset="0"/>
                        <a:buChar char="•"/>
                      </a:pPr>
                      <a:r>
                        <a:rPr lang="en-US" sz="1000" dirty="0" smtClean="0"/>
                        <a:t>65% of industry expert coaches are female </a:t>
                      </a:r>
                      <a:r>
                        <a:rPr lang="en-US" sz="800" dirty="0" smtClean="0"/>
                        <a:t>(Vanuatu 2017)</a:t>
                      </a:r>
                      <a:endParaRPr lang="en-AU" sz="800" dirty="0" smtClean="0"/>
                    </a:p>
                    <a:p>
                      <a:pPr>
                        <a:spcAft>
                          <a:spcPts val="600"/>
                        </a:spcAft>
                      </a:pPr>
                      <a:endParaRPr lang="en-AU" sz="900" dirty="0"/>
                    </a:p>
                  </a:txBody>
                  <a:tcPr/>
                </a:tc>
                <a:extLst>
                  <a:ext uri="{0D108BD9-81ED-4DB2-BD59-A6C34878D82A}">
                    <a16:rowId xmlns:a16="http://schemas.microsoft.com/office/drawing/2014/main" val="1946781148"/>
                  </a:ext>
                </a:extLst>
              </a:tr>
            </a:tbl>
          </a:graphicData>
        </a:graphic>
      </p:graphicFrame>
    </p:spTree>
    <p:extLst>
      <p:ext uri="{BB962C8B-B14F-4D97-AF65-F5344CB8AC3E}">
        <p14:creationId xmlns:p14="http://schemas.microsoft.com/office/powerpoint/2010/main" val="27467160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D30D7-4364-4335-A6B0-0C143FF07331}"/>
              </a:ext>
            </a:extLst>
          </p:cNvPr>
          <p:cNvSpPr>
            <a:spLocks noGrp="1"/>
          </p:cNvSpPr>
          <p:nvPr>
            <p:ph type="title"/>
          </p:nvPr>
        </p:nvSpPr>
        <p:spPr/>
        <p:txBody>
          <a:bodyPr/>
          <a:lstStyle/>
          <a:p>
            <a:r>
              <a:rPr lang="en-AU" dirty="0"/>
              <a:t>Key findings: Results</a:t>
            </a:r>
            <a:br>
              <a:rPr lang="en-AU" dirty="0"/>
            </a:br>
            <a:endParaRPr lang="en-AU" dirty="0"/>
          </a:p>
        </p:txBody>
      </p:sp>
      <p:sp>
        <p:nvSpPr>
          <p:cNvPr id="4" name="Slide Number Placeholder 3">
            <a:extLst>
              <a:ext uri="{FF2B5EF4-FFF2-40B4-BE49-F238E27FC236}">
                <a16:creationId xmlns:a16="http://schemas.microsoft.com/office/drawing/2014/main" id="{3537858E-3C38-4098-BFE6-7B73E92E945B}"/>
              </a:ext>
            </a:extLst>
          </p:cNvPr>
          <p:cNvSpPr>
            <a:spLocks noGrp="1"/>
          </p:cNvSpPr>
          <p:nvPr>
            <p:ph type="sldNum" sz="quarter" idx="12"/>
          </p:nvPr>
        </p:nvSpPr>
        <p:spPr/>
        <p:txBody>
          <a:bodyPr/>
          <a:lstStyle/>
          <a:p>
            <a:fld id="{284A07E2-E97A-42E4-8313-125419E51080}" type="slidenum">
              <a:rPr lang="en-AU" smtClean="0"/>
              <a:t>24</a:t>
            </a:fld>
            <a:endParaRPr lang="en-AU"/>
          </a:p>
        </p:txBody>
      </p:sp>
      <p:graphicFrame>
        <p:nvGraphicFramePr>
          <p:cNvPr id="5" name="Table 5">
            <a:extLst>
              <a:ext uri="{FF2B5EF4-FFF2-40B4-BE49-F238E27FC236}">
                <a16:creationId xmlns:a16="http://schemas.microsoft.com/office/drawing/2014/main" id="{215B82C0-6E9A-41C7-966B-8DE5EDEDC8AE}"/>
              </a:ext>
            </a:extLst>
          </p:cNvPr>
          <p:cNvGraphicFramePr>
            <a:graphicFrameLocks noGrp="1"/>
          </p:cNvGraphicFramePr>
          <p:nvPr>
            <p:extLst>
              <p:ext uri="{D42A27DB-BD31-4B8C-83A1-F6EECF244321}">
                <p14:modId xmlns:p14="http://schemas.microsoft.com/office/powerpoint/2010/main" val="3972050532"/>
              </p:ext>
            </p:extLst>
          </p:nvPr>
        </p:nvGraphicFramePr>
        <p:xfrm>
          <a:off x="628650" y="871447"/>
          <a:ext cx="7222578" cy="5602414"/>
        </p:xfrm>
        <a:graphic>
          <a:graphicData uri="http://schemas.openxmlformats.org/drawingml/2006/table">
            <a:tbl>
              <a:tblPr firstRow="1" firstCol="1" bandRow="1">
                <a:tableStyleId>{5C22544A-7EE6-4342-B048-85BDC9FD1C3A}</a:tableStyleId>
              </a:tblPr>
              <a:tblGrid>
                <a:gridCol w="1776247">
                  <a:extLst>
                    <a:ext uri="{9D8B030D-6E8A-4147-A177-3AD203B41FA5}">
                      <a16:colId xmlns:a16="http://schemas.microsoft.com/office/drawing/2014/main" val="515861801"/>
                    </a:ext>
                  </a:extLst>
                </a:gridCol>
                <a:gridCol w="5446331">
                  <a:extLst>
                    <a:ext uri="{9D8B030D-6E8A-4147-A177-3AD203B41FA5}">
                      <a16:colId xmlns:a16="http://schemas.microsoft.com/office/drawing/2014/main" val="4073104830"/>
                    </a:ext>
                  </a:extLst>
                </a:gridCol>
              </a:tblGrid>
              <a:tr h="0">
                <a:tc>
                  <a:txBody>
                    <a:bodyPr/>
                    <a:lstStyle/>
                    <a:p>
                      <a:pPr>
                        <a:spcAft>
                          <a:spcPts val="600"/>
                        </a:spcAft>
                      </a:pPr>
                      <a:endParaRPr lang="en-AU" sz="1000" dirty="0"/>
                    </a:p>
                  </a:txBody>
                  <a:tcPr/>
                </a:tc>
                <a:tc>
                  <a:txBody>
                    <a:bodyPr/>
                    <a:lstStyle/>
                    <a:p>
                      <a:pPr algn="ctr">
                        <a:spcAft>
                          <a:spcPts val="600"/>
                        </a:spcAft>
                      </a:pPr>
                      <a:r>
                        <a:rPr lang="en-AU" sz="1200" dirty="0"/>
                        <a:t>Selected results</a:t>
                      </a:r>
                    </a:p>
                  </a:txBody>
                  <a:tcPr/>
                </a:tc>
                <a:extLst>
                  <a:ext uri="{0D108BD9-81ED-4DB2-BD59-A6C34878D82A}">
                    <a16:rowId xmlns:a16="http://schemas.microsoft.com/office/drawing/2014/main" val="4161919357"/>
                  </a:ext>
                </a:extLst>
              </a:tr>
              <a:tr h="986245">
                <a:tc rowSpan="3">
                  <a:txBody>
                    <a:bodyPr/>
                    <a:lstStyle/>
                    <a:p>
                      <a:pPr>
                        <a:spcAft>
                          <a:spcPts val="600"/>
                        </a:spcAft>
                      </a:pPr>
                      <a:r>
                        <a:rPr lang="en-US" sz="1200" dirty="0"/>
                        <a:t>Improved quality in </a:t>
                      </a:r>
                      <a:r>
                        <a:rPr lang="en-US" sz="1200" dirty="0" err="1"/>
                        <a:t>TVET</a:t>
                      </a:r>
                      <a:r>
                        <a:rPr lang="en-US" sz="1200" dirty="0"/>
                        <a:t> systems</a:t>
                      </a:r>
                      <a:endParaRPr lang="en-AU" sz="1200" dirty="0"/>
                    </a:p>
                  </a:txBody>
                  <a:tcPr anchor="ctr"/>
                </a:tc>
                <a:tc>
                  <a:txBody>
                    <a:bodyPr/>
                    <a:lstStyle/>
                    <a:p>
                      <a:pPr>
                        <a:spcAft>
                          <a:spcPts val="600"/>
                        </a:spcAft>
                      </a:pPr>
                      <a:r>
                        <a:rPr lang="en-US" sz="1000" dirty="0" smtClean="0"/>
                        <a:t>There is ‘ample evidence that aspects of the Vanuatu Skills Program are starting to be integrated into regular national government operations’.  </a:t>
                      </a:r>
                    </a:p>
                    <a:p>
                      <a:pPr>
                        <a:spcAft>
                          <a:spcPts val="600"/>
                        </a:spcAft>
                      </a:pPr>
                      <a:r>
                        <a:rPr lang="en-US" sz="1000" dirty="0" smtClean="0"/>
                        <a:t>The </a:t>
                      </a:r>
                      <a:r>
                        <a:rPr lang="en-US" sz="1000" dirty="0"/>
                        <a:t>program has </a:t>
                      </a:r>
                      <a:r>
                        <a:rPr lang="en-US" sz="1000" dirty="0" smtClean="0"/>
                        <a:t>made </a:t>
                      </a:r>
                      <a:r>
                        <a:rPr lang="en-US" sz="1000" dirty="0"/>
                        <a:t>tangible contributions to the strategic framework for TVET, to TVET system oversight, and service delivery at the provincial </a:t>
                      </a:r>
                      <a:r>
                        <a:rPr lang="en-US" sz="1000" dirty="0" smtClean="0"/>
                        <a:t>level, </a:t>
                      </a:r>
                      <a:r>
                        <a:rPr lang="en-US" sz="1000" dirty="0"/>
                        <a:t>strengthening the TVET sector across all three dimensions. </a:t>
                      </a:r>
                      <a:r>
                        <a:rPr lang="en-US" sz="900" dirty="0"/>
                        <a:t>(Vanuatu 2015)</a:t>
                      </a:r>
                    </a:p>
                  </a:txBody>
                  <a:tcPr/>
                </a:tc>
                <a:extLst>
                  <a:ext uri="{0D108BD9-81ED-4DB2-BD59-A6C34878D82A}">
                    <a16:rowId xmlns:a16="http://schemas.microsoft.com/office/drawing/2014/main" val="4133347542"/>
                  </a:ext>
                </a:extLst>
              </a:tr>
              <a:tr h="1161923">
                <a:tc vMerge="1">
                  <a:txBody>
                    <a:bodyPr/>
                    <a:lstStyle/>
                    <a:p>
                      <a:endParaRPr lang="en-AU" sz="900" dirty="0"/>
                    </a:p>
                  </a:txBody>
                  <a:tcPr/>
                </a:tc>
                <a:tc>
                  <a:txBody>
                    <a:bodyPr/>
                    <a:lstStyle/>
                    <a:p>
                      <a:pPr>
                        <a:spcAft>
                          <a:spcPts val="600"/>
                        </a:spcAft>
                      </a:pPr>
                      <a:r>
                        <a:rPr lang="en-US" sz="1000" dirty="0" smtClean="0"/>
                        <a:t>The TVET Sector Support Program has </a:t>
                      </a:r>
                      <a:r>
                        <a:rPr lang="en-US" sz="1000" dirty="0"/>
                        <a:t>‘transitioned TVET delivery from a supply to a demand led training model with industry support.’  </a:t>
                      </a:r>
                    </a:p>
                    <a:p>
                      <a:pPr>
                        <a:spcAft>
                          <a:spcPts val="600"/>
                        </a:spcAft>
                      </a:pPr>
                      <a:r>
                        <a:rPr lang="en-US" sz="1000" dirty="0"/>
                        <a:t>Stakeholders note ‘considerable improvement in the TVET sector, both in terms of planning and delivery, as a result of the </a:t>
                      </a:r>
                      <a:r>
                        <a:rPr lang="en-US" sz="1000" dirty="0" smtClean="0"/>
                        <a:t>program’. </a:t>
                      </a:r>
                      <a:endParaRPr lang="en-US" sz="1000" dirty="0"/>
                    </a:p>
                    <a:p>
                      <a:pPr>
                        <a:spcAft>
                          <a:spcPts val="600"/>
                        </a:spcAft>
                      </a:pPr>
                      <a:r>
                        <a:rPr lang="en-US" sz="1000" dirty="0"/>
                        <a:t>The ‘standard of teaching quality has been raised to </a:t>
                      </a:r>
                      <a:r>
                        <a:rPr lang="en-US" sz="1000" dirty="0" err="1"/>
                        <a:t>recognised</a:t>
                      </a:r>
                      <a:r>
                        <a:rPr lang="en-US" sz="1000" dirty="0"/>
                        <a:t> international </a:t>
                      </a:r>
                      <a:r>
                        <a:rPr lang="en-US" sz="1000" dirty="0" smtClean="0"/>
                        <a:t>levels’. </a:t>
                      </a:r>
                      <a:r>
                        <a:rPr lang="en-US" sz="1000" dirty="0"/>
                        <a:t>(Kiribati 2015)</a:t>
                      </a:r>
                    </a:p>
                  </a:txBody>
                  <a:tcPr/>
                </a:tc>
                <a:extLst>
                  <a:ext uri="{0D108BD9-81ED-4DB2-BD59-A6C34878D82A}">
                    <a16:rowId xmlns:a16="http://schemas.microsoft.com/office/drawing/2014/main" val="979595754"/>
                  </a:ext>
                </a:extLst>
              </a:tr>
              <a:tr h="410232">
                <a:tc vMerge="1">
                  <a:txBody>
                    <a:bodyPr/>
                    <a:lstStyle/>
                    <a:p>
                      <a:endParaRPr lang="en-AU" sz="900" dirty="0"/>
                    </a:p>
                  </a:txBody>
                  <a:tcPr/>
                </a:tc>
                <a:tc>
                  <a:txBody>
                    <a:bodyPr/>
                    <a:lstStyle/>
                    <a:p>
                      <a:pPr>
                        <a:spcAft>
                          <a:spcPts val="600"/>
                        </a:spcAft>
                      </a:pPr>
                      <a:r>
                        <a:rPr lang="en-US" sz="1000" dirty="0"/>
                        <a:t>APTC has influenced improved quality in Pacific TVET systems. </a:t>
                      </a:r>
                      <a:r>
                        <a:rPr lang="en-US" sz="900" dirty="0"/>
                        <a:t>(APTC 2014)</a:t>
                      </a:r>
                      <a:endParaRPr lang="en-AU" sz="900" dirty="0"/>
                    </a:p>
                  </a:txBody>
                  <a:tcPr/>
                </a:tc>
                <a:extLst>
                  <a:ext uri="{0D108BD9-81ED-4DB2-BD59-A6C34878D82A}">
                    <a16:rowId xmlns:a16="http://schemas.microsoft.com/office/drawing/2014/main" val="1946781148"/>
                  </a:ext>
                </a:extLst>
              </a:tr>
              <a:tr h="1161923">
                <a:tc rowSpan="3">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dirty="0"/>
                        <a:t>Improved outcomes for industry and graduates</a:t>
                      </a:r>
                      <a:endParaRPr lang="en-AU" sz="1200" dirty="0"/>
                    </a:p>
                    <a:p>
                      <a:pPr>
                        <a:spcAft>
                          <a:spcPts val="600"/>
                        </a:spcAft>
                      </a:pPr>
                      <a:endParaRPr lang="en-AU" sz="1000" dirty="0"/>
                    </a:p>
                  </a:txBody>
                  <a:tcPr anchor="ctr"/>
                </a:tc>
                <a:tc>
                  <a:txBody>
                    <a:bodyPr/>
                    <a:lstStyle/>
                    <a:p>
                      <a:pPr>
                        <a:spcAft>
                          <a:spcPts val="600"/>
                        </a:spcAft>
                      </a:pPr>
                      <a:r>
                        <a:rPr lang="en-US" sz="1000" dirty="0"/>
                        <a:t>APTC graduate employment rates are high (in the same occupations as training received) with many also obtaining higher wages and promotion. </a:t>
                      </a:r>
                    </a:p>
                    <a:p>
                      <a:pPr>
                        <a:spcAft>
                          <a:spcPts val="600"/>
                        </a:spcAft>
                      </a:pPr>
                      <a:r>
                        <a:rPr lang="en-US" sz="1000" dirty="0"/>
                        <a:t>‘APTC’s close involvement with employers in program delivery has contributed to high levels of employer satisfaction with graduates.’  </a:t>
                      </a:r>
                    </a:p>
                    <a:p>
                      <a:pPr>
                        <a:spcAft>
                          <a:spcPts val="600"/>
                        </a:spcAft>
                      </a:pPr>
                      <a:r>
                        <a:rPr lang="en-US" sz="1000" dirty="0"/>
                        <a:t>‘One-third of employers surveyed indicated they have gained significant benefits.’ </a:t>
                      </a:r>
                      <a:br>
                        <a:rPr lang="en-US" sz="1000" dirty="0"/>
                      </a:br>
                      <a:r>
                        <a:rPr lang="en-US" sz="900" dirty="0"/>
                        <a:t>(APTC 2014)</a:t>
                      </a:r>
                    </a:p>
                  </a:txBody>
                  <a:tcPr/>
                </a:tc>
                <a:extLst>
                  <a:ext uri="{0D108BD9-81ED-4DB2-BD59-A6C34878D82A}">
                    <a16:rowId xmlns:a16="http://schemas.microsoft.com/office/drawing/2014/main" val="1714592907"/>
                  </a:ext>
                </a:extLst>
              </a:tr>
              <a:tr h="1186299">
                <a:tc vMerge="1">
                  <a:txBody>
                    <a:bodyPr/>
                    <a:lstStyle/>
                    <a:p>
                      <a:endParaRPr lang="en-AU" sz="900" dirty="0"/>
                    </a:p>
                  </a:txBody>
                  <a:tcPr anchor="ctr"/>
                </a:tc>
                <a:tc>
                  <a:txBody>
                    <a:bodyPr/>
                    <a:lstStyle/>
                    <a:p>
                      <a:pPr>
                        <a:spcAft>
                          <a:spcPts val="600"/>
                        </a:spcAft>
                      </a:pPr>
                      <a:r>
                        <a:rPr lang="en-US" sz="1000" dirty="0" smtClean="0"/>
                        <a:t>The majority of TVET for Tourism’s provincial tourism business clients have made tangible improvements in product quality, increased revenue, and implemented formal management and administration processes:</a:t>
                      </a:r>
                    </a:p>
                    <a:p>
                      <a:pPr marL="171450" indent="-171450">
                        <a:spcAft>
                          <a:spcPts val="600"/>
                        </a:spcAft>
                        <a:buFont typeface="Wingdings" panose="05000000000000000000" pitchFamily="2" charset="2"/>
                        <a:buChar char="§"/>
                      </a:pPr>
                      <a:r>
                        <a:rPr lang="en-US" sz="1000" dirty="0" smtClean="0"/>
                        <a:t>68% now meet Vanuatu Tourism Operator Minimum Standards and are </a:t>
                      </a:r>
                      <a:r>
                        <a:rPr lang="en-US" sz="1000" dirty="0" err="1" smtClean="0"/>
                        <a:t>commercialised</a:t>
                      </a:r>
                      <a:r>
                        <a:rPr lang="en-US" sz="1000" dirty="0" smtClean="0"/>
                        <a:t> and sold online through provincial travel call </a:t>
                      </a:r>
                      <a:r>
                        <a:rPr lang="en-US" sz="1000" dirty="0" err="1" smtClean="0"/>
                        <a:t>centres</a:t>
                      </a:r>
                      <a:endParaRPr lang="en-US" sz="1000" dirty="0" smtClean="0"/>
                    </a:p>
                    <a:p>
                      <a:pPr marL="171450" indent="-171450">
                        <a:spcAft>
                          <a:spcPts val="600"/>
                        </a:spcAft>
                        <a:buFont typeface="Wingdings" panose="05000000000000000000" pitchFamily="2" charset="2"/>
                        <a:buChar char="§"/>
                      </a:pPr>
                      <a:r>
                        <a:rPr lang="en-US" sz="1000" dirty="0" smtClean="0"/>
                        <a:t>29% operate within the formal economy compared with only 9% in 2012. </a:t>
                      </a:r>
                      <a:r>
                        <a:rPr lang="en-US" sz="900" dirty="0" smtClean="0"/>
                        <a:t>(Vanuatu </a:t>
                      </a:r>
                      <a:r>
                        <a:rPr lang="en-US" sz="900" dirty="0"/>
                        <a:t>2017)</a:t>
                      </a:r>
                    </a:p>
                  </a:txBody>
                  <a:tcPr/>
                </a:tc>
                <a:extLst>
                  <a:ext uri="{0D108BD9-81ED-4DB2-BD59-A6C34878D82A}">
                    <a16:rowId xmlns:a16="http://schemas.microsoft.com/office/drawing/2014/main" val="2650202229"/>
                  </a:ext>
                </a:extLst>
              </a:tr>
              <a:tr h="421472">
                <a:tc vMerge="1">
                  <a:txBody>
                    <a:bodyPr/>
                    <a:lstStyle/>
                    <a:p>
                      <a:endParaRPr lang="en-AU" sz="900" dirty="0"/>
                    </a:p>
                  </a:txBody>
                  <a:tcPr anchor="ctr"/>
                </a:tc>
                <a:tc>
                  <a:txBody>
                    <a:bodyPr/>
                    <a:lstStyle/>
                    <a:p>
                      <a:pPr>
                        <a:spcAft>
                          <a:spcPts val="600"/>
                        </a:spcAft>
                      </a:pPr>
                      <a:r>
                        <a:rPr lang="en-US" sz="1000" dirty="0"/>
                        <a:t>Kiribati Institute of Technology – APTC pathways have effectively delivered Certificate III to institute graduates, improving employment outcomes. </a:t>
                      </a:r>
                      <a:r>
                        <a:rPr lang="en-US" sz="900" dirty="0"/>
                        <a:t>(Kiribati 2015)</a:t>
                      </a:r>
                    </a:p>
                  </a:txBody>
                  <a:tcPr/>
                </a:tc>
                <a:extLst>
                  <a:ext uri="{0D108BD9-81ED-4DB2-BD59-A6C34878D82A}">
                    <a16:rowId xmlns:a16="http://schemas.microsoft.com/office/drawing/2014/main" val="3997483351"/>
                  </a:ext>
                </a:extLst>
              </a:tr>
            </a:tbl>
          </a:graphicData>
        </a:graphic>
      </p:graphicFrame>
    </p:spTree>
    <p:extLst>
      <p:ext uri="{BB962C8B-B14F-4D97-AF65-F5344CB8AC3E}">
        <p14:creationId xmlns:p14="http://schemas.microsoft.com/office/powerpoint/2010/main" val="21909527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9EF30B-33B7-4F9B-960B-B1F109062100}"/>
              </a:ext>
            </a:extLst>
          </p:cNvPr>
          <p:cNvSpPr>
            <a:spLocks noGrp="1"/>
          </p:cNvSpPr>
          <p:nvPr>
            <p:ph type="title"/>
          </p:nvPr>
        </p:nvSpPr>
        <p:spPr/>
        <p:txBody>
          <a:bodyPr/>
          <a:lstStyle/>
          <a:p>
            <a:r>
              <a:rPr lang="en-AU" dirty="0"/>
              <a:t>Key findings: Quality of design and transition to implementation</a:t>
            </a:r>
          </a:p>
        </p:txBody>
      </p:sp>
      <p:sp>
        <p:nvSpPr>
          <p:cNvPr id="7" name="Content Placeholder 6">
            <a:extLst>
              <a:ext uri="{FF2B5EF4-FFF2-40B4-BE49-F238E27FC236}">
                <a16:creationId xmlns:a16="http://schemas.microsoft.com/office/drawing/2014/main" id="{871998D0-69E6-44B7-BA73-6CA3FB9753F5}"/>
              </a:ext>
            </a:extLst>
          </p:cNvPr>
          <p:cNvSpPr>
            <a:spLocks noGrp="1"/>
          </p:cNvSpPr>
          <p:nvPr>
            <p:ph sz="half" idx="1"/>
          </p:nvPr>
        </p:nvSpPr>
        <p:spPr>
          <a:xfrm>
            <a:off x="630001" y="1962807"/>
            <a:ext cx="2520000" cy="3714093"/>
          </a:xfrm>
        </p:spPr>
        <p:txBody>
          <a:bodyPr/>
          <a:lstStyle/>
          <a:p>
            <a:r>
              <a:rPr lang="en-AU" dirty="0"/>
              <a:t>Success factors</a:t>
            </a:r>
          </a:p>
          <a:p>
            <a:pPr lvl="1"/>
            <a:r>
              <a:rPr lang="en-US" dirty="0"/>
              <a:t>Quality design characteristics supporting effective implementation:</a:t>
            </a:r>
          </a:p>
          <a:p>
            <a:r>
              <a:rPr lang="en-US" sz="1100" b="1" dirty="0">
                <a:solidFill>
                  <a:schemeClr val="tx2"/>
                </a:solidFill>
              </a:rPr>
              <a:t>Participatory designs </a:t>
            </a:r>
          </a:p>
          <a:p>
            <a:pPr lvl="2"/>
            <a:r>
              <a:rPr lang="en-GB" dirty="0"/>
              <a:t>foster shared understanding of the development problem, program logic, and proposed </a:t>
            </a:r>
            <a:r>
              <a:rPr lang="en-GB" dirty="0" smtClean="0"/>
              <a:t>actions</a:t>
            </a:r>
          </a:p>
          <a:p>
            <a:pPr lvl="2"/>
            <a:r>
              <a:rPr lang="en-GB" dirty="0" smtClean="0"/>
              <a:t>demonstrate sound understanding of local context, including employer capacity to support workplace training, and local workforce literacy and numeracy levels  </a:t>
            </a:r>
            <a:endParaRPr lang="en-GB" dirty="0"/>
          </a:p>
          <a:p>
            <a:pPr lvl="2"/>
            <a:r>
              <a:rPr lang="en-GB" dirty="0"/>
              <a:t>give priority to local </a:t>
            </a:r>
            <a:r>
              <a:rPr lang="en-GB" dirty="0" smtClean="0"/>
              <a:t>ownership and leadership </a:t>
            </a:r>
            <a:r>
              <a:rPr lang="en-GB" dirty="0"/>
              <a:t>and local capacity when searching for solutions and approaches to </a:t>
            </a:r>
            <a:r>
              <a:rPr lang="en-GB" dirty="0" smtClean="0"/>
              <a:t>TVET </a:t>
            </a:r>
            <a:r>
              <a:rPr lang="en-GB" dirty="0"/>
              <a:t>reform. </a:t>
            </a:r>
            <a:r>
              <a:rPr lang="en-GB" sz="900" dirty="0"/>
              <a:t>(Vanuatu 2015, Tonga 2018)</a:t>
            </a:r>
          </a:p>
          <a:p>
            <a:pPr lvl="1"/>
            <a:endParaRPr lang="en-US" b="1" dirty="0">
              <a:solidFill>
                <a:schemeClr val="tx2"/>
              </a:solidFill>
            </a:endParaRPr>
          </a:p>
        </p:txBody>
      </p:sp>
      <p:sp>
        <p:nvSpPr>
          <p:cNvPr id="5" name="Slide Number Placeholder 4">
            <a:extLst>
              <a:ext uri="{FF2B5EF4-FFF2-40B4-BE49-F238E27FC236}">
                <a16:creationId xmlns:a16="http://schemas.microsoft.com/office/drawing/2014/main" id="{BCA21804-536D-43E1-96A1-7C561D4B180A}"/>
              </a:ext>
            </a:extLst>
          </p:cNvPr>
          <p:cNvSpPr>
            <a:spLocks noGrp="1"/>
          </p:cNvSpPr>
          <p:nvPr>
            <p:ph type="sldNum" sz="quarter" idx="12"/>
          </p:nvPr>
        </p:nvSpPr>
        <p:spPr/>
        <p:txBody>
          <a:bodyPr/>
          <a:lstStyle/>
          <a:p>
            <a:fld id="{284A07E2-E97A-42E4-8313-125419E51080}" type="slidenum">
              <a:rPr lang="en-AU" smtClean="0"/>
              <a:t>25</a:t>
            </a:fld>
            <a:endParaRPr lang="en-AU"/>
          </a:p>
        </p:txBody>
      </p:sp>
      <p:sp>
        <p:nvSpPr>
          <p:cNvPr id="11" name="Content Placeholder 3">
            <a:extLst>
              <a:ext uri="{FF2B5EF4-FFF2-40B4-BE49-F238E27FC236}">
                <a16:creationId xmlns:a16="http://schemas.microsoft.com/office/drawing/2014/main" id="{A4DDA437-FF0B-42E1-A506-E8841EC4D872}"/>
              </a:ext>
            </a:extLst>
          </p:cNvPr>
          <p:cNvSpPr txBox="1">
            <a:spLocks/>
          </p:cNvSpPr>
          <p:nvPr/>
        </p:nvSpPr>
        <p:spPr>
          <a:xfrm>
            <a:off x="629850" y="5676900"/>
            <a:ext cx="5201999" cy="673247"/>
          </a:xfrm>
          <a:prstGeom prst="rect">
            <a:avLst/>
          </a:prstGeom>
          <a:noFill/>
        </p:spPr>
        <p:txBody>
          <a:bodyPr vert="horz" lIns="0" tIns="108000" rIns="0" bIns="108000" rtlCol="0" anchor="ctr" anchorCtr="0">
            <a:noAutofit/>
          </a:bodyPr>
          <a:lstStyle>
            <a:lvl1pPr marL="0" indent="0" algn="l" defTabSz="914400" rtl="0" eaLnBrk="1" latinLnBrk="0" hangingPunct="1">
              <a:lnSpc>
                <a:spcPct val="110000"/>
              </a:lnSpc>
              <a:spcBef>
                <a:spcPts val="1000"/>
              </a:spcBef>
              <a:buFont typeface="Calibri" panose="020F0502020204030204" pitchFamily="34" charset="0"/>
              <a:buChar char="﻿"/>
              <a:defRPr sz="1600" b="0" kern="1200" cap="none" baseline="0">
                <a:solidFill>
                  <a:schemeClr val="accent1"/>
                </a:solidFill>
                <a:latin typeface="+mn-lt"/>
                <a:ea typeface="+mn-ea"/>
                <a:cs typeface="+mn-cs"/>
              </a:defRPr>
            </a:lvl1pPr>
            <a:lvl2pPr marL="0" indent="0" algn="l" defTabSz="914400" rtl="0" eaLnBrk="1" latinLnBrk="0" hangingPunct="1">
              <a:lnSpc>
                <a:spcPct val="110000"/>
              </a:lnSpc>
              <a:spcBef>
                <a:spcPts val="1000"/>
              </a:spcBef>
              <a:buFont typeface="Calibri" panose="020F0502020204030204" pitchFamily="34" charset="0"/>
              <a:buChar char="﻿"/>
              <a:defRPr sz="1100" b="0" kern="1200">
                <a:solidFill>
                  <a:schemeClr val="tx1"/>
                </a:solidFill>
                <a:latin typeface="+mn-lt"/>
                <a:ea typeface="+mn-ea"/>
                <a:cs typeface="+mn-cs"/>
              </a:defRPr>
            </a:lvl2pPr>
            <a:lvl3pPr marL="2268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3pPr>
            <a:lvl4pPr marL="4572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4pPr>
            <a:lvl5pPr marL="628650" indent="-17145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spcBef>
                <a:spcPts val="0"/>
              </a:spcBef>
            </a:pPr>
            <a:r>
              <a:rPr lang="en-GB" sz="1000" i="1" dirty="0">
                <a:solidFill>
                  <a:schemeClr val="accent2"/>
                </a:solidFill>
              </a:rPr>
              <a:t>An incremental, iterative, participatory and adaptive approach to both system and organisational change in Vanuatu is more likely to ensure changes are locally sustainable. </a:t>
            </a:r>
            <a:r>
              <a:rPr lang="en-GB" sz="900" i="1" dirty="0">
                <a:solidFill>
                  <a:schemeClr val="accent2"/>
                </a:solidFill>
              </a:rPr>
              <a:t>(Vanuatu 2017)</a:t>
            </a:r>
          </a:p>
        </p:txBody>
      </p:sp>
      <p:sp>
        <p:nvSpPr>
          <p:cNvPr id="16" name="Content Placeholder 7">
            <a:extLst>
              <a:ext uri="{FF2B5EF4-FFF2-40B4-BE49-F238E27FC236}">
                <a16:creationId xmlns:a16="http://schemas.microsoft.com/office/drawing/2014/main" id="{83C8D516-4987-4A54-A7D3-3849F24AD935}"/>
              </a:ext>
            </a:extLst>
          </p:cNvPr>
          <p:cNvSpPr txBox="1">
            <a:spLocks/>
          </p:cNvSpPr>
          <p:nvPr/>
        </p:nvSpPr>
        <p:spPr>
          <a:xfrm>
            <a:off x="3441374" y="2328980"/>
            <a:ext cx="2520000" cy="4124077"/>
          </a:xfrm>
          <a:prstGeom prst="rect">
            <a:avLst/>
          </a:prstGeom>
        </p:spPr>
        <p:txBody>
          <a:bodyPr vert="horz" lIns="0" tIns="0" rIns="0" bIns="0" rtlCol="0">
            <a:noAutofit/>
          </a:bodyPr>
          <a:lstStyle>
            <a:lvl1pPr marL="0" indent="0" algn="l" defTabSz="914400" rtl="0" eaLnBrk="1" latinLnBrk="0" hangingPunct="1">
              <a:lnSpc>
                <a:spcPct val="110000"/>
              </a:lnSpc>
              <a:spcBef>
                <a:spcPts val="1000"/>
              </a:spcBef>
              <a:buFont typeface="Calibri" panose="020F0502020204030204" pitchFamily="34" charset="0"/>
              <a:buChar char="﻿"/>
              <a:defRPr sz="1600" b="0" kern="1200" cap="none" baseline="0">
                <a:solidFill>
                  <a:schemeClr val="accent1"/>
                </a:solidFill>
                <a:latin typeface="+mn-lt"/>
                <a:ea typeface="+mn-ea"/>
                <a:cs typeface="+mn-cs"/>
              </a:defRPr>
            </a:lvl1pPr>
            <a:lvl2pPr marL="0" indent="0" algn="l" defTabSz="914400" rtl="0" eaLnBrk="1" latinLnBrk="0" hangingPunct="1">
              <a:lnSpc>
                <a:spcPct val="110000"/>
              </a:lnSpc>
              <a:spcBef>
                <a:spcPts val="1000"/>
              </a:spcBef>
              <a:buFont typeface="Calibri" panose="020F0502020204030204" pitchFamily="34" charset="0"/>
              <a:buChar char="﻿"/>
              <a:defRPr sz="1100" b="0" kern="1200">
                <a:solidFill>
                  <a:schemeClr val="tx1"/>
                </a:solidFill>
                <a:latin typeface="+mn-lt"/>
                <a:ea typeface="+mn-ea"/>
                <a:cs typeface="+mn-cs"/>
              </a:defRPr>
            </a:lvl2pPr>
            <a:lvl3pPr marL="2268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3pPr>
            <a:lvl4pPr marL="4572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4pPr>
            <a:lvl5pPr marL="628650" indent="-17145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dirty="0" smtClean="0">
                <a:solidFill>
                  <a:schemeClr val="tx2"/>
                </a:solidFill>
              </a:rPr>
              <a:t>A plausible </a:t>
            </a:r>
            <a:r>
              <a:rPr lang="en-US" sz="1100" b="1" dirty="0">
                <a:solidFill>
                  <a:schemeClr val="tx2"/>
                </a:solidFill>
              </a:rPr>
              <a:t>program logic</a:t>
            </a:r>
          </a:p>
          <a:p>
            <a:pPr lvl="2"/>
            <a:r>
              <a:rPr lang="en-GB" dirty="0"/>
              <a:t>evidence-based</a:t>
            </a:r>
          </a:p>
          <a:p>
            <a:pPr lvl="2"/>
            <a:r>
              <a:rPr lang="en-GB" dirty="0"/>
              <a:t>testable</a:t>
            </a:r>
          </a:p>
          <a:p>
            <a:pPr lvl="2"/>
            <a:r>
              <a:rPr lang="en-GB" dirty="0"/>
              <a:t>specifies clear objectives</a:t>
            </a:r>
          </a:p>
          <a:p>
            <a:pPr lvl="2"/>
            <a:r>
              <a:rPr lang="en-GB" dirty="0"/>
              <a:t>defines indicators to measure progress and achievement</a:t>
            </a:r>
          </a:p>
          <a:p>
            <a:r>
              <a:rPr lang="en-US" sz="1100" b="1" dirty="0">
                <a:solidFill>
                  <a:schemeClr val="tx2"/>
                </a:solidFill>
              </a:rPr>
              <a:t>Effective transition plan</a:t>
            </a:r>
          </a:p>
          <a:p>
            <a:pPr lvl="2"/>
            <a:r>
              <a:rPr lang="en-GB" dirty="0"/>
              <a:t>established and applied to facilitate smooth transition from design to implementation</a:t>
            </a:r>
          </a:p>
          <a:p>
            <a:pPr lvl="2"/>
            <a:r>
              <a:rPr lang="en-GB" dirty="0"/>
              <a:t>for example, ensures key staff and systems (planning, management information and MEL) are in place early</a:t>
            </a:r>
          </a:p>
          <a:p>
            <a:pPr lvl="1"/>
            <a:endParaRPr lang="en-US" b="1" dirty="0">
              <a:solidFill>
                <a:schemeClr val="tx2"/>
              </a:solidFill>
            </a:endParaRPr>
          </a:p>
        </p:txBody>
      </p:sp>
      <p:sp>
        <p:nvSpPr>
          <p:cNvPr id="17" name="Content Placeholder 8">
            <a:extLst>
              <a:ext uri="{FF2B5EF4-FFF2-40B4-BE49-F238E27FC236}">
                <a16:creationId xmlns:a16="http://schemas.microsoft.com/office/drawing/2014/main" id="{763883FE-634A-4AAF-B422-8B92F88D1829}"/>
              </a:ext>
            </a:extLst>
          </p:cNvPr>
          <p:cNvSpPr txBox="1">
            <a:spLocks/>
          </p:cNvSpPr>
          <p:nvPr/>
        </p:nvSpPr>
        <p:spPr>
          <a:xfrm>
            <a:off x="5987135" y="2328980"/>
            <a:ext cx="2520000" cy="4124077"/>
          </a:xfrm>
          <a:prstGeom prst="rect">
            <a:avLst/>
          </a:prstGeom>
        </p:spPr>
        <p:txBody>
          <a:bodyPr vert="horz" lIns="0" tIns="0" rIns="0" bIns="0" rtlCol="0">
            <a:noAutofit/>
          </a:bodyPr>
          <a:lstStyle>
            <a:lvl1pPr marL="0" indent="0" algn="l" defTabSz="914400" rtl="0" eaLnBrk="1" latinLnBrk="0" hangingPunct="1">
              <a:lnSpc>
                <a:spcPct val="110000"/>
              </a:lnSpc>
              <a:spcBef>
                <a:spcPts val="1000"/>
              </a:spcBef>
              <a:buFont typeface="Calibri" panose="020F0502020204030204" pitchFamily="34" charset="0"/>
              <a:buChar char="﻿"/>
              <a:defRPr sz="1600" b="0" kern="1200" cap="none" baseline="0">
                <a:solidFill>
                  <a:schemeClr val="accent1"/>
                </a:solidFill>
                <a:latin typeface="+mn-lt"/>
                <a:ea typeface="+mn-ea"/>
                <a:cs typeface="+mn-cs"/>
              </a:defRPr>
            </a:lvl1pPr>
            <a:lvl2pPr marL="0" indent="0" algn="l" defTabSz="914400" rtl="0" eaLnBrk="1" latinLnBrk="0" hangingPunct="1">
              <a:lnSpc>
                <a:spcPct val="110000"/>
              </a:lnSpc>
              <a:spcBef>
                <a:spcPts val="1000"/>
              </a:spcBef>
              <a:buFont typeface="Calibri" panose="020F0502020204030204" pitchFamily="34" charset="0"/>
              <a:buChar char="﻿"/>
              <a:defRPr sz="1100" b="0" kern="1200">
                <a:solidFill>
                  <a:schemeClr val="tx1"/>
                </a:solidFill>
                <a:latin typeface="+mn-lt"/>
                <a:ea typeface="+mn-ea"/>
                <a:cs typeface="+mn-cs"/>
              </a:defRPr>
            </a:lvl2pPr>
            <a:lvl3pPr marL="2268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3pPr>
            <a:lvl4pPr marL="4572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4pPr>
            <a:lvl5pPr marL="628650" indent="-17145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dirty="0">
                <a:solidFill>
                  <a:schemeClr val="tx2"/>
                </a:solidFill>
              </a:rPr>
              <a:t>Flexible investments </a:t>
            </a:r>
          </a:p>
          <a:p>
            <a:pPr lvl="2"/>
            <a:r>
              <a:rPr lang="en-GB" dirty="0"/>
              <a:t>encourage ongoing, locally led reflection and learning for continuous adaptation and improvement </a:t>
            </a:r>
          </a:p>
          <a:p>
            <a:pPr lvl="2"/>
            <a:r>
              <a:rPr lang="en-GB" dirty="0"/>
              <a:t>include rolling annual planning processes to allow programs to identify and respond to opportunities. </a:t>
            </a:r>
            <a:r>
              <a:rPr lang="en-GB" sz="900" dirty="0"/>
              <a:t>(Vanuatu 2015, Solomon Islands 2015)</a:t>
            </a:r>
          </a:p>
          <a:p>
            <a:pPr lvl="1">
              <a:buNone/>
            </a:pPr>
            <a:endParaRPr lang="en-US" b="1" dirty="0">
              <a:solidFill>
                <a:schemeClr val="tx2"/>
              </a:solidFill>
            </a:endParaRPr>
          </a:p>
        </p:txBody>
      </p:sp>
      <p:sp>
        <p:nvSpPr>
          <p:cNvPr id="24" name="Content Placeholder 8">
            <a:extLst>
              <a:ext uri="{FF2B5EF4-FFF2-40B4-BE49-F238E27FC236}">
                <a16:creationId xmlns:a16="http://schemas.microsoft.com/office/drawing/2014/main" id="{25BA05E4-0976-4F7C-80BB-1EA1718009B1}"/>
              </a:ext>
            </a:extLst>
          </p:cNvPr>
          <p:cNvSpPr txBox="1">
            <a:spLocks/>
          </p:cNvSpPr>
          <p:nvPr/>
        </p:nvSpPr>
        <p:spPr>
          <a:xfrm>
            <a:off x="6012896" y="3790951"/>
            <a:ext cx="2520000" cy="2014763"/>
          </a:xfrm>
          <a:prstGeom prst="rect">
            <a:avLst/>
          </a:prstGeom>
        </p:spPr>
        <p:txBody>
          <a:bodyPr vert="horz" lIns="0" tIns="0" rIns="0" bIns="0" rtlCol="0">
            <a:noAutofit/>
          </a:bodyPr>
          <a:lstStyle>
            <a:lvl1pPr marL="0" indent="0" algn="l" defTabSz="914400" rtl="0" eaLnBrk="1" latinLnBrk="0" hangingPunct="1">
              <a:lnSpc>
                <a:spcPct val="110000"/>
              </a:lnSpc>
              <a:spcBef>
                <a:spcPts val="1000"/>
              </a:spcBef>
              <a:buFont typeface="Calibri" panose="020F0502020204030204" pitchFamily="34" charset="0"/>
              <a:buChar char="﻿"/>
              <a:defRPr sz="1600" b="0" kern="1200" cap="none" baseline="0">
                <a:solidFill>
                  <a:schemeClr val="accent1"/>
                </a:solidFill>
                <a:latin typeface="+mn-lt"/>
                <a:ea typeface="+mn-ea"/>
                <a:cs typeface="+mn-cs"/>
              </a:defRPr>
            </a:lvl1pPr>
            <a:lvl2pPr marL="0" indent="0" algn="l" defTabSz="914400" rtl="0" eaLnBrk="1" latinLnBrk="0" hangingPunct="1">
              <a:lnSpc>
                <a:spcPct val="110000"/>
              </a:lnSpc>
              <a:spcBef>
                <a:spcPts val="1000"/>
              </a:spcBef>
              <a:buFont typeface="Calibri" panose="020F0502020204030204" pitchFamily="34" charset="0"/>
              <a:buChar char="﻿"/>
              <a:defRPr sz="1100" b="0" kern="1200">
                <a:solidFill>
                  <a:schemeClr val="tx1"/>
                </a:solidFill>
                <a:latin typeface="+mn-lt"/>
                <a:ea typeface="+mn-ea"/>
                <a:cs typeface="+mn-cs"/>
              </a:defRPr>
            </a:lvl2pPr>
            <a:lvl3pPr marL="2268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3pPr>
            <a:lvl4pPr marL="4572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4pPr>
            <a:lvl5pPr marL="628650" indent="-17145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AU" sz="800" dirty="0"/>
          </a:p>
        </p:txBody>
      </p:sp>
      <p:pic>
        <p:nvPicPr>
          <p:cNvPr id="26" name="Picture 25">
            <a:extLst>
              <a:ext uri="{FF2B5EF4-FFF2-40B4-BE49-F238E27FC236}">
                <a16:creationId xmlns:a16="http://schemas.microsoft.com/office/drawing/2014/main" id="{1D9F3C08-6535-4640-9B92-109693C6137B}"/>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6193943" y="4671901"/>
            <a:ext cx="2313192" cy="1552398"/>
          </a:xfrm>
          <a:prstGeom prst="rect">
            <a:avLst/>
          </a:prstGeom>
        </p:spPr>
      </p:pic>
      <p:sp>
        <p:nvSpPr>
          <p:cNvPr id="18" name="Content Placeholder 2">
            <a:extLst>
              <a:ext uri="{FF2B5EF4-FFF2-40B4-BE49-F238E27FC236}">
                <a16:creationId xmlns:a16="http://schemas.microsoft.com/office/drawing/2014/main" id="{9910078C-D174-456C-8BD4-2F50C3ACD632}"/>
              </a:ext>
            </a:extLst>
          </p:cNvPr>
          <p:cNvSpPr txBox="1">
            <a:spLocks/>
          </p:cNvSpPr>
          <p:nvPr/>
        </p:nvSpPr>
        <p:spPr>
          <a:xfrm>
            <a:off x="628650" y="1112283"/>
            <a:ext cx="7904246" cy="1081293"/>
          </a:xfrm>
          <a:prstGeom prst="rect">
            <a:avLst/>
          </a:prstGeom>
        </p:spPr>
        <p:txBody>
          <a:bodyPr vert="horz" lIns="0" tIns="0" rIns="0" bIns="0" rtlCol="0">
            <a:noAutofit/>
          </a:bodyPr>
          <a:lstStyle>
            <a:lvl1pPr marL="0" indent="0" algn="l" defTabSz="914400" rtl="0" eaLnBrk="1" latinLnBrk="0" hangingPunct="1">
              <a:lnSpc>
                <a:spcPct val="110000"/>
              </a:lnSpc>
              <a:spcBef>
                <a:spcPts val="1000"/>
              </a:spcBef>
              <a:buFont typeface="Calibri" panose="020F0502020204030204" pitchFamily="34" charset="0"/>
              <a:buChar char="﻿"/>
              <a:defRPr sz="1600" b="0" kern="1200" cap="none" baseline="0">
                <a:solidFill>
                  <a:schemeClr val="accent1"/>
                </a:solidFill>
                <a:latin typeface="+mn-lt"/>
                <a:ea typeface="+mn-ea"/>
                <a:cs typeface="+mn-cs"/>
              </a:defRPr>
            </a:lvl1pPr>
            <a:lvl2pPr marL="0" indent="0" algn="l" defTabSz="914400" rtl="0" eaLnBrk="1" latinLnBrk="0" hangingPunct="1">
              <a:lnSpc>
                <a:spcPct val="110000"/>
              </a:lnSpc>
              <a:spcBef>
                <a:spcPts val="1000"/>
              </a:spcBef>
              <a:buFont typeface="Calibri" panose="020F0502020204030204" pitchFamily="34" charset="0"/>
              <a:buChar char="﻿"/>
              <a:defRPr sz="1100" b="0" kern="1200">
                <a:solidFill>
                  <a:schemeClr val="tx1"/>
                </a:solidFill>
                <a:latin typeface="+mn-lt"/>
                <a:ea typeface="+mn-ea"/>
                <a:cs typeface="+mn-cs"/>
              </a:defRPr>
            </a:lvl2pPr>
            <a:lvl3pPr marL="2268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3pPr>
            <a:lvl4pPr marL="4572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4pPr>
            <a:lvl5pPr marL="628650" indent="-17145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AU" b="1" dirty="0">
                <a:solidFill>
                  <a:schemeClr val="tx1"/>
                </a:solidFill>
              </a:rPr>
              <a:t>Evaluation question 2: </a:t>
            </a:r>
            <a:r>
              <a:rPr lang="en-US" b="1" dirty="0">
                <a:solidFill>
                  <a:schemeClr val="tx1"/>
                </a:solidFill>
              </a:rPr>
              <a:t>What factors have contributed to, or constrained, the successful implementation of DFAT support for skills development in the Pacific and Timor-Leste?</a:t>
            </a:r>
          </a:p>
        </p:txBody>
      </p:sp>
    </p:spTree>
    <p:extLst>
      <p:ext uri="{BB962C8B-B14F-4D97-AF65-F5344CB8AC3E}">
        <p14:creationId xmlns:p14="http://schemas.microsoft.com/office/powerpoint/2010/main" val="26663779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38BAF-FC5B-4256-A4A1-334FED34F6E2}"/>
              </a:ext>
            </a:extLst>
          </p:cNvPr>
          <p:cNvSpPr>
            <a:spLocks noGrp="1"/>
          </p:cNvSpPr>
          <p:nvPr>
            <p:ph type="title"/>
          </p:nvPr>
        </p:nvSpPr>
        <p:spPr/>
        <p:txBody>
          <a:bodyPr/>
          <a:lstStyle/>
          <a:p>
            <a:r>
              <a:rPr lang="en-AU" dirty="0"/>
              <a:t>Key findings: Quality of design and transition to implementation</a:t>
            </a:r>
          </a:p>
        </p:txBody>
      </p:sp>
      <p:sp>
        <p:nvSpPr>
          <p:cNvPr id="3" name="Slide Number Placeholder 2">
            <a:extLst>
              <a:ext uri="{FF2B5EF4-FFF2-40B4-BE49-F238E27FC236}">
                <a16:creationId xmlns:a16="http://schemas.microsoft.com/office/drawing/2014/main" id="{11853AB4-60AD-43F8-BDA1-CE378D9E74E7}"/>
              </a:ext>
            </a:extLst>
          </p:cNvPr>
          <p:cNvSpPr>
            <a:spLocks noGrp="1"/>
          </p:cNvSpPr>
          <p:nvPr>
            <p:ph type="sldNum" sz="quarter" idx="12"/>
          </p:nvPr>
        </p:nvSpPr>
        <p:spPr/>
        <p:txBody>
          <a:bodyPr/>
          <a:lstStyle/>
          <a:p>
            <a:fld id="{284A07E2-E97A-42E4-8313-125419E51080}" type="slidenum">
              <a:rPr lang="en-AU" smtClean="0"/>
              <a:t>26</a:t>
            </a:fld>
            <a:endParaRPr lang="en-AU"/>
          </a:p>
        </p:txBody>
      </p:sp>
      <p:sp>
        <p:nvSpPr>
          <p:cNvPr id="8" name="Content Placeholder 3">
            <a:extLst>
              <a:ext uri="{FF2B5EF4-FFF2-40B4-BE49-F238E27FC236}">
                <a16:creationId xmlns:a16="http://schemas.microsoft.com/office/drawing/2014/main" id="{02D7999D-E2A2-42F2-AB03-6C5E0191F0CC}"/>
              </a:ext>
            </a:extLst>
          </p:cNvPr>
          <p:cNvSpPr txBox="1">
            <a:spLocks/>
          </p:cNvSpPr>
          <p:nvPr/>
        </p:nvSpPr>
        <p:spPr>
          <a:xfrm>
            <a:off x="423698" y="1519555"/>
            <a:ext cx="5827950" cy="3921650"/>
          </a:xfrm>
          <a:prstGeom prst="rect">
            <a:avLst/>
          </a:prstGeom>
          <a:solidFill>
            <a:srgbClr val="D8DBDA"/>
          </a:solidFill>
        </p:spPr>
        <p:txBody>
          <a:bodyPr vert="horz" lIns="180000" tIns="180000" rIns="180000" bIns="180000" rtlCol="0">
            <a:noAutofit/>
          </a:bodyPr>
          <a:lstStyle>
            <a:lvl1pPr marL="0" indent="0" algn="l" defTabSz="914400" rtl="0" eaLnBrk="1" latinLnBrk="0" hangingPunct="1">
              <a:lnSpc>
                <a:spcPct val="110000"/>
              </a:lnSpc>
              <a:spcBef>
                <a:spcPts val="1000"/>
              </a:spcBef>
              <a:buFont typeface="Calibri" panose="020F0502020204030204" pitchFamily="34" charset="0"/>
              <a:buChar char="﻿"/>
              <a:defRPr sz="1600" b="0" kern="1200" cap="none" baseline="0">
                <a:solidFill>
                  <a:schemeClr val="accent1"/>
                </a:solidFill>
                <a:latin typeface="+mn-lt"/>
                <a:ea typeface="+mn-ea"/>
                <a:cs typeface="+mn-cs"/>
              </a:defRPr>
            </a:lvl1pPr>
            <a:lvl2pPr marL="0" indent="0" algn="l" defTabSz="914400" rtl="0" eaLnBrk="1" latinLnBrk="0" hangingPunct="1">
              <a:lnSpc>
                <a:spcPct val="110000"/>
              </a:lnSpc>
              <a:spcBef>
                <a:spcPts val="1000"/>
              </a:spcBef>
              <a:buFont typeface="Calibri" panose="020F0502020204030204" pitchFamily="34" charset="0"/>
              <a:buChar char="﻿"/>
              <a:defRPr sz="1100" b="0" kern="1200">
                <a:solidFill>
                  <a:schemeClr val="tx1"/>
                </a:solidFill>
                <a:latin typeface="+mn-lt"/>
                <a:ea typeface="+mn-ea"/>
                <a:cs typeface="+mn-cs"/>
              </a:defRPr>
            </a:lvl2pPr>
            <a:lvl3pPr marL="2268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3pPr>
            <a:lvl4pPr marL="4572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4pPr>
            <a:lvl5pPr marL="628650" indent="-17145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None/>
            </a:pPr>
            <a:r>
              <a:rPr lang="en-US" sz="1600" b="1" dirty="0" smtClean="0">
                <a:solidFill>
                  <a:schemeClr val="tx2"/>
                </a:solidFill>
              </a:rPr>
              <a:t>Learning from experience</a:t>
            </a:r>
            <a:endParaRPr lang="en-US" sz="1600" b="1" dirty="0">
              <a:solidFill>
                <a:schemeClr val="tx2"/>
              </a:solidFill>
            </a:endParaRPr>
          </a:p>
          <a:p>
            <a:r>
              <a:rPr lang="en-US" sz="1100" dirty="0">
                <a:solidFill>
                  <a:schemeClr val="tx1"/>
                </a:solidFill>
              </a:rPr>
              <a:t>Lessons and opportunities, drawn </a:t>
            </a:r>
            <a:r>
              <a:rPr lang="en-US" sz="1100" dirty="0" smtClean="0">
                <a:solidFill>
                  <a:schemeClr val="tx1"/>
                </a:solidFill>
              </a:rPr>
              <a:t>from 10 </a:t>
            </a:r>
            <a:r>
              <a:rPr lang="en-US" sz="1100" dirty="0">
                <a:solidFill>
                  <a:schemeClr val="tx1"/>
                </a:solidFill>
              </a:rPr>
              <a:t>years’ experience </a:t>
            </a:r>
            <a:r>
              <a:rPr lang="en-US" sz="1100" dirty="0" smtClean="0">
                <a:solidFill>
                  <a:schemeClr val="tx1"/>
                </a:solidFill>
              </a:rPr>
              <a:t>in implementation and </a:t>
            </a:r>
            <a:r>
              <a:rPr lang="en-US" sz="1100" dirty="0">
                <a:solidFill>
                  <a:schemeClr val="tx1"/>
                </a:solidFill>
              </a:rPr>
              <a:t>evaluations, have informed strategic development of APTC. The learning has contributed to recalibrating </a:t>
            </a:r>
            <a:r>
              <a:rPr lang="en-US" sz="1100" dirty="0" err="1">
                <a:solidFill>
                  <a:schemeClr val="tx1"/>
                </a:solidFill>
              </a:rPr>
              <a:t>APTC’s</a:t>
            </a:r>
            <a:r>
              <a:rPr lang="en-US" sz="1100" dirty="0">
                <a:solidFill>
                  <a:schemeClr val="tx1"/>
                </a:solidFill>
              </a:rPr>
              <a:t> strategic direction, intent and approach in its third phase, which began in 2018.</a:t>
            </a:r>
          </a:p>
          <a:p>
            <a:r>
              <a:rPr lang="en-US" sz="1100" dirty="0">
                <a:solidFill>
                  <a:schemeClr val="tx1"/>
                </a:solidFill>
              </a:rPr>
              <a:t>The former </a:t>
            </a:r>
            <a:r>
              <a:rPr lang="en-US" sz="1100" dirty="0" smtClean="0">
                <a:solidFill>
                  <a:schemeClr val="tx1"/>
                </a:solidFill>
              </a:rPr>
              <a:t>Australia </a:t>
            </a:r>
            <a:r>
              <a:rPr lang="en-US" sz="1100" dirty="0">
                <a:solidFill>
                  <a:schemeClr val="tx1"/>
                </a:solidFill>
              </a:rPr>
              <a:t>Pacific </a:t>
            </a:r>
            <a:r>
              <a:rPr lang="en-US" sz="1100" dirty="0" smtClean="0">
                <a:solidFill>
                  <a:schemeClr val="tx1"/>
                </a:solidFill>
              </a:rPr>
              <a:t>Technical </a:t>
            </a:r>
            <a:r>
              <a:rPr lang="en-US" sz="1100" dirty="0">
                <a:solidFill>
                  <a:schemeClr val="tx1"/>
                </a:solidFill>
              </a:rPr>
              <a:t>College </a:t>
            </a:r>
            <a:r>
              <a:rPr lang="en-US" sz="1100" dirty="0" smtClean="0">
                <a:solidFill>
                  <a:schemeClr val="tx1"/>
                </a:solidFill>
              </a:rPr>
              <a:t>has transitioned </a:t>
            </a:r>
            <a:r>
              <a:rPr lang="en-US" sz="1100" dirty="0">
                <a:solidFill>
                  <a:schemeClr val="tx1"/>
                </a:solidFill>
              </a:rPr>
              <a:t>to become the </a:t>
            </a:r>
            <a:r>
              <a:rPr lang="en-US" sz="1100" dirty="0" smtClean="0">
                <a:solidFill>
                  <a:schemeClr val="tx1"/>
                </a:solidFill>
              </a:rPr>
              <a:t>Australia </a:t>
            </a:r>
            <a:r>
              <a:rPr lang="en-US" sz="1100" dirty="0">
                <a:solidFill>
                  <a:schemeClr val="tx1"/>
                </a:solidFill>
              </a:rPr>
              <a:t>Pacific Training Coalition, which includes shifting from </a:t>
            </a:r>
            <a:r>
              <a:rPr lang="en-US" sz="1100" dirty="0" smtClean="0">
                <a:solidFill>
                  <a:schemeClr val="tx1"/>
                </a:solidFill>
              </a:rPr>
              <a:t>a focus on direct </a:t>
            </a:r>
            <a:r>
              <a:rPr lang="en-US" sz="1100" dirty="0">
                <a:solidFill>
                  <a:schemeClr val="tx1"/>
                </a:solidFill>
              </a:rPr>
              <a:t>service delivery </a:t>
            </a:r>
            <a:r>
              <a:rPr lang="en-US" sz="1100" dirty="0" smtClean="0">
                <a:solidFill>
                  <a:schemeClr val="tx1"/>
                </a:solidFill>
              </a:rPr>
              <a:t>to incorporating greater integration </a:t>
            </a:r>
            <a:r>
              <a:rPr lang="en-US" sz="1100" dirty="0">
                <a:solidFill>
                  <a:schemeClr val="tx1"/>
                </a:solidFill>
              </a:rPr>
              <a:t>with Pacific TVET systems to: </a:t>
            </a:r>
          </a:p>
          <a:p>
            <a:pPr lvl="2">
              <a:buClr>
                <a:schemeClr val="accent1"/>
              </a:buClr>
              <a:buFont typeface="Wingdings" panose="05000000000000000000" pitchFamily="2" charset="2"/>
              <a:buChar char="§"/>
            </a:pPr>
            <a:r>
              <a:rPr lang="en-US" dirty="0"/>
              <a:t>assist Pacific partners to provide their own internationally </a:t>
            </a:r>
            <a:r>
              <a:rPr lang="en-US" dirty="0" err="1"/>
              <a:t>recognised</a:t>
            </a:r>
            <a:r>
              <a:rPr lang="en-US" dirty="0"/>
              <a:t> training and achieve quality improvements in their institutions and systems </a:t>
            </a:r>
          </a:p>
          <a:p>
            <a:pPr lvl="2">
              <a:buClr>
                <a:schemeClr val="accent1"/>
              </a:buClr>
              <a:buFont typeface="Wingdings" panose="05000000000000000000" pitchFamily="2" charset="2"/>
              <a:buChar char="§"/>
            </a:pPr>
            <a:r>
              <a:rPr lang="en-US" dirty="0"/>
              <a:t>build coalitions with like-minded reform champions, including peak industry bodies, the private sector and training institutions, to advance locally led TVET reform</a:t>
            </a:r>
          </a:p>
          <a:p>
            <a:pPr lvl="2">
              <a:buClr>
                <a:schemeClr val="accent1"/>
              </a:buClr>
              <a:buFont typeface="Wingdings" panose="05000000000000000000" pitchFamily="2" charset="2"/>
              <a:buChar char="§"/>
            </a:pPr>
            <a:r>
              <a:rPr lang="en-US" dirty="0"/>
              <a:t>forge enduring pathways between skills development and employment (working closely with industry and enterprises in national and international </a:t>
            </a:r>
            <a:r>
              <a:rPr lang="en-US" dirty="0" err="1"/>
              <a:t>labour</a:t>
            </a:r>
            <a:r>
              <a:rPr lang="en-US" dirty="0"/>
              <a:t> markets).</a:t>
            </a:r>
          </a:p>
          <a:p>
            <a:r>
              <a:rPr lang="en-US" sz="1100" dirty="0">
                <a:solidFill>
                  <a:schemeClr val="tx1"/>
                </a:solidFill>
              </a:rPr>
              <a:t>To succeed, </a:t>
            </a:r>
            <a:r>
              <a:rPr lang="en-US" sz="1100" dirty="0" smtClean="0">
                <a:solidFill>
                  <a:schemeClr val="tx1"/>
                </a:solidFill>
              </a:rPr>
              <a:t>APTC </a:t>
            </a:r>
            <a:r>
              <a:rPr lang="en-US" sz="1100" dirty="0">
                <a:solidFill>
                  <a:schemeClr val="tx1"/>
                </a:solidFill>
              </a:rPr>
              <a:t>must work in politically smart ways, be agile, responsive </a:t>
            </a:r>
            <a:br>
              <a:rPr lang="en-US" sz="1100" dirty="0">
                <a:solidFill>
                  <a:schemeClr val="tx1"/>
                </a:solidFill>
              </a:rPr>
            </a:br>
            <a:r>
              <a:rPr lang="en-US" sz="1100" dirty="0">
                <a:solidFill>
                  <a:schemeClr val="tx1"/>
                </a:solidFill>
              </a:rPr>
              <a:t>and entrepreneurial</a:t>
            </a:r>
            <a:r>
              <a:rPr lang="en-US" sz="1100" dirty="0" smtClean="0">
                <a:solidFill>
                  <a:schemeClr val="tx1"/>
                </a:solidFill>
              </a:rPr>
              <a:t>. </a:t>
            </a:r>
            <a:endParaRPr lang="en-US" sz="1100" i="1" dirty="0">
              <a:solidFill>
                <a:schemeClr val="tx1"/>
              </a:solidFill>
            </a:endParaRPr>
          </a:p>
        </p:txBody>
      </p:sp>
      <p:pic>
        <p:nvPicPr>
          <p:cNvPr id="9" name="Content Placeholder 13" descr="Two people in a kitchen cutting up food. They are trainees from the Australian Pacific Training Coaltion (APTC) Certificate 3 in Commercial Cookery course"/>
          <p:cNvPicPr>
            <a:picLocks noGrp="1" noChangeAspect="1"/>
          </p:cNvPicPr>
          <p:nvPr>
            <p:ph type="pic" sz="quarter" idx="13"/>
          </p:nvPr>
        </p:nvPicPr>
        <p:blipFill rotWithShape="1">
          <a:blip r:embed="rId2" cstate="hqprint">
            <a:extLst>
              <a:ext uri="{28A0092B-C50C-407E-A947-70E740481C1C}">
                <a14:useLocalDpi xmlns:a14="http://schemas.microsoft.com/office/drawing/2010/main" val="0"/>
              </a:ext>
            </a:extLst>
          </a:blip>
          <a:srcRect/>
          <a:stretch/>
        </p:blipFill>
        <p:spPr>
          <a:xfrm>
            <a:off x="6575381" y="1550976"/>
            <a:ext cx="2158716" cy="3858808"/>
          </a:xfrm>
          <a:prstGeom prst="rect">
            <a:avLst/>
          </a:prstGeom>
        </p:spPr>
      </p:pic>
    </p:spTree>
    <p:extLst>
      <p:ext uri="{BB962C8B-B14F-4D97-AF65-F5344CB8AC3E}">
        <p14:creationId xmlns:p14="http://schemas.microsoft.com/office/powerpoint/2010/main" val="23586206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337C9-9BF5-42BD-8462-C1E283FC681B}"/>
              </a:ext>
            </a:extLst>
          </p:cNvPr>
          <p:cNvSpPr>
            <a:spLocks noGrp="1"/>
          </p:cNvSpPr>
          <p:nvPr>
            <p:ph type="title"/>
          </p:nvPr>
        </p:nvSpPr>
        <p:spPr/>
        <p:txBody>
          <a:bodyPr/>
          <a:lstStyle/>
          <a:p>
            <a:r>
              <a:rPr lang="en-AU" dirty="0"/>
              <a:t>Key findings: Quality of design and transition to implementation</a:t>
            </a:r>
          </a:p>
        </p:txBody>
      </p:sp>
      <p:sp>
        <p:nvSpPr>
          <p:cNvPr id="15" name="Content Placeholder 2">
            <a:extLst>
              <a:ext uri="{FF2B5EF4-FFF2-40B4-BE49-F238E27FC236}">
                <a16:creationId xmlns:a16="http://schemas.microsoft.com/office/drawing/2014/main" id="{0A646E4D-9003-499C-BAAF-5D7CC1385CF7}"/>
              </a:ext>
            </a:extLst>
          </p:cNvPr>
          <p:cNvSpPr>
            <a:spLocks noGrp="1"/>
          </p:cNvSpPr>
          <p:nvPr>
            <p:ph idx="1"/>
          </p:nvPr>
        </p:nvSpPr>
        <p:spPr>
          <a:xfrm>
            <a:off x="628650" y="1007974"/>
            <a:ext cx="5827950" cy="5328000"/>
          </a:xfrm>
        </p:spPr>
        <p:txBody>
          <a:bodyPr/>
          <a:lstStyle/>
          <a:p>
            <a:r>
              <a:rPr lang="en-GB" dirty="0"/>
              <a:t>Challenges and limitations</a:t>
            </a:r>
          </a:p>
          <a:p>
            <a:pPr lvl="1"/>
            <a:r>
              <a:rPr lang="en-GB" dirty="0"/>
              <a:t>Design characteristics that constrained successful implementation include:</a:t>
            </a:r>
          </a:p>
          <a:p>
            <a:pPr lvl="2"/>
            <a:r>
              <a:rPr lang="en-GB" dirty="0"/>
              <a:t>Challenges relating to program logic, such as description of how change will occur was </a:t>
            </a:r>
            <a:br>
              <a:rPr lang="en-GB" dirty="0"/>
            </a:br>
            <a:r>
              <a:rPr lang="en-GB" dirty="0"/>
              <a:t>not specific or complete enough to define outputs, outcomes and indicators</a:t>
            </a:r>
          </a:p>
          <a:p>
            <a:pPr marL="230400" lvl="3" indent="0">
              <a:buNone/>
            </a:pPr>
            <a:r>
              <a:rPr lang="en-GB" sz="1000" i="1" dirty="0">
                <a:solidFill>
                  <a:schemeClr val="accent2"/>
                </a:solidFill>
              </a:rPr>
              <a:t>Confusing mix of outcome, output and input indicators, a lack of clarity as to the relationship between expected outcomes and indicators. </a:t>
            </a:r>
            <a:r>
              <a:rPr lang="en-GB" sz="900" i="1" dirty="0">
                <a:solidFill>
                  <a:schemeClr val="accent2"/>
                </a:solidFill>
              </a:rPr>
              <a:t>(Tonga 2012)</a:t>
            </a:r>
          </a:p>
          <a:p>
            <a:pPr marL="230400" lvl="3" indent="0">
              <a:buNone/>
            </a:pPr>
            <a:endParaRPr lang="en-GB" sz="1000" i="1" dirty="0">
              <a:solidFill>
                <a:schemeClr val="accent2"/>
              </a:solidFill>
            </a:endParaRPr>
          </a:p>
          <a:p>
            <a:pPr lvl="2"/>
            <a:r>
              <a:rPr lang="en-GB" dirty="0"/>
              <a:t>Objectives too ambitious and not matched with sufficient resources.</a:t>
            </a:r>
          </a:p>
          <a:p>
            <a:pPr marL="230400" lvl="3" indent="0">
              <a:buNone/>
            </a:pPr>
            <a:r>
              <a:rPr lang="en-GB" sz="1000" i="1" dirty="0">
                <a:solidFill>
                  <a:schemeClr val="accent2"/>
                </a:solidFill>
              </a:rPr>
              <a:t>Objectives of policy reform were unrealistic given the two-year time frame. </a:t>
            </a:r>
            <a:br>
              <a:rPr lang="en-GB" sz="1000" i="1" dirty="0">
                <a:solidFill>
                  <a:schemeClr val="accent2"/>
                </a:solidFill>
              </a:rPr>
            </a:br>
            <a:r>
              <a:rPr lang="en-GB" sz="900" i="1" dirty="0">
                <a:solidFill>
                  <a:schemeClr val="accent2"/>
                </a:solidFill>
              </a:rPr>
              <a:t>(Timor-Leste 2014)</a:t>
            </a:r>
          </a:p>
          <a:p>
            <a:pPr marL="230400" lvl="3" indent="0">
              <a:buNone/>
            </a:pPr>
            <a:endParaRPr lang="en-GB" sz="1000" i="1" dirty="0">
              <a:solidFill>
                <a:schemeClr val="accent2"/>
              </a:solidFill>
            </a:endParaRPr>
          </a:p>
          <a:p>
            <a:pPr lvl="2"/>
            <a:r>
              <a:rPr lang="en-GB" dirty="0"/>
              <a:t>Logic relied on underlying assumptions not supported in reality.</a:t>
            </a:r>
          </a:p>
          <a:p>
            <a:pPr marL="230400" lvl="3" indent="0">
              <a:buNone/>
            </a:pPr>
            <a:r>
              <a:rPr lang="en-GB" sz="1000" i="1" dirty="0">
                <a:solidFill>
                  <a:schemeClr val="accent2"/>
                </a:solidFill>
              </a:rPr>
              <a:t>That training </a:t>
            </a:r>
            <a:r>
              <a:rPr lang="en-GB" sz="1000" i="1" dirty="0" smtClean="0">
                <a:solidFill>
                  <a:schemeClr val="accent2"/>
                </a:solidFill>
              </a:rPr>
              <a:t>alone would </a:t>
            </a:r>
            <a:r>
              <a:rPr lang="en-GB" sz="1000" i="1" dirty="0">
                <a:solidFill>
                  <a:schemeClr val="accent2"/>
                </a:solidFill>
              </a:rPr>
              <a:t>lead to improved employment outcomes like increased mobility. </a:t>
            </a:r>
            <a:br>
              <a:rPr lang="en-GB" sz="1000" i="1" dirty="0">
                <a:solidFill>
                  <a:schemeClr val="accent2"/>
                </a:solidFill>
              </a:rPr>
            </a:br>
            <a:r>
              <a:rPr lang="en-GB" sz="900" i="1" dirty="0">
                <a:solidFill>
                  <a:schemeClr val="accent2"/>
                </a:solidFill>
              </a:rPr>
              <a:t>(APTC 2014, Kiribati 2014)</a:t>
            </a:r>
          </a:p>
          <a:p>
            <a:pPr marL="230400" lvl="3" indent="0">
              <a:buNone/>
            </a:pPr>
            <a:endParaRPr lang="en-GB" sz="1000" i="1" dirty="0">
              <a:solidFill>
                <a:schemeClr val="accent2"/>
              </a:solidFill>
            </a:endParaRPr>
          </a:p>
          <a:p>
            <a:pPr lvl="2"/>
            <a:r>
              <a:rPr lang="en-GB" dirty="0"/>
              <a:t>Other design constraints: </a:t>
            </a:r>
          </a:p>
          <a:p>
            <a:pPr lvl="3"/>
            <a:r>
              <a:rPr lang="en-GB" dirty="0"/>
              <a:t>Failed to identify key features in relevant implementation context (partner commitment and capacity) or consider alternative options to achieve objectives. </a:t>
            </a:r>
            <a:r>
              <a:rPr lang="en-GB" sz="900" dirty="0"/>
              <a:t>(Tonga 2012)</a:t>
            </a:r>
          </a:p>
          <a:p>
            <a:pPr lvl="3"/>
            <a:r>
              <a:rPr lang="en-GB" dirty="0"/>
              <a:t>Too flexible—designs lacked strategic purpose, with resources spread too thinly, resulting in unfocused implementation. </a:t>
            </a:r>
            <a:r>
              <a:rPr lang="en-GB" sz="900" dirty="0"/>
              <a:t>(Solomon Islands 2015)</a:t>
            </a:r>
          </a:p>
          <a:p>
            <a:endParaRPr lang="en-AU" dirty="0"/>
          </a:p>
        </p:txBody>
      </p:sp>
      <p:sp>
        <p:nvSpPr>
          <p:cNvPr id="5" name="Slide Number Placeholder 4">
            <a:extLst>
              <a:ext uri="{FF2B5EF4-FFF2-40B4-BE49-F238E27FC236}">
                <a16:creationId xmlns:a16="http://schemas.microsoft.com/office/drawing/2014/main" id="{5AA4B3FA-DBF3-470B-A201-8F63B8CEED02}"/>
              </a:ext>
            </a:extLst>
          </p:cNvPr>
          <p:cNvSpPr>
            <a:spLocks noGrp="1"/>
          </p:cNvSpPr>
          <p:nvPr>
            <p:ph type="sldNum" sz="quarter" idx="12"/>
          </p:nvPr>
        </p:nvSpPr>
        <p:spPr/>
        <p:txBody>
          <a:bodyPr/>
          <a:lstStyle/>
          <a:p>
            <a:fld id="{284A07E2-E97A-42E4-8313-125419E51080}" type="slidenum">
              <a:rPr lang="en-AU" smtClean="0"/>
              <a:t>27</a:t>
            </a:fld>
            <a:endParaRPr lang="en-AU" dirty="0"/>
          </a:p>
        </p:txBody>
      </p:sp>
      <p:sp>
        <p:nvSpPr>
          <p:cNvPr id="7" name="Content Placeholder 3">
            <a:extLst>
              <a:ext uri="{FF2B5EF4-FFF2-40B4-BE49-F238E27FC236}">
                <a16:creationId xmlns:a16="http://schemas.microsoft.com/office/drawing/2014/main" id="{A8F4CC57-69CC-4329-AB3F-08ED157AAEE5}"/>
              </a:ext>
            </a:extLst>
          </p:cNvPr>
          <p:cNvSpPr txBox="1">
            <a:spLocks/>
          </p:cNvSpPr>
          <p:nvPr/>
        </p:nvSpPr>
        <p:spPr>
          <a:xfrm>
            <a:off x="4613785" y="1820412"/>
            <a:ext cx="4248000" cy="1367406"/>
          </a:xfrm>
          <a:prstGeom prst="rect">
            <a:avLst/>
          </a:prstGeom>
        </p:spPr>
        <p:txBody>
          <a:bodyPr vert="horz" lIns="0" tIns="0" rIns="0" bIns="0" rtlCol="0">
            <a:noAutofit/>
          </a:bodyPr>
          <a:lstStyle>
            <a:lvl1pPr marL="0" indent="0" algn="l" defTabSz="914400" rtl="0" eaLnBrk="1" latinLnBrk="0" hangingPunct="1">
              <a:lnSpc>
                <a:spcPct val="110000"/>
              </a:lnSpc>
              <a:spcBef>
                <a:spcPts val="1000"/>
              </a:spcBef>
              <a:buFont typeface="Calibri" panose="020F0502020204030204" pitchFamily="34" charset="0"/>
              <a:buChar char="﻿"/>
              <a:defRPr sz="1600" b="0" kern="1200" cap="none" baseline="0">
                <a:solidFill>
                  <a:schemeClr val="accent1"/>
                </a:solidFill>
                <a:latin typeface="+mn-lt"/>
                <a:ea typeface="+mn-ea"/>
                <a:cs typeface="+mn-cs"/>
              </a:defRPr>
            </a:lvl1pPr>
            <a:lvl2pPr marL="0" indent="0" algn="l" defTabSz="914400" rtl="0" eaLnBrk="1" latinLnBrk="0" hangingPunct="1">
              <a:lnSpc>
                <a:spcPct val="110000"/>
              </a:lnSpc>
              <a:spcBef>
                <a:spcPts val="600"/>
              </a:spcBef>
              <a:buFont typeface="Calibri" panose="020F0502020204030204" pitchFamily="34" charset="0"/>
              <a:buChar char="﻿"/>
              <a:defRPr sz="1050" b="0" kern="1200">
                <a:solidFill>
                  <a:schemeClr val="tx1"/>
                </a:solidFill>
                <a:latin typeface="+mn-lt"/>
                <a:ea typeface="+mn-ea"/>
                <a:cs typeface="+mn-cs"/>
              </a:defRPr>
            </a:lvl2pPr>
            <a:lvl3pPr marL="226800" indent="-226800" algn="l" defTabSz="914400" rtl="0" eaLnBrk="1" latinLnBrk="0" hangingPunct="1">
              <a:lnSpc>
                <a:spcPct val="110000"/>
              </a:lnSpc>
              <a:spcBef>
                <a:spcPts val="200"/>
              </a:spcBef>
              <a:buFont typeface="+mj-lt"/>
              <a:buAutoNum type="arabicPeriod"/>
              <a:defRPr sz="1050" kern="1200">
                <a:solidFill>
                  <a:schemeClr val="tx1"/>
                </a:solidFill>
                <a:latin typeface="+mn-lt"/>
                <a:ea typeface="+mn-ea"/>
                <a:cs typeface="+mn-cs"/>
              </a:defRPr>
            </a:lvl3pPr>
            <a:lvl4pPr marL="457200" indent="-226800" algn="l" defTabSz="914400" rtl="0" eaLnBrk="1" latinLnBrk="0" hangingPunct="1">
              <a:lnSpc>
                <a:spcPct val="110000"/>
              </a:lnSpc>
              <a:spcBef>
                <a:spcPts val="200"/>
              </a:spcBef>
              <a:buFont typeface="+mj-lt"/>
              <a:buAutoNum type="alphaLcPeriod"/>
              <a:defRPr sz="1050" kern="1200">
                <a:solidFill>
                  <a:schemeClr val="tx1"/>
                </a:solidFill>
                <a:latin typeface="+mn-lt"/>
                <a:ea typeface="+mn-ea"/>
                <a:cs typeface="+mn-cs"/>
              </a:defRPr>
            </a:lvl4pPr>
            <a:lvl5pPr marL="684000" indent="-226800" algn="l" defTabSz="914400" rtl="0" eaLnBrk="1" latinLnBrk="0" hangingPunct="1">
              <a:lnSpc>
                <a:spcPct val="110000"/>
              </a:lnSpc>
              <a:spcBef>
                <a:spcPts val="200"/>
              </a:spcBef>
              <a:buFont typeface="+mj-lt"/>
              <a:buAutoNum type="romanLcPeriod"/>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a:buFont typeface="Arial" panose="020B0604020202020204" pitchFamily="34" charset="0"/>
              <a:buChar char="•"/>
            </a:pPr>
            <a:endParaRPr lang="en-US" sz="800" dirty="0"/>
          </a:p>
        </p:txBody>
      </p:sp>
      <p:pic>
        <p:nvPicPr>
          <p:cNvPr id="9" name="Content Placeholder 8" descr="Women receiving a graduation certificate from a male course instructor from the Australian Pacific Training Coalition.">
            <a:extLst>
              <a:ext uri="{FF2B5EF4-FFF2-40B4-BE49-F238E27FC236}">
                <a16:creationId xmlns:a16="http://schemas.microsoft.com/office/drawing/2014/main" id="{B43F4652-F0F0-49A8-97F9-B94709DA4EC1}"/>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a:xfrm>
            <a:off x="6567430" y="1141194"/>
            <a:ext cx="2183524" cy="4510087"/>
          </a:xfrm>
        </p:spPr>
      </p:pic>
    </p:spTree>
    <p:extLst>
      <p:ext uri="{BB962C8B-B14F-4D97-AF65-F5344CB8AC3E}">
        <p14:creationId xmlns:p14="http://schemas.microsoft.com/office/powerpoint/2010/main" val="35336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337C9-9BF5-42BD-8462-C1E283FC681B}"/>
              </a:ext>
            </a:extLst>
          </p:cNvPr>
          <p:cNvSpPr>
            <a:spLocks noGrp="1"/>
          </p:cNvSpPr>
          <p:nvPr>
            <p:ph type="title"/>
          </p:nvPr>
        </p:nvSpPr>
        <p:spPr/>
        <p:txBody>
          <a:bodyPr/>
          <a:lstStyle/>
          <a:p>
            <a:r>
              <a:rPr lang="en-AU" dirty="0"/>
              <a:t>Key findings: Quality of design and transition to implementation</a:t>
            </a:r>
          </a:p>
        </p:txBody>
      </p:sp>
      <p:sp>
        <p:nvSpPr>
          <p:cNvPr id="5" name="Slide Number Placeholder 4">
            <a:extLst>
              <a:ext uri="{FF2B5EF4-FFF2-40B4-BE49-F238E27FC236}">
                <a16:creationId xmlns:a16="http://schemas.microsoft.com/office/drawing/2014/main" id="{5AA4B3FA-DBF3-470B-A201-8F63B8CEED02}"/>
              </a:ext>
            </a:extLst>
          </p:cNvPr>
          <p:cNvSpPr>
            <a:spLocks noGrp="1"/>
          </p:cNvSpPr>
          <p:nvPr>
            <p:ph type="sldNum" sz="quarter" idx="12"/>
          </p:nvPr>
        </p:nvSpPr>
        <p:spPr/>
        <p:txBody>
          <a:bodyPr/>
          <a:lstStyle/>
          <a:p>
            <a:fld id="{284A07E2-E97A-42E4-8313-125419E51080}" type="slidenum">
              <a:rPr lang="en-AU" smtClean="0"/>
              <a:t>28</a:t>
            </a:fld>
            <a:endParaRPr lang="en-AU" dirty="0"/>
          </a:p>
        </p:txBody>
      </p:sp>
      <p:sp>
        <p:nvSpPr>
          <p:cNvPr id="7" name="Content Placeholder 3">
            <a:extLst>
              <a:ext uri="{FF2B5EF4-FFF2-40B4-BE49-F238E27FC236}">
                <a16:creationId xmlns:a16="http://schemas.microsoft.com/office/drawing/2014/main" id="{A8F4CC57-69CC-4329-AB3F-08ED157AAEE5}"/>
              </a:ext>
            </a:extLst>
          </p:cNvPr>
          <p:cNvSpPr txBox="1">
            <a:spLocks/>
          </p:cNvSpPr>
          <p:nvPr/>
        </p:nvSpPr>
        <p:spPr>
          <a:xfrm>
            <a:off x="4613785" y="1820412"/>
            <a:ext cx="4248000" cy="1367406"/>
          </a:xfrm>
          <a:prstGeom prst="rect">
            <a:avLst/>
          </a:prstGeom>
        </p:spPr>
        <p:txBody>
          <a:bodyPr vert="horz" lIns="0" tIns="0" rIns="0" bIns="0" rtlCol="0">
            <a:noAutofit/>
          </a:bodyPr>
          <a:lstStyle>
            <a:lvl1pPr marL="0" indent="0" algn="l" defTabSz="914400" rtl="0" eaLnBrk="1" latinLnBrk="0" hangingPunct="1">
              <a:lnSpc>
                <a:spcPct val="110000"/>
              </a:lnSpc>
              <a:spcBef>
                <a:spcPts val="1000"/>
              </a:spcBef>
              <a:buFont typeface="Calibri" panose="020F0502020204030204" pitchFamily="34" charset="0"/>
              <a:buChar char="﻿"/>
              <a:defRPr sz="1600" b="0" kern="1200" cap="none" baseline="0">
                <a:solidFill>
                  <a:schemeClr val="accent1"/>
                </a:solidFill>
                <a:latin typeface="+mn-lt"/>
                <a:ea typeface="+mn-ea"/>
                <a:cs typeface="+mn-cs"/>
              </a:defRPr>
            </a:lvl1pPr>
            <a:lvl2pPr marL="0" indent="0" algn="l" defTabSz="914400" rtl="0" eaLnBrk="1" latinLnBrk="0" hangingPunct="1">
              <a:lnSpc>
                <a:spcPct val="110000"/>
              </a:lnSpc>
              <a:spcBef>
                <a:spcPts val="600"/>
              </a:spcBef>
              <a:buFont typeface="Calibri" panose="020F0502020204030204" pitchFamily="34" charset="0"/>
              <a:buChar char="﻿"/>
              <a:defRPr sz="1050" b="0" kern="1200">
                <a:solidFill>
                  <a:schemeClr val="tx1"/>
                </a:solidFill>
                <a:latin typeface="+mn-lt"/>
                <a:ea typeface="+mn-ea"/>
                <a:cs typeface="+mn-cs"/>
              </a:defRPr>
            </a:lvl2pPr>
            <a:lvl3pPr marL="226800" indent="-226800" algn="l" defTabSz="914400" rtl="0" eaLnBrk="1" latinLnBrk="0" hangingPunct="1">
              <a:lnSpc>
                <a:spcPct val="110000"/>
              </a:lnSpc>
              <a:spcBef>
                <a:spcPts val="200"/>
              </a:spcBef>
              <a:buFont typeface="+mj-lt"/>
              <a:buAutoNum type="arabicPeriod"/>
              <a:defRPr sz="1050" kern="1200">
                <a:solidFill>
                  <a:schemeClr val="tx1"/>
                </a:solidFill>
                <a:latin typeface="+mn-lt"/>
                <a:ea typeface="+mn-ea"/>
                <a:cs typeface="+mn-cs"/>
              </a:defRPr>
            </a:lvl3pPr>
            <a:lvl4pPr marL="457200" indent="-226800" algn="l" defTabSz="914400" rtl="0" eaLnBrk="1" latinLnBrk="0" hangingPunct="1">
              <a:lnSpc>
                <a:spcPct val="110000"/>
              </a:lnSpc>
              <a:spcBef>
                <a:spcPts val="200"/>
              </a:spcBef>
              <a:buFont typeface="+mj-lt"/>
              <a:buAutoNum type="alphaLcPeriod"/>
              <a:defRPr sz="1050" kern="1200">
                <a:solidFill>
                  <a:schemeClr val="tx1"/>
                </a:solidFill>
                <a:latin typeface="+mn-lt"/>
                <a:ea typeface="+mn-ea"/>
                <a:cs typeface="+mn-cs"/>
              </a:defRPr>
            </a:lvl4pPr>
            <a:lvl5pPr marL="684000" indent="-226800" algn="l" defTabSz="914400" rtl="0" eaLnBrk="1" latinLnBrk="0" hangingPunct="1">
              <a:lnSpc>
                <a:spcPct val="110000"/>
              </a:lnSpc>
              <a:spcBef>
                <a:spcPts val="200"/>
              </a:spcBef>
              <a:buFont typeface="+mj-lt"/>
              <a:buAutoNum type="romanLcPeriod"/>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a:buFont typeface="Arial" panose="020B0604020202020204" pitchFamily="34" charset="0"/>
              <a:buChar char="•"/>
            </a:pPr>
            <a:endParaRPr lang="en-US" sz="800" dirty="0"/>
          </a:p>
        </p:txBody>
      </p:sp>
      <p:sp>
        <p:nvSpPr>
          <p:cNvPr id="17" name="Content Placeholder 2">
            <a:extLst>
              <a:ext uri="{FF2B5EF4-FFF2-40B4-BE49-F238E27FC236}">
                <a16:creationId xmlns:a16="http://schemas.microsoft.com/office/drawing/2014/main" id="{25C1D401-DB4E-4DC5-A97D-BBCFB2435447}"/>
              </a:ext>
            </a:extLst>
          </p:cNvPr>
          <p:cNvSpPr txBox="1">
            <a:spLocks/>
          </p:cNvSpPr>
          <p:nvPr/>
        </p:nvSpPr>
        <p:spPr>
          <a:xfrm>
            <a:off x="585836" y="1129170"/>
            <a:ext cx="5827949" cy="5043030"/>
          </a:xfrm>
          <a:prstGeom prst="rect">
            <a:avLst/>
          </a:prstGeom>
          <a:solidFill>
            <a:srgbClr val="D8DBDA"/>
          </a:solidFill>
        </p:spPr>
        <p:txBody>
          <a:bodyPr vert="horz" lIns="180000" tIns="180000" rIns="180000" bIns="180000" rtlCol="0">
            <a:noAutofit/>
          </a:bodyPr>
          <a:lstStyle>
            <a:lvl1pPr marL="0" indent="0" algn="l" defTabSz="914400" rtl="0" eaLnBrk="1" latinLnBrk="0" hangingPunct="1">
              <a:lnSpc>
                <a:spcPct val="110000"/>
              </a:lnSpc>
              <a:spcBef>
                <a:spcPts val="1000"/>
              </a:spcBef>
              <a:buFont typeface="Calibri" panose="020F0502020204030204" pitchFamily="34" charset="0"/>
              <a:buChar char="﻿"/>
              <a:defRPr sz="1600" b="0" kern="1200" cap="none" baseline="0">
                <a:solidFill>
                  <a:schemeClr val="accent1"/>
                </a:solidFill>
                <a:latin typeface="+mn-lt"/>
                <a:ea typeface="+mn-ea"/>
                <a:cs typeface="+mn-cs"/>
              </a:defRPr>
            </a:lvl1pPr>
            <a:lvl2pPr marL="0" indent="0" algn="l" defTabSz="914400" rtl="0" eaLnBrk="1" latinLnBrk="0" hangingPunct="1">
              <a:lnSpc>
                <a:spcPct val="110000"/>
              </a:lnSpc>
              <a:spcBef>
                <a:spcPts val="1000"/>
              </a:spcBef>
              <a:buFont typeface="Calibri" panose="020F0502020204030204" pitchFamily="34" charset="0"/>
              <a:buChar char="﻿"/>
              <a:defRPr sz="1100" b="0" kern="1200">
                <a:solidFill>
                  <a:schemeClr val="tx1"/>
                </a:solidFill>
                <a:latin typeface="+mn-lt"/>
                <a:ea typeface="+mn-ea"/>
                <a:cs typeface="+mn-cs"/>
              </a:defRPr>
            </a:lvl2pPr>
            <a:lvl3pPr marL="226800" indent="-226800" algn="l" defTabSz="914400" rtl="0" eaLnBrk="1" latinLnBrk="0" hangingPunct="1">
              <a:lnSpc>
                <a:spcPct val="110000"/>
              </a:lnSpc>
              <a:spcBef>
                <a:spcPts val="500"/>
              </a:spcBef>
              <a:buFont typeface="+mj-lt"/>
              <a:buAutoNum type="arabicPeriod"/>
              <a:defRPr sz="1100" kern="1200">
                <a:solidFill>
                  <a:schemeClr val="tx1"/>
                </a:solidFill>
                <a:latin typeface="+mn-lt"/>
                <a:ea typeface="+mn-ea"/>
                <a:cs typeface="+mn-cs"/>
              </a:defRPr>
            </a:lvl3pPr>
            <a:lvl4pPr marL="457200" indent="-226800" algn="l" defTabSz="914400" rtl="0" eaLnBrk="1" latinLnBrk="0" hangingPunct="1">
              <a:lnSpc>
                <a:spcPct val="110000"/>
              </a:lnSpc>
              <a:spcBef>
                <a:spcPts val="500"/>
              </a:spcBef>
              <a:buFont typeface="+mj-lt"/>
              <a:buAutoNum type="alphaLcPeriod"/>
              <a:defRPr sz="1100" kern="1200">
                <a:solidFill>
                  <a:schemeClr val="tx1"/>
                </a:solidFill>
                <a:latin typeface="+mn-lt"/>
                <a:ea typeface="+mn-ea"/>
                <a:cs typeface="+mn-cs"/>
              </a:defRPr>
            </a:lvl4pPr>
            <a:lvl5pPr marL="684000" indent="-226800" algn="l" defTabSz="914400" rtl="0" eaLnBrk="1" latinLnBrk="0" hangingPunct="1">
              <a:lnSpc>
                <a:spcPct val="110000"/>
              </a:lnSpc>
              <a:spcBef>
                <a:spcPts val="500"/>
              </a:spcBef>
              <a:buFont typeface="+mj-lt"/>
              <a:buAutoNum type="romanLcPeriod"/>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600" b="1" dirty="0">
                <a:solidFill>
                  <a:schemeClr val="tx2"/>
                </a:solidFill>
              </a:rPr>
              <a:t>Supporting improved skills formation, employment pathways and labour mobility</a:t>
            </a:r>
          </a:p>
          <a:p>
            <a:pPr lvl="1"/>
            <a:r>
              <a:rPr lang="en-GB" dirty="0"/>
              <a:t>The recommendations of the 2015 Independent Review of the Kiribati TVET Sector Strengthening Program informed the design and delivery of the new Kiribati Skills for Employment Program.</a:t>
            </a:r>
          </a:p>
          <a:p>
            <a:pPr lvl="1"/>
            <a:r>
              <a:rPr lang="en-GB" sz="1000" dirty="0"/>
              <a:t>Recommendations</a:t>
            </a:r>
          </a:p>
          <a:p>
            <a:pPr lvl="2"/>
            <a:r>
              <a:rPr lang="en-GB" sz="1000" dirty="0"/>
              <a:t>Strengthen program logic to better articulate shared understanding of how change will occur, and clearly define outcomes, outputs and activities.</a:t>
            </a:r>
          </a:p>
          <a:p>
            <a:pPr lvl="2"/>
            <a:r>
              <a:rPr lang="en-GB" sz="1000" dirty="0"/>
              <a:t>Increase flexibility of TVET training profiles so investments respond to changes in international demand for specific skills (informed by a regional labour market and tracer studies, updated annually)</a:t>
            </a:r>
          </a:p>
          <a:p>
            <a:pPr lvl="3"/>
            <a:r>
              <a:rPr lang="en-GB" sz="1000" dirty="0"/>
              <a:t>strengthen engagement with APTC, increase access to courses in hospitality, tourism and aged care</a:t>
            </a:r>
          </a:p>
          <a:p>
            <a:pPr lvl="3"/>
            <a:r>
              <a:rPr lang="en-GB" sz="1000" dirty="0"/>
              <a:t>deliver additional training, including add-on skills and pre-departure courses, to assist workers and graduates’ access labour mobility pathways.</a:t>
            </a:r>
          </a:p>
          <a:p>
            <a:pPr lvl="2"/>
            <a:r>
              <a:rPr lang="en-GB" sz="1000" dirty="0"/>
              <a:t>Strengthen Kiribati Government’s ability to coordinate I-Kiribati workers’ access to international labour market opportunities.</a:t>
            </a:r>
          </a:p>
          <a:p>
            <a:pPr lvl="1"/>
            <a:r>
              <a:rPr lang="en-GB" dirty="0"/>
              <a:t>The new program, drawing on the above recommendations, has led to improving international employment outcomes for graduates. As of July 2019, 88 I-Kiribati, including 57 women, are employed in Australia’s hospitality, tourism and aged care sectors through the Pacific Labour Scheme.</a:t>
            </a:r>
          </a:p>
          <a:p>
            <a:pPr lvl="1"/>
            <a:endParaRPr lang="en-GB" dirty="0"/>
          </a:p>
          <a:p>
            <a:pPr lvl="1"/>
            <a:endParaRPr lang="en-GB" dirty="0"/>
          </a:p>
        </p:txBody>
      </p:sp>
      <p:pic>
        <p:nvPicPr>
          <p:cNvPr id="13" name="Content Placeholder 5" descr="Female trainee from APTC Certificate 3 course in Commercial Cookery in kitchen ">
            <a:extLst>
              <a:ext uri="{FF2B5EF4-FFF2-40B4-BE49-F238E27FC236}">
                <a16:creationId xmlns:a16="http://schemas.microsoft.com/office/drawing/2014/main" id="{76569A14-4CC5-4809-BCBC-3C5DFB6F8294}"/>
              </a:ext>
            </a:extLst>
          </p:cNvPr>
          <p:cNvPicPr>
            <a:picLocks noGrp="1" noChangeAspect="1"/>
          </p:cNvPicPr>
          <p:nvPr>
            <p:ph sz="half" idx="1"/>
          </p:nvPr>
        </p:nvPicPr>
        <p:blipFill>
          <a:blip r:embed="rId2" cstate="hqprint">
            <a:extLst>
              <a:ext uri="{28A0092B-C50C-407E-A947-70E740481C1C}">
                <a14:useLocalDpi xmlns:a14="http://schemas.microsoft.com/office/drawing/2010/main" val="0"/>
              </a:ext>
            </a:extLst>
          </a:blip>
          <a:stretch>
            <a:fillRect/>
          </a:stretch>
        </p:blipFill>
        <p:spPr>
          <a:xfrm>
            <a:off x="6771290" y="3354189"/>
            <a:ext cx="1877710" cy="2818011"/>
          </a:xfrm>
          <a:prstGeom prst="rect">
            <a:avLst/>
          </a:prstGeom>
        </p:spPr>
      </p:pic>
      <p:pic>
        <p:nvPicPr>
          <p:cNvPr id="15" name="Picture Placeholder 4" descr="Two trainees from the APTC Certificate 3 course in Ageing, Home and Community Care washing a dummy patient"/>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a:stretch>
            <a:fillRect/>
          </a:stretch>
        </p:blipFill>
        <p:spPr>
          <a:xfrm>
            <a:off x="6771290" y="1129170"/>
            <a:ext cx="1914594" cy="1914594"/>
          </a:xfrm>
        </p:spPr>
      </p:pic>
    </p:spTree>
    <p:extLst>
      <p:ext uri="{BB962C8B-B14F-4D97-AF65-F5344CB8AC3E}">
        <p14:creationId xmlns:p14="http://schemas.microsoft.com/office/powerpoint/2010/main" val="2197095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A41E0F-00FD-47A2-9FDC-20B99F388A04}"/>
              </a:ext>
            </a:extLst>
          </p:cNvPr>
          <p:cNvSpPr>
            <a:spLocks noGrp="1"/>
          </p:cNvSpPr>
          <p:nvPr>
            <p:ph sz="half" idx="1"/>
          </p:nvPr>
        </p:nvSpPr>
        <p:spPr>
          <a:xfrm>
            <a:off x="630000" y="1005232"/>
            <a:ext cx="3816000" cy="5521692"/>
          </a:xfrm>
        </p:spPr>
        <p:txBody>
          <a:bodyPr/>
          <a:lstStyle/>
          <a:p>
            <a:r>
              <a:rPr lang="en-AU" dirty="0"/>
              <a:t>Success factors</a:t>
            </a:r>
          </a:p>
          <a:p>
            <a:pPr lvl="1"/>
            <a:r>
              <a:rPr lang="en-AU" dirty="0" smtClean="0"/>
              <a:t>Close connection with the country context is critical. Factors </a:t>
            </a:r>
            <a:r>
              <a:rPr lang="en-AU" dirty="0"/>
              <a:t>supporting effective implementation include:</a:t>
            </a:r>
          </a:p>
          <a:p>
            <a:pPr lvl="1"/>
            <a:r>
              <a:rPr lang="en-US" b="1" dirty="0" smtClean="0">
                <a:solidFill>
                  <a:schemeClr val="tx2"/>
                </a:solidFill>
              </a:rPr>
              <a:t>Deep </a:t>
            </a:r>
            <a:r>
              <a:rPr lang="en-US" b="1" dirty="0">
                <a:solidFill>
                  <a:schemeClr val="tx2"/>
                </a:solidFill>
              </a:rPr>
              <a:t>and </a:t>
            </a:r>
            <a:r>
              <a:rPr lang="en-US" b="1" dirty="0" smtClean="0">
                <a:solidFill>
                  <a:schemeClr val="tx2"/>
                </a:solidFill>
              </a:rPr>
              <a:t>broad </a:t>
            </a:r>
            <a:r>
              <a:rPr lang="en-US" b="1" dirty="0">
                <a:solidFill>
                  <a:schemeClr val="tx2"/>
                </a:solidFill>
              </a:rPr>
              <a:t>engagement with partner country TVET systems </a:t>
            </a:r>
          </a:p>
          <a:p>
            <a:pPr lvl="1"/>
            <a:endParaRPr lang="en-US" b="1" dirty="0">
              <a:solidFill>
                <a:schemeClr val="tx2"/>
              </a:solidFill>
            </a:endParaRPr>
          </a:p>
          <a:p>
            <a:pPr lvl="1"/>
            <a:endParaRPr lang="en-US" b="1" dirty="0">
              <a:solidFill>
                <a:schemeClr val="tx2"/>
              </a:solidFill>
            </a:endParaRPr>
          </a:p>
          <a:p>
            <a:pPr lvl="1"/>
            <a:endParaRPr lang="en-US" b="1" dirty="0">
              <a:solidFill>
                <a:schemeClr val="tx2"/>
              </a:solidFill>
            </a:endParaRPr>
          </a:p>
          <a:p>
            <a:pPr lvl="1">
              <a:lnSpc>
                <a:spcPct val="150000"/>
              </a:lnSpc>
              <a:buNone/>
            </a:pPr>
            <a:r>
              <a:rPr lang="en-US" b="1" dirty="0" smtClean="0">
                <a:solidFill>
                  <a:schemeClr val="tx2"/>
                </a:solidFill>
              </a:rPr>
              <a:t>An increasing </a:t>
            </a:r>
            <a:r>
              <a:rPr lang="en-US" b="1" dirty="0">
                <a:solidFill>
                  <a:schemeClr val="tx2"/>
                </a:solidFill>
              </a:rPr>
              <a:t>role for </a:t>
            </a:r>
            <a:r>
              <a:rPr lang="en-US" b="1" dirty="0" smtClean="0">
                <a:solidFill>
                  <a:schemeClr val="tx2"/>
                </a:solidFill>
              </a:rPr>
              <a:t>the private </a:t>
            </a:r>
            <a:r>
              <a:rPr lang="en-US" b="1" dirty="0">
                <a:solidFill>
                  <a:schemeClr val="tx2"/>
                </a:solidFill>
              </a:rPr>
              <a:t>sector </a:t>
            </a:r>
          </a:p>
          <a:p>
            <a:pPr lvl="1"/>
            <a:r>
              <a:rPr lang="en-US" dirty="0"/>
              <a:t>i</a:t>
            </a:r>
            <a:r>
              <a:rPr lang="en-US" dirty="0" smtClean="0"/>
              <a:t>ncluding </a:t>
            </a:r>
            <a:r>
              <a:rPr lang="en-US" dirty="0"/>
              <a:t>d</a:t>
            </a:r>
            <a:r>
              <a:rPr lang="en-US" dirty="0" smtClean="0"/>
              <a:t>riving </a:t>
            </a:r>
            <a:r>
              <a:rPr lang="en-US" dirty="0"/>
              <a:t>TVET relevance and quality in:</a:t>
            </a:r>
          </a:p>
          <a:p>
            <a:pPr lvl="3"/>
            <a:r>
              <a:rPr lang="en-US" dirty="0"/>
              <a:t>identifying skills needs and standards</a:t>
            </a:r>
          </a:p>
          <a:p>
            <a:pPr lvl="3"/>
            <a:r>
              <a:rPr lang="en-US" dirty="0"/>
              <a:t>TVET program (curriculum) design and delivery</a:t>
            </a:r>
          </a:p>
          <a:p>
            <a:pPr lvl="3"/>
            <a:r>
              <a:rPr lang="en-US" dirty="0"/>
              <a:t>institutional and system </a:t>
            </a:r>
            <a:r>
              <a:rPr lang="en-US" dirty="0" smtClean="0"/>
              <a:t>governance and decision making.</a:t>
            </a:r>
            <a:endParaRPr lang="en-US" dirty="0"/>
          </a:p>
          <a:p>
            <a:pPr lvl="3"/>
            <a:endParaRPr lang="en-US" dirty="0"/>
          </a:p>
          <a:p>
            <a:pPr lvl="1"/>
            <a:endParaRPr lang="en-US" b="1" dirty="0">
              <a:solidFill>
                <a:schemeClr val="tx2"/>
              </a:solidFill>
            </a:endParaRPr>
          </a:p>
          <a:p>
            <a:pPr lvl="1"/>
            <a:endParaRPr lang="en-US" b="1" dirty="0">
              <a:solidFill>
                <a:schemeClr val="tx2"/>
              </a:solidFill>
            </a:endParaRPr>
          </a:p>
          <a:p>
            <a:pPr lvl="1"/>
            <a:endParaRPr lang="en-US" b="1" dirty="0">
              <a:solidFill>
                <a:schemeClr val="tx2"/>
              </a:solidFill>
            </a:endParaRPr>
          </a:p>
          <a:p>
            <a:pPr lvl="1"/>
            <a:endParaRPr lang="en-US" b="1" dirty="0">
              <a:solidFill>
                <a:schemeClr val="tx2"/>
              </a:solidFill>
            </a:endParaRPr>
          </a:p>
          <a:p>
            <a:pPr lvl="3"/>
            <a:endParaRPr lang="en-US" dirty="0"/>
          </a:p>
          <a:p>
            <a:pPr lvl="2"/>
            <a:endParaRPr lang="en-US" sz="900"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1"/>
            <a:endParaRPr lang="en-AU" dirty="0"/>
          </a:p>
        </p:txBody>
      </p:sp>
      <p:sp>
        <p:nvSpPr>
          <p:cNvPr id="4" name="Content Placeholder 3">
            <a:extLst>
              <a:ext uri="{FF2B5EF4-FFF2-40B4-BE49-F238E27FC236}">
                <a16:creationId xmlns:a16="http://schemas.microsoft.com/office/drawing/2014/main" id="{43BC4756-19F8-484E-B439-93604789FFBA}"/>
              </a:ext>
            </a:extLst>
          </p:cNvPr>
          <p:cNvSpPr>
            <a:spLocks noGrp="1"/>
          </p:cNvSpPr>
          <p:nvPr>
            <p:ph sz="half" idx="2"/>
          </p:nvPr>
        </p:nvSpPr>
        <p:spPr>
          <a:xfrm>
            <a:off x="4809008" y="1375722"/>
            <a:ext cx="3816000" cy="5050278"/>
          </a:xfrm>
        </p:spPr>
        <p:txBody>
          <a:bodyPr/>
          <a:lstStyle/>
          <a:p>
            <a:pPr lvl="1" algn="just">
              <a:spcBef>
                <a:spcPts val="0"/>
              </a:spcBef>
              <a:spcAft>
                <a:spcPts val="600"/>
              </a:spcAft>
              <a:buNone/>
            </a:pPr>
            <a:r>
              <a:rPr lang="en-US" sz="1000" dirty="0" smtClean="0">
                <a:solidFill>
                  <a:schemeClr val="accent2"/>
                </a:solidFill>
              </a:rPr>
              <a:t>‘</a:t>
            </a:r>
            <a:r>
              <a:rPr lang="en-US" b="1" dirty="0" smtClean="0">
                <a:solidFill>
                  <a:schemeClr val="tx2"/>
                </a:solidFill>
              </a:rPr>
              <a:t>High-quality </a:t>
            </a:r>
            <a:r>
              <a:rPr lang="en-US" b="1" dirty="0">
                <a:solidFill>
                  <a:schemeClr val="tx2"/>
                </a:solidFill>
              </a:rPr>
              <a:t>key staff </a:t>
            </a:r>
          </a:p>
          <a:p>
            <a:pPr lvl="2"/>
            <a:r>
              <a:rPr lang="en-US" dirty="0"/>
              <a:t>recruited, developed and retained high-quality key staff, including program staff, partner government staff, TVET trainers, DFAT program managers</a:t>
            </a:r>
          </a:p>
          <a:p>
            <a:pPr lvl="2"/>
            <a:r>
              <a:rPr lang="en-US" dirty="0"/>
              <a:t>staff, including expatriate staff, ‘embedded’ in partner country context, using knowledge of local customs and traditions, appropriate language and other skills to better navigate policy discussion, build appropriate relationships and/or deliver appropriate training. </a:t>
            </a:r>
            <a:r>
              <a:rPr lang="en-US" sz="900" dirty="0"/>
              <a:t>(Tonga 2012, APTC 2014, Timor-Leste 2014, Vanuatu 2015, Solomon Islands 2015, Timor-Leste 2018, Tonga 2018) </a:t>
            </a:r>
          </a:p>
          <a:p>
            <a:pPr lvl="2"/>
            <a:endParaRPr lang="en-US" sz="900" dirty="0"/>
          </a:p>
          <a:p>
            <a:pPr lvl="2"/>
            <a:endParaRPr lang="en-US" sz="900" dirty="0"/>
          </a:p>
          <a:p>
            <a:pPr lvl="2"/>
            <a:endParaRPr lang="en-US" sz="900" dirty="0"/>
          </a:p>
          <a:p>
            <a:pPr lvl="2"/>
            <a:endParaRPr lang="en-US" sz="900" dirty="0"/>
          </a:p>
          <a:p>
            <a:pPr lvl="1">
              <a:spcAft>
                <a:spcPts val="600"/>
              </a:spcAft>
              <a:buNone/>
            </a:pPr>
            <a:r>
              <a:rPr lang="en-GB" b="1" dirty="0" smtClean="0">
                <a:solidFill>
                  <a:schemeClr val="tx2"/>
                </a:solidFill>
              </a:rPr>
              <a:t>Improved </a:t>
            </a:r>
            <a:r>
              <a:rPr lang="en-GB" b="1" dirty="0">
                <a:solidFill>
                  <a:schemeClr val="tx2"/>
                </a:solidFill>
              </a:rPr>
              <a:t>coordination of TVET systems</a:t>
            </a:r>
          </a:p>
          <a:p>
            <a:pPr marL="0" lvl="2" indent="0">
              <a:buNone/>
            </a:pPr>
            <a:r>
              <a:rPr lang="en-AU" dirty="0"/>
              <a:t>t</a:t>
            </a:r>
            <a:r>
              <a:rPr lang="en-AU" dirty="0" smtClean="0"/>
              <a:t>hrough </a:t>
            </a:r>
            <a:r>
              <a:rPr lang="en-AU" dirty="0"/>
              <a:t>mechanisms involving key TVET system stakeholders, for example:</a:t>
            </a:r>
          </a:p>
          <a:p>
            <a:pPr lvl="3"/>
            <a:r>
              <a:rPr lang="en-AU" dirty="0"/>
              <a:t>government agencies</a:t>
            </a:r>
          </a:p>
          <a:p>
            <a:pPr lvl="3"/>
            <a:r>
              <a:rPr lang="en-AU" dirty="0"/>
              <a:t>TVET providers</a:t>
            </a:r>
          </a:p>
          <a:p>
            <a:pPr lvl="3"/>
            <a:r>
              <a:rPr lang="en-AU" dirty="0"/>
              <a:t>industry</a:t>
            </a:r>
          </a:p>
          <a:p>
            <a:pPr lvl="3"/>
            <a:r>
              <a:rPr lang="en-AU" dirty="0"/>
              <a:t>enterprises</a:t>
            </a:r>
          </a:p>
          <a:p>
            <a:pPr lvl="2"/>
            <a:endParaRPr lang="en-US" sz="900" dirty="0"/>
          </a:p>
          <a:p>
            <a:pPr lvl="2"/>
            <a:endParaRPr lang="en-US" sz="900" dirty="0"/>
          </a:p>
          <a:p>
            <a:pPr marL="0" lvl="2" indent="0">
              <a:buNone/>
            </a:pPr>
            <a:endParaRPr lang="en-US" sz="900" dirty="0"/>
          </a:p>
          <a:p>
            <a:pPr lvl="1"/>
            <a:endParaRPr lang="en-AU" dirty="0"/>
          </a:p>
        </p:txBody>
      </p:sp>
      <p:sp>
        <p:nvSpPr>
          <p:cNvPr id="5" name="Slide Number Placeholder 4">
            <a:extLst>
              <a:ext uri="{FF2B5EF4-FFF2-40B4-BE49-F238E27FC236}">
                <a16:creationId xmlns:a16="http://schemas.microsoft.com/office/drawing/2014/main" id="{09747AE3-B76B-477D-9F4E-8852F51132CF}"/>
              </a:ext>
            </a:extLst>
          </p:cNvPr>
          <p:cNvSpPr>
            <a:spLocks noGrp="1"/>
          </p:cNvSpPr>
          <p:nvPr>
            <p:ph type="sldNum" sz="quarter" idx="12"/>
          </p:nvPr>
        </p:nvSpPr>
        <p:spPr/>
        <p:txBody>
          <a:bodyPr/>
          <a:lstStyle/>
          <a:p>
            <a:fld id="{284A07E2-E97A-42E4-8313-125419E51080}" type="slidenum">
              <a:rPr lang="en-AU" smtClean="0"/>
              <a:t>29</a:t>
            </a:fld>
            <a:endParaRPr lang="en-AU" dirty="0"/>
          </a:p>
        </p:txBody>
      </p:sp>
      <p:sp>
        <p:nvSpPr>
          <p:cNvPr id="2" name="Title 1">
            <a:extLst>
              <a:ext uri="{FF2B5EF4-FFF2-40B4-BE49-F238E27FC236}">
                <a16:creationId xmlns:a16="http://schemas.microsoft.com/office/drawing/2014/main" id="{49758D66-D941-42EC-9E9E-572C2CCE43A2}"/>
              </a:ext>
            </a:extLst>
          </p:cNvPr>
          <p:cNvSpPr>
            <a:spLocks noGrp="1"/>
          </p:cNvSpPr>
          <p:nvPr>
            <p:ph type="title"/>
          </p:nvPr>
        </p:nvSpPr>
        <p:spPr/>
        <p:txBody>
          <a:bodyPr/>
          <a:lstStyle/>
          <a:p>
            <a:r>
              <a:rPr lang="en-AU" dirty="0"/>
              <a:t>Key findings: Effective implementation</a:t>
            </a:r>
          </a:p>
        </p:txBody>
      </p:sp>
      <p:sp>
        <p:nvSpPr>
          <p:cNvPr id="10" name="Content Placeholder 3">
            <a:extLst>
              <a:ext uri="{FF2B5EF4-FFF2-40B4-BE49-F238E27FC236}">
                <a16:creationId xmlns:a16="http://schemas.microsoft.com/office/drawing/2014/main" id="{03C6D08C-AF35-4618-99FD-E98090A0E31E}"/>
              </a:ext>
            </a:extLst>
          </p:cNvPr>
          <p:cNvSpPr txBox="1">
            <a:spLocks/>
          </p:cNvSpPr>
          <p:nvPr/>
        </p:nvSpPr>
        <p:spPr>
          <a:xfrm>
            <a:off x="4809008" y="3449659"/>
            <a:ext cx="3594174" cy="1014739"/>
          </a:xfrm>
          <a:prstGeom prst="rect">
            <a:avLst/>
          </a:prstGeom>
          <a:noFill/>
        </p:spPr>
        <p:txBody>
          <a:bodyPr vert="horz" lIns="0" tIns="108000" rIns="0" bIns="108000" rtlCol="0" anchor="b" anchorCtr="0">
            <a:noAutofit/>
          </a:bodyPr>
          <a:lstStyle>
            <a:lvl1pPr marL="0" indent="0" algn="l" defTabSz="914400" rtl="0" eaLnBrk="1" latinLnBrk="0" hangingPunct="1">
              <a:lnSpc>
                <a:spcPct val="110000"/>
              </a:lnSpc>
              <a:spcBef>
                <a:spcPts val="1000"/>
              </a:spcBef>
              <a:buFont typeface="Calibri" panose="020F0502020204030204" pitchFamily="34" charset="0"/>
              <a:buChar char="﻿"/>
              <a:defRPr sz="1600" b="0" kern="1200" cap="none" baseline="0">
                <a:solidFill>
                  <a:schemeClr val="accent1"/>
                </a:solidFill>
                <a:latin typeface="+mn-lt"/>
                <a:ea typeface="+mn-ea"/>
                <a:cs typeface="+mn-cs"/>
              </a:defRPr>
            </a:lvl1pPr>
            <a:lvl2pPr marL="0" indent="0" algn="l" defTabSz="914400" rtl="0" eaLnBrk="1" latinLnBrk="0" hangingPunct="1">
              <a:lnSpc>
                <a:spcPct val="110000"/>
              </a:lnSpc>
              <a:spcBef>
                <a:spcPts val="1000"/>
              </a:spcBef>
              <a:buFont typeface="Calibri" panose="020F0502020204030204" pitchFamily="34" charset="0"/>
              <a:buChar char="﻿"/>
              <a:defRPr sz="1100" b="0" kern="1200">
                <a:solidFill>
                  <a:schemeClr val="tx1"/>
                </a:solidFill>
                <a:latin typeface="+mn-lt"/>
                <a:ea typeface="+mn-ea"/>
                <a:cs typeface="+mn-cs"/>
              </a:defRPr>
            </a:lvl2pPr>
            <a:lvl3pPr marL="2268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3pPr>
            <a:lvl4pPr marL="4572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4pPr>
            <a:lvl5pPr marL="628650" indent="-17145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spcBef>
                <a:spcPts val="0"/>
              </a:spcBef>
            </a:pPr>
            <a:r>
              <a:rPr lang="en-GB" sz="1000" i="1" dirty="0">
                <a:solidFill>
                  <a:schemeClr val="accent2"/>
                </a:solidFill>
              </a:rPr>
              <a:t>Long-term continuity of both program personnel and DFAT personnel in program design, management, implementation and review allows for the growth of deep local knowledge and skills and the development of mutual trust between the program and its implementation partners. </a:t>
            </a:r>
            <a:r>
              <a:rPr lang="en-GB" sz="900" i="1" dirty="0">
                <a:solidFill>
                  <a:schemeClr val="accent2"/>
                </a:solidFill>
              </a:rPr>
              <a:t>(Vanuatu 2017)</a:t>
            </a:r>
          </a:p>
        </p:txBody>
      </p:sp>
      <p:sp>
        <p:nvSpPr>
          <p:cNvPr id="12" name="Content Placeholder 3">
            <a:extLst>
              <a:ext uri="{FF2B5EF4-FFF2-40B4-BE49-F238E27FC236}">
                <a16:creationId xmlns:a16="http://schemas.microsoft.com/office/drawing/2014/main" id="{9C114610-195E-4ED8-B6E5-C7664FE07A95}"/>
              </a:ext>
            </a:extLst>
          </p:cNvPr>
          <p:cNvSpPr txBox="1">
            <a:spLocks/>
          </p:cNvSpPr>
          <p:nvPr/>
        </p:nvSpPr>
        <p:spPr>
          <a:xfrm>
            <a:off x="590151" y="4685378"/>
            <a:ext cx="3855849" cy="1841546"/>
          </a:xfrm>
          <a:prstGeom prst="rect">
            <a:avLst/>
          </a:prstGeom>
          <a:noFill/>
        </p:spPr>
        <p:txBody>
          <a:bodyPr vert="horz" lIns="0" tIns="108000" rIns="0" bIns="108000" rtlCol="0" anchor="b" anchorCtr="0">
            <a:noAutofit/>
          </a:bodyPr>
          <a:lstStyle>
            <a:lvl1pPr marL="0" indent="0" algn="l" defTabSz="914400" rtl="0" eaLnBrk="1" latinLnBrk="0" hangingPunct="1">
              <a:lnSpc>
                <a:spcPct val="110000"/>
              </a:lnSpc>
              <a:spcBef>
                <a:spcPts val="1000"/>
              </a:spcBef>
              <a:buFont typeface="Calibri" panose="020F0502020204030204" pitchFamily="34" charset="0"/>
              <a:buChar char="﻿"/>
              <a:defRPr sz="1600" b="0" kern="1200" cap="none" baseline="0">
                <a:solidFill>
                  <a:schemeClr val="accent1"/>
                </a:solidFill>
                <a:latin typeface="+mn-lt"/>
                <a:ea typeface="+mn-ea"/>
                <a:cs typeface="+mn-cs"/>
              </a:defRPr>
            </a:lvl1pPr>
            <a:lvl2pPr marL="0" indent="0" algn="l" defTabSz="914400" rtl="0" eaLnBrk="1" latinLnBrk="0" hangingPunct="1">
              <a:lnSpc>
                <a:spcPct val="110000"/>
              </a:lnSpc>
              <a:spcBef>
                <a:spcPts val="1000"/>
              </a:spcBef>
              <a:buFont typeface="Calibri" panose="020F0502020204030204" pitchFamily="34" charset="0"/>
              <a:buChar char="﻿"/>
              <a:defRPr sz="1100" b="0" kern="1200">
                <a:solidFill>
                  <a:schemeClr val="tx1"/>
                </a:solidFill>
                <a:latin typeface="+mn-lt"/>
                <a:ea typeface="+mn-ea"/>
                <a:cs typeface="+mn-cs"/>
              </a:defRPr>
            </a:lvl2pPr>
            <a:lvl3pPr marL="2268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3pPr>
            <a:lvl4pPr marL="4572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4pPr>
            <a:lvl5pPr marL="628650" indent="-17145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spcBef>
                <a:spcPts val="0"/>
              </a:spcBef>
              <a:spcAft>
                <a:spcPts val="600"/>
              </a:spcAft>
            </a:pPr>
            <a:r>
              <a:rPr lang="en-GB" sz="1000" i="1" dirty="0">
                <a:solidFill>
                  <a:schemeClr val="accent2"/>
                </a:solidFill>
              </a:rPr>
              <a:t>… direct engagement with the private sector (from large firms to microenterprises) is impressive and in Phase 4 should be strengthened in ways that not only leverage additional resources to achieve Program objectives but demonstrate how effective private sector engagement can help improve a national </a:t>
            </a:r>
            <a:r>
              <a:rPr lang="en-GB" sz="1000" i="1" dirty="0" err="1">
                <a:solidFill>
                  <a:schemeClr val="accent2"/>
                </a:solidFill>
              </a:rPr>
              <a:t>TVET</a:t>
            </a:r>
            <a:r>
              <a:rPr lang="en-GB" sz="1000" i="1" dirty="0">
                <a:solidFill>
                  <a:schemeClr val="accent2"/>
                </a:solidFill>
              </a:rPr>
              <a:t> system. </a:t>
            </a:r>
            <a:r>
              <a:rPr lang="en-GB" sz="900" dirty="0">
                <a:solidFill>
                  <a:schemeClr val="accent2"/>
                </a:solidFill>
              </a:rPr>
              <a:t>(Vanuatu 2017)</a:t>
            </a:r>
          </a:p>
          <a:p>
            <a:pPr lvl="1" algn="just">
              <a:spcBef>
                <a:spcPts val="0"/>
              </a:spcBef>
              <a:spcAft>
                <a:spcPts val="600"/>
              </a:spcAft>
            </a:pPr>
            <a:r>
              <a:rPr lang="en-GB" sz="1000" i="1" dirty="0" err="1">
                <a:solidFill>
                  <a:schemeClr val="accent2"/>
                </a:solidFill>
              </a:rPr>
              <a:t>APTC’s</a:t>
            </a:r>
            <a:r>
              <a:rPr lang="en-GB" sz="1000" i="1" dirty="0">
                <a:solidFill>
                  <a:schemeClr val="accent2"/>
                </a:solidFill>
              </a:rPr>
              <a:t> close involvement with employers in program delivery has contributed to high levels of employer satisfaction with graduates. </a:t>
            </a:r>
            <a:r>
              <a:rPr lang="en-GB" sz="900" i="1" dirty="0">
                <a:solidFill>
                  <a:schemeClr val="accent2"/>
                </a:solidFill>
              </a:rPr>
              <a:t>(</a:t>
            </a:r>
            <a:r>
              <a:rPr lang="en-GB" sz="900" i="1" dirty="0" err="1">
                <a:solidFill>
                  <a:schemeClr val="accent2"/>
                </a:solidFill>
              </a:rPr>
              <a:t>APTC</a:t>
            </a:r>
            <a:r>
              <a:rPr lang="en-GB" sz="900" i="1" dirty="0">
                <a:solidFill>
                  <a:schemeClr val="accent2"/>
                </a:solidFill>
              </a:rPr>
              <a:t> 2014)</a:t>
            </a:r>
          </a:p>
        </p:txBody>
      </p:sp>
      <p:sp>
        <p:nvSpPr>
          <p:cNvPr id="14" name="Content Placeholder 3">
            <a:extLst>
              <a:ext uri="{FF2B5EF4-FFF2-40B4-BE49-F238E27FC236}">
                <a16:creationId xmlns:a16="http://schemas.microsoft.com/office/drawing/2014/main" id="{03C6D08C-AF35-4618-99FD-E98090A0E31E}"/>
              </a:ext>
            </a:extLst>
          </p:cNvPr>
          <p:cNvSpPr txBox="1">
            <a:spLocks/>
          </p:cNvSpPr>
          <p:nvPr/>
        </p:nvSpPr>
        <p:spPr>
          <a:xfrm>
            <a:off x="630000" y="2337936"/>
            <a:ext cx="3594174" cy="1014739"/>
          </a:xfrm>
          <a:prstGeom prst="rect">
            <a:avLst/>
          </a:prstGeom>
          <a:noFill/>
        </p:spPr>
        <p:txBody>
          <a:bodyPr vert="horz" lIns="0" tIns="108000" rIns="0" bIns="108000" rtlCol="0" anchor="b" anchorCtr="0">
            <a:noAutofit/>
          </a:bodyPr>
          <a:lstStyle>
            <a:lvl1pPr marL="0" indent="0" algn="l" defTabSz="914400" rtl="0" eaLnBrk="1" latinLnBrk="0" hangingPunct="1">
              <a:lnSpc>
                <a:spcPct val="110000"/>
              </a:lnSpc>
              <a:spcBef>
                <a:spcPts val="1000"/>
              </a:spcBef>
              <a:buFont typeface="Calibri" panose="020F0502020204030204" pitchFamily="34" charset="0"/>
              <a:buChar char="﻿"/>
              <a:defRPr sz="1600" b="0" kern="1200" cap="none" baseline="0">
                <a:solidFill>
                  <a:schemeClr val="accent1"/>
                </a:solidFill>
                <a:latin typeface="+mn-lt"/>
                <a:ea typeface="+mn-ea"/>
                <a:cs typeface="+mn-cs"/>
              </a:defRPr>
            </a:lvl1pPr>
            <a:lvl2pPr marL="0" indent="0" algn="l" defTabSz="914400" rtl="0" eaLnBrk="1" latinLnBrk="0" hangingPunct="1">
              <a:lnSpc>
                <a:spcPct val="110000"/>
              </a:lnSpc>
              <a:spcBef>
                <a:spcPts val="1000"/>
              </a:spcBef>
              <a:buFont typeface="Calibri" panose="020F0502020204030204" pitchFamily="34" charset="0"/>
              <a:buChar char="﻿"/>
              <a:defRPr sz="1100" b="0" kern="1200">
                <a:solidFill>
                  <a:schemeClr val="tx1"/>
                </a:solidFill>
                <a:latin typeface="+mn-lt"/>
                <a:ea typeface="+mn-ea"/>
                <a:cs typeface="+mn-cs"/>
              </a:defRPr>
            </a:lvl2pPr>
            <a:lvl3pPr marL="2268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3pPr>
            <a:lvl4pPr marL="4572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4pPr>
            <a:lvl5pPr marL="628650" indent="-17145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spcBef>
                <a:spcPts val="0"/>
              </a:spcBef>
              <a:spcAft>
                <a:spcPts val="600"/>
              </a:spcAft>
            </a:pPr>
            <a:r>
              <a:rPr lang="en-US" sz="900" i="1" dirty="0">
                <a:solidFill>
                  <a:schemeClr val="accent2"/>
                </a:solidFill>
              </a:rPr>
              <a:t>‘</a:t>
            </a:r>
            <a:r>
              <a:rPr lang="en-US" sz="1000" i="1" dirty="0">
                <a:solidFill>
                  <a:schemeClr val="accent2"/>
                </a:solidFill>
              </a:rPr>
              <a:t>Ample evidence that aspects of the Program are starting to be integrated into regular national government operations.’ </a:t>
            </a:r>
            <a:r>
              <a:rPr lang="en-US" sz="900" i="1" dirty="0">
                <a:solidFill>
                  <a:schemeClr val="accent2"/>
                </a:solidFill>
              </a:rPr>
              <a:t>(Vanuatu 2015)</a:t>
            </a:r>
          </a:p>
          <a:p>
            <a:pPr lvl="1" algn="just">
              <a:spcBef>
                <a:spcPts val="0"/>
              </a:spcBef>
              <a:spcAft>
                <a:spcPts val="600"/>
              </a:spcAft>
            </a:pPr>
            <a:r>
              <a:rPr lang="en-US" sz="1000" i="1" dirty="0">
                <a:solidFill>
                  <a:schemeClr val="accent2"/>
                </a:solidFill>
              </a:rPr>
              <a:t>‘Program has … made tangible contributions to the strategic framework for TVET, to TVET system oversight </a:t>
            </a:r>
            <a:r>
              <a:rPr lang="en-US" sz="900" i="1" dirty="0">
                <a:solidFill>
                  <a:schemeClr val="accent2"/>
                </a:solidFill>
              </a:rPr>
              <a:t>(Vanuatu 2015)</a:t>
            </a:r>
          </a:p>
        </p:txBody>
      </p:sp>
    </p:spTree>
    <p:extLst>
      <p:ext uri="{BB962C8B-B14F-4D97-AF65-F5344CB8AC3E}">
        <p14:creationId xmlns:p14="http://schemas.microsoft.com/office/powerpoint/2010/main" val="4221878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327E1F-85BD-4FA8-895B-7FC246C29700}"/>
              </a:ext>
            </a:extLst>
          </p:cNvPr>
          <p:cNvSpPr>
            <a:spLocks noGrp="1"/>
          </p:cNvSpPr>
          <p:nvPr>
            <p:ph type="title"/>
          </p:nvPr>
        </p:nvSpPr>
        <p:spPr/>
        <p:txBody>
          <a:bodyPr/>
          <a:lstStyle/>
          <a:p>
            <a:r>
              <a:rPr lang="en-AU" dirty="0"/>
              <a:t>Contents</a:t>
            </a:r>
          </a:p>
        </p:txBody>
      </p:sp>
      <p:sp>
        <p:nvSpPr>
          <p:cNvPr id="6" name="Content Placeholder 5">
            <a:extLst>
              <a:ext uri="{FF2B5EF4-FFF2-40B4-BE49-F238E27FC236}">
                <a16:creationId xmlns:a16="http://schemas.microsoft.com/office/drawing/2014/main" id="{CC0A1476-C66F-4333-9348-CBAE6AD24209}"/>
              </a:ext>
            </a:extLst>
          </p:cNvPr>
          <p:cNvSpPr>
            <a:spLocks noGrp="1"/>
          </p:cNvSpPr>
          <p:nvPr>
            <p:ph idx="1"/>
          </p:nvPr>
        </p:nvSpPr>
        <p:spPr>
          <a:xfrm>
            <a:off x="629999" y="1471748"/>
            <a:ext cx="6927025" cy="4641885"/>
          </a:xfrm>
        </p:spPr>
        <p:txBody>
          <a:bodyPr/>
          <a:lstStyle/>
          <a:p>
            <a:pPr lvl="2">
              <a:spcBef>
                <a:spcPts val="1000"/>
              </a:spcBef>
            </a:pPr>
            <a:r>
              <a:rPr lang="en-AU" sz="2000" dirty="0" smtClean="0">
                <a:solidFill>
                  <a:schemeClr val="accent1"/>
                </a:solidFill>
              </a:rPr>
              <a:t>Foreword</a:t>
            </a:r>
          </a:p>
          <a:p>
            <a:pPr lvl="2">
              <a:spcBef>
                <a:spcPts val="1000"/>
              </a:spcBef>
            </a:pPr>
            <a:r>
              <a:rPr lang="en-AU" sz="2000" dirty="0" smtClean="0">
                <a:solidFill>
                  <a:schemeClr val="accent1"/>
                </a:solidFill>
              </a:rPr>
              <a:t>Terminology</a:t>
            </a:r>
            <a:r>
              <a:rPr lang="en-AU" sz="2000" dirty="0">
                <a:solidFill>
                  <a:schemeClr val="accent1"/>
                </a:solidFill>
              </a:rPr>
              <a:t>	</a:t>
            </a:r>
          </a:p>
          <a:p>
            <a:pPr lvl="2">
              <a:spcBef>
                <a:spcPts val="1000"/>
              </a:spcBef>
            </a:pPr>
            <a:r>
              <a:rPr lang="en-AU" sz="2000" dirty="0">
                <a:solidFill>
                  <a:schemeClr val="accent1"/>
                </a:solidFill>
              </a:rPr>
              <a:t>Executive summary</a:t>
            </a:r>
          </a:p>
          <a:p>
            <a:pPr lvl="2">
              <a:spcBef>
                <a:spcPts val="1000"/>
              </a:spcBef>
            </a:pPr>
            <a:r>
              <a:rPr lang="en-AU" sz="2000" dirty="0" smtClean="0">
                <a:solidFill>
                  <a:schemeClr val="accent1"/>
                </a:solidFill>
              </a:rPr>
              <a:t>Management Response</a:t>
            </a:r>
          </a:p>
          <a:p>
            <a:pPr lvl="2">
              <a:spcBef>
                <a:spcPts val="1000"/>
              </a:spcBef>
            </a:pPr>
            <a:r>
              <a:rPr lang="en-AU" sz="2000" dirty="0" smtClean="0">
                <a:solidFill>
                  <a:schemeClr val="accent1"/>
                </a:solidFill>
              </a:rPr>
              <a:t>Introduction</a:t>
            </a:r>
            <a:endParaRPr lang="en-AU" sz="2000" dirty="0">
              <a:solidFill>
                <a:schemeClr val="accent1"/>
              </a:solidFill>
            </a:endParaRPr>
          </a:p>
          <a:p>
            <a:pPr lvl="2">
              <a:spcBef>
                <a:spcPts val="1000"/>
              </a:spcBef>
            </a:pPr>
            <a:r>
              <a:rPr lang="en-AU" sz="2000" dirty="0">
                <a:solidFill>
                  <a:schemeClr val="accent1"/>
                </a:solidFill>
              </a:rPr>
              <a:t>E</a:t>
            </a:r>
            <a:r>
              <a:rPr lang="en-AU" sz="2000" dirty="0" smtClean="0">
                <a:solidFill>
                  <a:schemeClr val="accent1"/>
                </a:solidFill>
              </a:rPr>
              <a:t>valuation </a:t>
            </a:r>
            <a:r>
              <a:rPr lang="en-AU" sz="2000" dirty="0">
                <a:solidFill>
                  <a:schemeClr val="accent1"/>
                </a:solidFill>
              </a:rPr>
              <a:t>purpose, scope and methodology</a:t>
            </a:r>
          </a:p>
          <a:p>
            <a:pPr lvl="2">
              <a:spcBef>
                <a:spcPts val="1000"/>
              </a:spcBef>
            </a:pPr>
            <a:r>
              <a:rPr lang="en-AU" sz="2000" dirty="0">
                <a:solidFill>
                  <a:schemeClr val="accent1"/>
                </a:solidFill>
              </a:rPr>
              <a:t>Summary of key findings</a:t>
            </a:r>
          </a:p>
          <a:p>
            <a:pPr lvl="2">
              <a:spcBef>
                <a:spcPts val="1000"/>
              </a:spcBef>
            </a:pPr>
            <a:r>
              <a:rPr lang="en-AU" sz="2000" dirty="0">
                <a:solidFill>
                  <a:schemeClr val="accent1"/>
                </a:solidFill>
              </a:rPr>
              <a:t>Improving DFAT assistance</a:t>
            </a:r>
          </a:p>
          <a:p>
            <a:pPr lvl="2">
              <a:spcBef>
                <a:spcPts val="1000"/>
              </a:spcBef>
            </a:pPr>
            <a:r>
              <a:rPr lang="en-AU" sz="2000" dirty="0" smtClean="0">
                <a:solidFill>
                  <a:schemeClr val="accent1"/>
                </a:solidFill>
              </a:rPr>
              <a:t>Recommendations</a:t>
            </a:r>
            <a:endParaRPr lang="en-AU" sz="2000" dirty="0">
              <a:solidFill>
                <a:schemeClr val="accent1"/>
              </a:solidFill>
            </a:endParaRPr>
          </a:p>
          <a:p>
            <a:pPr lvl="2">
              <a:spcBef>
                <a:spcPts val="1000"/>
              </a:spcBef>
            </a:pPr>
            <a:r>
              <a:rPr lang="en-AU" sz="2000" dirty="0" smtClean="0">
                <a:solidFill>
                  <a:schemeClr val="accent1"/>
                </a:solidFill>
              </a:rPr>
              <a:t>Annex</a:t>
            </a:r>
          </a:p>
        </p:txBody>
      </p:sp>
      <p:sp>
        <p:nvSpPr>
          <p:cNvPr id="7" name="Slide Number Placeholder 6">
            <a:extLst>
              <a:ext uri="{FF2B5EF4-FFF2-40B4-BE49-F238E27FC236}">
                <a16:creationId xmlns:a16="http://schemas.microsoft.com/office/drawing/2014/main" id="{A67B835E-2AE3-4D19-A3FC-CA05058705FE}"/>
              </a:ext>
            </a:extLst>
          </p:cNvPr>
          <p:cNvSpPr>
            <a:spLocks noGrp="1"/>
          </p:cNvSpPr>
          <p:nvPr>
            <p:ph type="sldNum" sz="quarter" idx="12"/>
          </p:nvPr>
        </p:nvSpPr>
        <p:spPr/>
        <p:txBody>
          <a:bodyPr/>
          <a:lstStyle/>
          <a:p>
            <a:fld id="{284A07E2-E97A-42E4-8313-125419E51080}" type="slidenum">
              <a:rPr lang="en-AU" smtClean="0"/>
              <a:t>3</a:t>
            </a:fld>
            <a:endParaRPr lang="en-AU"/>
          </a:p>
        </p:txBody>
      </p:sp>
    </p:spTree>
    <p:extLst>
      <p:ext uri="{BB962C8B-B14F-4D97-AF65-F5344CB8AC3E}">
        <p14:creationId xmlns:p14="http://schemas.microsoft.com/office/powerpoint/2010/main" val="26166039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lvl="2" indent="0">
              <a:spcBef>
                <a:spcPts val="1000"/>
              </a:spcBef>
              <a:buClr>
                <a:srgbClr val="65C5B4"/>
              </a:buClr>
              <a:buFont typeface="Calibri" panose="020F0502020204030204" pitchFamily="34" charset="0"/>
              <a:buChar char="﻿"/>
            </a:pPr>
            <a:r>
              <a:rPr lang="en-AU" sz="1600" dirty="0">
                <a:solidFill>
                  <a:srgbClr val="007C89"/>
                </a:solidFill>
              </a:rPr>
              <a:t>Success factors </a:t>
            </a:r>
            <a:r>
              <a:rPr lang="en-AU" sz="1600" dirty="0" smtClean="0">
                <a:solidFill>
                  <a:srgbClr val="007C89"/>
                </a:solidFill>
              </a:rPr>
              <a:t> </a:t>
            </a:r>
            <a:endParaRPr lang="en-AU" sz="1600" dirty="0">
              <a:solidFill>
                <a:srgbClr val="007C89"/>
              </a:solidFill>
            </a:endParaRPr>
          </a:p>
          <a:p>
            <a:pPr lvl="1">
              <a:spcAft>
                <a:spcPts val="600"/>
              </a:spcAft>
              <a:buNone/>
            </a:pPr>
            <a:r>
              <a:rPr lang="en-GB" b="1" dirty="0" smtClean="0">
                <a:solidFill>
                  <a:schemeClr val="tx2"/>
                </a:solidFill>
              </a:rPr>
              <a:t>Improved </a:t>
            </a:r>
            <a:r>
              <a:rPr lang="en-GB" b="1" dirty="0">
                <a:solidFill>
                  <a:schemeClr val="tx2"/>
                </a:solidFill>
              </a:rPr>
              <a:t>coordination of TVET systems (continued)</a:t>
            </a:r>
          </a:p>
          <a:p>
            <a:pPr marL="0" lvl="2" indent="0">
              <a:buNone/>
            </a:pPr>
            <a:r>
              <a:rPr lang="en-AU" dirty="0"/>
              <a:t>Some evaluations saw opportunities to strengthen and further institutionalise national coordination </a:t>
            </a:r>
            <a:r>
              <a:rPr lang="en-AU" dirty="0" smtClean="0"/>
              <a:t>mechanisms, </a:t>
            </a:r>
            <a:r>
              <a:rPr lang="en-AU" dirty="0"/>
              <a:t>for example </a:t>
            </a:r>
            <a:r>
              <a:rPr lang="en-AU" dirty="0" smtClean="0"/>
              <a:t>by reviewing</a:t>
            </a:r>
            <a:r>
              <a:rPr lang="en-AU" dirty="0"/>
              <a:t>:</a:t>
            </a:r>
          </a:p>
          <a:p>
            <a:pPr lvl="3"/>
            <a:r>
              <a:rPr lang="en-AU" dirty="0"/>
              <a:t>roles and responsibilities</a:t>
            </a:r>
          </a:p>
          <a:p>
            <a:pPr lvl="3"/>
            <a:r>
              <a:rPr lang="en-AU" dirty="0"/>
              <a:t>membership to achieving better balance between public and private sectors. </a:t>
            </a:r>
            <a:r>
              <a:rPr lang="en-AU" sz="900" dirty="0"/>
              <a:t>(Vanuatu 2017 and Tonga 2018)</a:t>
            </a:r>
          </a:p>
          <a:p>
            <a:pPr lvl="1">
              <a:spcAft>
                <a:spcPts val="600"/>
              </a:spcAft>
              <a:buNone/>
            </a:pPr>
            <a:r>
              <a:rPr lang="en-AU" b="1" dirty="0" smtClean="0">
                <a:solidFill>
                  <a:schemeClr val="tx2"/>
                </a:solidFill>
              </a:rPr>
              <a:t>Strong </a:t>
            </a:r>
            <a:r>
              <a:rPr lang="en-AU" b="1" dirty="0">
                <a:solidFill>
                  <a:schemeClr val="tx2"/>
                </a:solidFill>
              </a:rPr>
              <a:t>and productive relationships </a:t>
            </a:r>
            <a:endParaRPr lang="en-AU" b="1" dirty="0" smtClean="0">
              <a:solidFill>
                <a:schemeClr val="tx2"/>
              </a:solidFill>
            </a:endParaRPr>
          </a:p>
          <a:p>
            <a:pPr lvl="1">
              <a:spcAft>
                <a:spcPts val="600"/>
              </a:spcAft>
              <a:buNone/>
            </a:pPr>
            <a:r>
              <a:rPr lang="en-AU" dirty="0" smtClean="0"/>
              <a:t>Strong </a:t>
            </a:r>
            <a:r>
              <a:rPr lang="en-AU" dirty="0"/>
              <a:t>and productive relationships were established between development programs and country partners and these proved to be critical to success.</a:t>
            </a:r>
          </a:p>
          <a:p>
            <a:pPr marL="230400" lvl="3" indent="0">
              <a:buNone/>
            </a:pPr>
            <a:endParaRPr lang="en-AU" dirty="0"/>
          </a:p>
          <a:p>
            <a:pPr lvl="1">
              <a:spcBef>
                <a:spcPts val="0"/>
              </a:spcBef>
              <a:spcAft>
                <a:spcPts val="600"/>
              </a:spcAft>
            </a:pPr>
            <a:r>
              <a:rPr lang="en-AU" sz="1000" i="1" dirty="0">
                <a:solidFill>
                  <a:schemeClr val="accent2"/>
                </a:solidFill>
              </a:rPr>
              <a:t>Consistent, regular, relevant and respectful two-way communication between development programs and country partners helps build consensus and facilitates the emergence of resilient local coalitions and leadership genuinely committed to better development outcomes. </a:t>
            </a:r>
            <a:r>
              <a:rPr lang="en-AU" sz="900" i="1" dirty="0">
                <a:solidFill>
                  <a:schemeClr val="accent2"/>
                </a:solidFill>
              </a:rPr>
              <a:t>(Vanuatu 2017) </a:t>
            </a:r>
          </a:p>
          <a:p>
            <a:endParaRPr lang="en-AU" dirty="0"/>
          </a:p>
        </p:txBody>
      </p:sp>
      <p:sp>
        <p:nvSpPr>
          <p:cNvPr id="3" name="Content Placeholder 2"/>
          <p:cNvSpPr>
            <a:spLocks noGrp="1"/>
          </p:cNvSpPr>
          <p:nvPr>
            <p:ph sz="half" idx="2"/>
          </p:nvPr>
        </p:nvSpPr>
        <p:spPr>
          <a:xfrm>
            <a:off x="4690118" y="1419281"/>
            <a:ext cx="3816000" cy="5328000"/>
          </a:xfrm>
        </p:spPr>
        <p:txBody>
          <a:bodyPr/>
          <a:lstStyle/>
          <a:p>
            <a:pPr lvl="1">
              <a:spcAft>
                <a:spcPts val="600"/>
              </a:spcAft>
              <a:buNone/>
            </a:pPr>
            <a:r>
              <a:rPr lang="en-AU" b="1" dirty="0">
                <a:solidFill>
                  <a:schemeClr val="tx2"/>
                </a:solidFill>
              </a:rPr>
              <a:t>Collaboration cross-program and cross-donor</a:t>
            </a:r>
          </a:p>
          <a:p>
            <a:pPr lvl="1">
              <a:spcAft>
                <a:spcPts val="600"/>
              </a:spcAft>
              <a:buNone/>
            </a:pPr>
            <a:r>
              <a:rPr lang="en-AU" dirty="0"/>
              <a:t>Graduate outcomes </a:t>
            </a:r>
            <a:r>
              <a:rPr lang="en-AU" dirty="0" smtClean="0"/>
              <a:t>were </a:t>
            </a:r>
            <a:r>
              <a:rPr lang="en-AU" dirty="0"/>
              <a:t>likely </a:t>
            </a:r>
            <a:r>
              <a:rPr lang="en-AU" dirty="0" smtClean="0"/>
              <a:t>to be </a:t>
            </a:r>
            <a:r>
              <a:rPr lang="en-AU" dirty="0"/>
              <a:t>improved when links </a:t>
            </a:r>
            <a:r>
              <a:rPr lang="en-AU" dirty="0" smtClean="0"/>
              <a:t>were </a:t>
            </a:r>
            <a:r>
              <a:rPr lang="en-AU" dirty="0"/>
              <a:t>established between: </a:t>
            </a:r>
            <a:endParaRPr lang="en-AU" dirty="0" smtClean="0"/>
          </a:p>
          <a:p>
            <a:pPr lvl="1">
              <a:spcAft>
                <a:spcPts val="600"/>
              </a:spcAft>
              <a:buNone/>
            </a:pPr>
            <a:r>
              <a:rPr lang="en-AU" dirty="0" smtClean="0"/>
              <a:t>1. Bilateral </a:t>
            </a:r>
            <a:r>
              <a:rPr lang="en-AU" dirty="0"/>
              <a:t>and regional skills development </a:t>
            </a:r>
            <a:r>
              <a:rPr lang="en-AU" dirty="0" smtClean="0"/>
              <a:t>investments: </a:t>
            </a:r>
            <a:endParaRPr lang="en-AU" dirty="0"/>
          </a:p>
          <a:p>
            <a:pPr lvl="1">
              <a:spcBef>
                <a:spcPts val="0"/>
              </a:spcBef>
              <a:spcAft>
                <a:spcPts val="600"/>
              </a:spcAft>
            </a:pPr>
            <a:r>
              <a:rPr lang="en-AU" sz="1000" i="1" dirty="0">
                <a:solidFill>
                  <a:schemeClr val="accent2"/>
                </a:solidFill>
              </a:rPr>
              <a:t>Kiribati Institute of </a:t>
            </a:r>
            <a:r>
              <a:rPr lang="en-AU" sz="1000" i="1" dirty="0" smtClean="0">
                <a:solidFill>
                  <a:schemeClr val="accent2"/>
                </a:solidFill>
              </a:rPr>
              <a:t>Technology (KIT)-APTC </a:t>
            </a:r>
            <a:r>
              <a:rPr lang="en-AU" sz="1000" i="1" dirty="0">
                <a:solidFill>
                  <a:schemeClr val="accent2"/>
                </a:solidFill>
              </a:rPr>
              <a:t>pathways have been effective in delivering Certificate III to KIT graduates, and in thereby improving employment outcomes for these graduates. </a:t>
            </a:r>
            <a:r>
              <a:rPr lang="en-AU" sz="900" i="1" dirty="0">
                <a:solidFill>
                  <a:schemeClr val="accent2"/>
                </a:solidFill>
              </a:rPr>
              <a:t>(Kiribati </a:t>
            </a:r>
            <a:r>
              <a:rPr lang="en-AU" sz="900" i="1" dirty="0" smtClean="0">
                <a:solidFill>
                  <a:schemeClr val="accent2"/>
                </a:solidFill>
              </a:rPr>
              <a:t>2015)</a:t>
            </a:r>
          </a:p>
          <a:p>
            <a:pPr lvl="1">
              <a:spcBef>
                <a:spcPts val="0"/>
              </a:spcBef>
              <a:spcAft>
                <a:spcPts val="600"/>
              </a:spcAft>
            </a:pPr>
            <a:r>
              <a:rPr lang="en-AU" dirty="0"/>
              <a:t>2. Skills investments and other programs, for example:</a:t>
            </a:r>
          </a:p>
          <a:p>
            <a:pPr lvl="4"/>
            <a:r>
              <a:rPr lang="en-AU" dirty="0"/>
              <a:t>labour mobility programs </a:t>
            </a:r>
          </a:p>
          <a:p>
            <a:pPr lvl="4"/>
            <a:r>
              <a:rPr lang="en-AU" dirty="0"/>
              <a:t>domestic employment sectors (infrastructure, agriculture, tourism</a:t>
            </a:r>
          </a:p>
          <a:p>
            <a:pPr lvl="4"/>
            <a:r>
              <a:rPr lang="en-AU" dirty="0"/>
              <a:t>gender equality initiatives</a:t>
            </a:r>
            <a:r>
              <a:rPr lang="en-AU" dirty="0" smtClean="0"/>
              <a:t>.</a:t>
            </a:r>
          </a:p>
          <a:p>
            <a:pPr marL="457200" lvl="4" indent="0">
              <a:buNone/>
            </a:pPr>
            <a:endParaRPr lang="en-AU" dirty="0"/>
          </a:p>
          <a:p>
            <a:pPr lvl="1">
              <a:spcBef>
                <a:spcPts val="0"/>
              </a:spcBef>
              <a:spcAft>
                <a:spcPts val="600"/>
              </a:spcAft>
            </a:pPr>
            <a:r>
              <a:rPr lang="en-AU" sz="1000" i="1" dirty="0" smtClean="0">
                <a:solidFill>
                  <a:schemeClr val="accent2"/>
                </a:solidFill>
              </a:rPr>
              <a:t>The </a:t>
            </a:r>
            <a:r>
              <a:rPr lang="en-AU" sz="1000" i="1" dirty="0">
                <a:solidFill>
                  <a:schemeClr val="accent2"/>
                </a:solidFill>
              </a:rPr>
              <a:t>new skills program </a:t>
            </a:r>
            <a:r>
              <a:rPr lang="en-AU" sz="1000" i="1" dirty="0" smtClean="0">
                <a:solidFill>
                  <a:schemeClr val="accent2"/>
                </a:solidFill>
              </a:rPr>
              <a:t>will… </a:t>
            </a:r>
            <a:r>
              <a:rPr lang="en-AU" sz="1000" i="1" dirty="0">
                <a:solidFill>
                  <a:schemeClr val="accent2"/>
                </a:solidFill>
              </a:rPr>
              <a:t>work closely with other Australian development programs to maximise linkages between labour mobility and development of commercial agriculture and domestic tourism opportunities. </a:t>
            </a:r>
            <a:r>
              <a:rPr lang="en-AU" sz="900" i="1" dirty="0">
                <a:solidFill>
                  <a:schemeClr val="accent2"/>
                </a:solidFill>
              </a:rPr>
              <a:t>(Timor-Leste 2018)</a:t>
            </a:r>
          </a:p>
          <a:p>
            <a:pPr lvl="1">
              <a:spcBef>
                <a:spcPts val="0"/>
              </a:spcBef>
              <a:spcAft>
                <a:spcPts val="600"/>
              </a:spcAft>
            </a:pPr>
            <a:r>
              <a:rPr lang="en-AU" sz="1000" i="1" dirty="0">
                <a:solidFill>
                  <a:schemeClr val="accent2"/>
                </a:solidFill>
              </a:rPr>
              <a:t>Strategic and practical links that the Program has established with Australian-funded regional programs, especially the APTC and the Pacific Women program, and with New Zealand aid programs have been mutually-reinforcing. </a:t>
            </a:r>
            <a:r>
              <a:rPr lang="en-AU" sz="900" i="1" dirty="0">
                <a:solidFill>
                  <a:schemeClr val="accent2"/>
                </a:solidFill>
              </a:rPr>
              <a:t>(Vanuatu 2017)</a:t>
            </a:r>
          </a:p>
          <a:p>
            <a:endParaRPr lang="en-AU" dirty="0"/>
          </a:p>
        </p:txBody>
      </p:sp>
      <p:sp>
        <p:nvSpPr>
          <p:cNvPr id="4" name="Slide Number Placeholder 3"/>
          <p:cNvSpPr>
            <a:spLocks noGrp="1"/>
          </p:cNvSpPr>
          <p:nvPr>
            <p:ph type="sldNum" sz="quarter" idx="12"/>
          </p:nvPr>
        </p:nvSpPr>
        <p:spPr/>
        <p:txBody>
          <a:bodyPr/>
          <a:lstStyle/>
          <a:p>
            <a:fld id="{284A07E2-E97A-42E4-8313-125419E51080}" type="slidenum">
              <a:rPr lang="en-AU" smtClean="0"/>
              <a:t>30</a:t>
            </a:fld>
            <a:endParaRPr lang="en-AU"/>
          </a:p>
        </p:txBody>
      </p:sp>
      <p:sp>
        <p:nvSpPr>
          <p:cNvPr id="5" name="Title 4"/>
          <p:cNvSpPr>
            <a:spLocks noGrp="1"/>
          </p:cNvSpPr>
          <p:nvPr>
            <p:ph type="title"/>
          </p:nvPr>
        </p:nvSpPr>
        <p:spPr/>
        <p:txBody>
          <a:bodyPr/>
          <a:lstStyle/>
          <a:p>
            <a:r>
              <a:rPr lang="en-AU" dirty="0"/>
              <a:t>Key findings: Effective implementation</a:t>
            </a:r>
          </a:p>
        </p:txBody>
      </p:sp>
    </p:spTree>
    <p:extLst>
      <p:ext uri="{BB962C8B-B14F-4D97-AF65-F5344CB8AC3E}">
        <p14:creationId xmlns:p14="http://schemas.microsoft.com/office/powerpoint/2010/main" val="41976243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58D66-D941-42EC-9E9E-572C2CCE43A2}"/>
              </a:ext>
            </a:extLst>
          </p:cNvPr>
          <p:cNvSpPr>
            <a:spLocks noGrp="1"/>
          </p:cNvSpPr>
          <p:nvPr>
            <p:ph type="title"/>
          </p:nvPr>
        </p:nvSpPr>
        <p:spPr/>
        <p:txBody>
          <a:bodyPr/>
          <a:lstStyle/>
          <a:p>
            <a:r>
              <a:rPr lang="en-AU" dirty="0"/>
              <a:t>Key findings: Effective implementation</a:t>
            </a:r>
          </a:p>
        </p:txBody>
      </p:sp>
      <p:sp>
        <p:nvSpPr>
          <p:cNvPr id="3" name="Content Placeholder 2">
            <a:extLst>
              <a:ext uri="{FF2B5EF4-FFF2-40B4-BE49-F238E27FC236}">
                <a16:creationId xmlns:a16="http://schemas.microsoft.com/office/drawing/2014/main" id="{13A41E0F-00FD-47A2-9FDC-20B99F388A04}"/>
              </a:ext>
            </a:extLst>
          </p:cNvPr>
          <p:cNvSpPr>
            <a:spLocks noGrp="1"/>
          </p:cNvSpPr>
          <p:nvPr>
            <p:ph idx="1"/>
          </p:nvPr>
        </p:nvSpPr>
        <p:spPr>
          <a:xfrm>
            <a:off x="463742" y="997110"/>
            <a:ext cx="5977102" cy="2599530"/>
          </a:xfrm>
        </p:spPr>
        <p:txBody>
          <a:bodyPr/>
          <a:lstStyle/>
          <a:p>
            <a:pPr lvl="0">
              <a:buNone/>
            </a:pPr>
            <a:r>
              <a:rPr lang="en-US" dirty="0" smtClean="0">
                <a:solidFill>
                  <a:srgbClr val="007C89"/>
                </a:solidFill>
              </a:rPr>
              <a:t>Challenges </a:t>
            </a:r>
            <a:r>
              <a:rPr lang="en-US" dirty="0">
                <a:solidFill>
                  <a:srgbClr val="007C89"/>
                </a:solidFill>
              </a:rPr>
              <a:t>and limitations</a:t>
            </a:r>
          </a:p>
          <a:p>
            <a:pPr lvl="1"/>
            <a:r>
              <a:rPr lang="en-US" dirty="0">
                <a:solidFill>
                  <a:srgbClr val="000000"/>
                </a:solidFill>
              </a:rPr>
              <a:t>To remain relevant, TVET systems must </a:t>
            </a:r>
            <a:r>
              <a:rPr lang="en-US" dirty="0" smtClean="0">
                <a:solidFill>
                  <a:srgbClr val="000000"/>
                </a:solidFill>
              </a:rPr>
              <a:t>understand local capacity limitations, and respond and adapt to the </a:t>
            </a:r>
            <a:r>
              <a:rPr lang="en-US" dirty="0">
                <a:solidFill>
                  <a:srgbClr val="000000"/>
                </a:solidFill>
              </a:rPr>
              <a:t>changing needs of individuals, employers, </a:t>
            </a:r>
            <a:r>
              <a:rPr lang="en-US" dirty="0" smtClean="0">
                <a:solidFill>
                  <a:srgbClr val="000000"/>
                </a:solidFill>
              </a:rPr>
              <a:t>the </a:t>
            </a:r>
            <a:r>
              <a:rPr lang="en-US" dirty="0" err="1" smtClean="0">
                <a:solidFill>
                  <a:srgbClr val="000000"/>
                </a:solidFill>
              </a:rPr>
              <a:t>labour</a:t>
            </a:r>
            <a:r>
              <a:rPr lang="en-US" dirty="0" smtClean="0">
                <a:solidFill>
                  <a:srgbClr val="000000"/>
                </a:solidFill>
              </a:rPr>
              <a:t> </a:t>
            </a:r>
            <a:r>
              <a:rPr lang="en-US" dirty="0">
                <a:solidFill>
                  <a:srgbClr val="000000"/>
                </a:solidFill>
              </a:rPr>
              <a:t>market and society.  </a:t>
            </a:r>
            <a:endParaRPr lang="en-US" dirty="0" smtClean="0">
              <a:solidFill>
                <a:srgbClr val="000000"/>
              </a:solidFill>
            </a:endParaRPr>
          </a:p>
          <a:p>
            <a:pPr lvl="1"/>
            <a:r>
              <a:rPr lang="en-US" dirty="0" smtClean="0">
                <a:solidFill>
                  <a:srgbClr val="000000"/>
                </a:solidFill>
              </a:rPr>
              <a:t>In Pacific island countries </a:t>
            </a:r>
            <a:r>
              <a:rPr lang="en-US" dirty="0">
                <a:solidFill>
                  <a:srgbClr val="000000"/>
                </a:solidFill>
              </a:rPr>
              <a:t>and </a:t>
            </a:r>
            <a:r>
              <a:rPr lang="en-US" dirty="0" smtClean="0">
                <a:solidFill>
                  <a:srgbClr val="000000"/>
                </a:solidFill>
              </a:rPr>
              <a:t>Timor-Leste the most significant issues included:</a:t>
            </a:r>
            <a:endParaRPr lang="en-US" dirty="0">
              <a:solidFill>
                <a:srgbClr val="000000"/>
              </a:solidFill>
            </a:endParaRPr>
          </a:p>
          <a:p>
            <a:pPr lvl="2"/>
            <a:r>
              <a:rPr lang="en-US" dirty="0"/>
              <a:t>TVET systems </a:t>
            </a:r>
            <a:r>
              <a:rPr lang="en-US" dirty="0" smtClean="0"/>
              <a:t>lacking </a:t>
            </a:r>
            <a:r>
              <a:rPr lang="en-US" dirty="0"/>
              <a:t>the </a:t>
            </a:r>
            <a:r>
              <a:rPr lang="en-US" dirty="0" smtClean="0"/>
              <a:t>policy frameworks and information </a:t>
            </a:r>
            <a:r>
              <a:rPr lang="en-US" dirty="0"/>
              <a:t>needed to respond flexibly to </a:t>
            </a:r>
            <a:r>
              <a:rPr lang="en-US" dirty="0" err="1"/>
              <a:t>labour</a:t>
            </a:r>
            <a:r>
              <a:rPr lang="en-US" dirty="0"/>
              <a:t> market demand. </a:t>
            </a:r>
            <a:r>
              <a:rPr lang="en-US" dirty="0" smtClean="0"/>
              <a:t>In </a:t>
            </a:r>
            <a:r>
              <a:rPr lang="en-US" dirty="0"/>
              <a:t>small </a:t>
            </a:r>
            <a:r>
              <a:rPr lang="en-US" dirty="0" err="1"/>
              <a:t>labour</a:t>
            </a:r>
            <a:r>
              <a:rPr lang="en-US" dirty="0"/>
              <a:t> markets, this can result in an undersupply and oversupply of graduates, impacting on employment </a:t>
            </a:r>
            <a:r>
              <a:rPr lang="en-US" dirty="0" smtClean="0"/>
              <a:t>prospects.</a:t>
            </a:r>
            <a:endParaRPr lang="en-US" dirty="0"/>
          </a:p>
          <a:p>
            <a:pPr lvl="2"/>
            <a:r>
              <a:rPr lang="en-US" dirty="0"/>
              <a:t>DFAT investments </a:t>
            </a:r>
            <a:r>
              <a:rPr lang="en-US" dirty="0" smtClean="0"/>
              <a:t>not appearing </a:t>
            </a:r>
            <a:r>
              <a:rPr lang="en-US" dirty="0"/>
              <a:t>to facilitate or support detailed analysis of the demand for specific skills in Pacific </a:t>
            </a:r>
            <a:r>
              <a:rPr lang="en-US" dirty="0" smtClean="0"/>
              <a:t>island countries </a:t>
            </a:r>
            <a:r>
              <a:rPr lang="en-US" dirty="0"/>
              <a:t>or in Australia.</a:t>
            </a:r>
          </a:p>
          <a:p>
            <a:pPr lvl="2"/>
            <a:r>
              <a:rPr lang="en-US" dirty="0"/>
              <a:t>T</a:t>
            </a:r>
            <a:r>
              <a:rPr lang="en-US" dirty="0" smtClean="0"/>
              <a:t>he </a:t>
            </a:r>
            <a:r>
              <a:rPr lang="en-US" dirty="0"/>
              <a:t>widespread lack of </a:t>
            </a:r>
            <a:r>
              <a:rPr lang="en-US" dirty="0" err="1"/>
              <a:t>labour</a:t>
            </a:r>
            <a:r>
              <a:rPr lang="en-US" dirty="0"/>
              <a:t> market information for countries and the region</a:t>
            </a:r>
            <a:r>
              <a:rPr lang="en-US" dirty="0">
                <a:solidFill>
                  <a:srgbClr val="000000"/>
                </a:solidFill>
              </a:rPr>
              <a:t>.</a:t>
            </a:r>
            <a:r>
              <a:rPr lang="en-US" sz="900" dirty="0">
                <a:solidFill>
                  <a:srgbClr val="000000"/>
                </a:solidFill>
              </a:rPr>
              <a:t> (Timor-Leste 2014, APTC 2014, Solomon Islands 2015, Tonga 2018)</a:t>
            </a:r>
          </a:p>
          <a:p>
            <a:pPr marL="0" lvl="2" indent="0">
              <a:buNone/>
            </a:pPr>
            <a:endParaRPr lang="en-US" sz="800" dirty="0"/>
          </a:p>
          <a:p>
            <a:pPr lvl="1">
              <a:buNone/>
            </a:pPr>
            <a:endParaRPr lang="en-AU" dirty="0"/>
          </a:p>
        </p:txBody>
      </p:sp>
      <p:sp>
        <p:nvSpPr>
          <p:cNvPr id="5" name="Slide Number Placeholder 4">
            <a:extLst>
              <a:ext uri="{FF2B5EF4-FFF2-40B4-BE49-F238E27FC236}">
                <a16:creationId xmlns:a16="http://schemas.microsoft.com/office/drawing/2014/main" id="{09747AE3-B76B-477D-9F4E-8852F51132CF}"/>
              </a:ext>
            </a:extLst>
          </p:cNvPr>
          <p:cNvSpPr>
            <a:spLocks noGrp="1"/>
          </p:cNvSpPr>
          <p:nvPr>
            <p:ph type="sldNum" sz="quarter" idx="12"/>
          </p:nvPr>
        </p:nvSpPr>
        <p:spPr/>
        <p:txBody>
          <a:bodyPr/>
          <a:lstStyle/>
          <a:p>
            <a:fld id="{284A07E2-E97A-42E4-8313-125419E51080}" type="slidenum">
              <a:rPr lang="en-AU" smtClean="0"/>
              <a:t>31</a:t>
            </a:fld>
            <a:endParaRPr lang="en-AU"/>
          </a:p>
        </p:txBody>
      </p:sp>
      <p:sp>
        <p:nvSpPr>
          <p:cNvPr id="10" name="Content Placeholder 3">
            <a:extLst>
              <a:ext uri="{FF2B5EF4-FFF2-40B4-BE49-F238E27FC236}">
                <a16:creationId xmlns:a16="http://schemas.microsoft.com/office/drawing/2014/main" id="{9440AB1D-89A7-41C6-82BC-362A75313F1D}"/>
              </a:ext>
            </a:extLst>
          </p:cNvPr>
          <p:cNvSpPr txBox="1">
            <a:spLocks/>
          </p:cNvSpPr>
          <p:nvPr/>
        </p:nvSpPr>
        <p:spPr>
          <a:xfrm>
            <a:off x="6798546" y="1254868"/>
            <a:ext cx="1800000" cy="2611526"/>
          </a:xfrm>
          <a:prstGeom prst="rect">
            <a:avLst/>
          </a:prstGeom>
          <a:noFill/>
        </p:spPr>
        <p:txBody>
          <a:bodyPr vert="horz" lIns="0" tIns="108000" rIns="0" bIns="108000" rtlCol="0" anchor="ctr" anchorCtr="0">
            <a:noAutofit/>
          </a:bodyPr>
          <a:lstStyle>
            <a:lvl1pPr marL="0" indent="0" algn="l" defTabSz="914400" rtl="0" eaLnBrk="1" latinLnBrk="0" hangingPunct="1">
              <a:lnSpc>
                <a:spcPct val="110000"/>
              </a:lnSpc>
              <a:spcBef>
                <a:spcPts val="1000"/>
              </a:spcBef>
              <a:buFont typeface="Calibri" panose="020F0502020204030204" pitchFamily="34" charset="0"/>
              <a:buChar char="﻿"/>
              <a:defRPr sz="1600" b="0" kern="1200" cap="none" baseline="0">
                <a:solidFill>
                  <a:schemeClr val="accent1"/>
                </a:solidFill>
                <a:latin typeface="+mn-lt"/>
                <a:ea typeface="+mn-ea"/>
                <a:cs typeface="+mn-cs"/>
              </a:defRPr>
            </a:lvl1pPr>
            <a:lvl2pPr marL="0" indent="0" algn="l" defTabSz="914400" rtl="0" eaLnBrk="1" latinLnBrk="0" hangingPunct="1">
              <a:lnSpc>
                <a:spcPct val="110000"/>
              </a:lnSpc>
              <a:spcBef>
                <a:spcPts val="1000"/>
              </a:spcBef>
              <a:buFont typeface="Calibri" panose="020F0502020204030204" pitchFamily="34" charset="0"/>
              <a:buChar char="﻿"/>
              <a:defRPr sz="1100" b="0" kern="1200">
                <a:solidFill>
                  <a:schemeClr val="tx1"/>
                </a:solidFill>
                <a:latin typeface="+mn-lt"/>
                <a:ea typeface="+mn-ea"/>
                <a:cs typeface="+mn-cs"/>
              </a:defRPr>
            </a:lvl2pPr>
            <a:lvl3pPr marL="2268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3pPr>
            <a:lvl4pPr marL="4572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4pPr>
            <a:lvl5pPr marL="628650" indent="-17145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0"/>
              </a:spcBef>
              <a:spcAft>
                <a:spcPts val="600"/>
              </a:spcAft>
            </a:pPr>
            <a:r>
              <a:rPr lang="en-GB" sz="1000" i="1" dirty="0">
                <a:solidFill>
                  <a:schemeClr val="accent2"/>
                </a:solidFill>
              </a:rPr>
              <a:t>There has also been a general lack of concern for the quantification of skills demand.  </a:t>
            </a:r>
            <a:endParaRPr lang="en-GB" sz="1000" i="1" dirty="0" smtClean="0">
              <a:solidFill>
                <a:schemeClr val="accent2"/>
              </a:solidFill>
            </a:endParaRPr>
          </a:p>
          <a:p>
            <a:pPr lvl="1">
              <a:spcBef>
                <a:spcPts val="0"/>
              </a:spcBef>
              <a:spcAft>
                <a:spcPts val="600"/>
              </a:spcAft>
            </a:pPr>
            <a:r>
              <a:rPr lang="en-GB" sz="1000" i="1" dirty="0" smtClean="0">
                <a:solidFill>
                  <a:schemeClr val="accent2"/>
                </a:solidFill>
              </a:rPr>
              <a:t>Labour </a:t>
            </a:r>
            <a:r>
              <a:rPr lang="en-GB" sz="1000" i="1" dirty="0">
                <a:solidFill>
                  <a:schemeClr val="accent2"/>
                </a:solidFill>
              </a:rPr>
              <a:t>market information is scarce and there has been little attempt, if any, to build a better understanding of the dynamics of the labour market. </a:t>
            </a:r>
            <a:br>
              <a:rPr lang="en-GB" sz="1000" i="1" dirty="0">
                <a:solidFill>
                  <a:schemeClr val="accent2"/>
                </a:solidFill>
              </a:rPr>
            </a:br>
            <a:r>
              <a:rPr lang="en-GB" sz="900" i="1" dirty="0">
                <a:solidFill>
                  <a:schemeClr val="accent2"/>
                </a:solidFill>
              </a:rPr>
              <a:t>(Tonga 2012)</a:t>
            </a:r>
          </a:p>
          <a:p>
            <a:pPr lvl="1">
              <a:spcBef>
                <a:spcPts val="0"/>
              </a:spcBef>
              <a:spcAft>
                <a:spcPts val="600"/>
              </a:spcAft>
            </a:pPr>
            <a:r>
              <a:rPr lang="en-GB" sz="1000" i="1" dirty="0">
                <a:solidFill>
                  <a:schemeClr val="accent2"/>
                </a:solidFill>
              </a:rPr>
              <a:t>Better labour market analysis is required to support adjustments in the </a:t>
            </a:r>
            <a:r>
              <a:rPr lang="en-GB" sz="1000" i="1" dirty="0" err="1">
                <a:solidFill>
                  <a:schemeClr val="accent2"/>
                </a:solidFill>
              </a:rPr>
              <a:t>APTC</a:t>
            </a:r>
            <a:r>
              <a:rPr lang="en-GB" sz="1000" i="1" dirty="0">
                <a:solidFill>
                  <a:schemeClr val="accent2"/>
                </a:solidFill>
              </a:rPr>
              <a:t> training plan. </a:t>
            </a:r>
            <a:r>
              <a:rPr lang="en-GB" sz="900" i="1" dirty="0">
                <a:solidFill>
                  <a:schemeClr val="accent2"/>
                </a:solidFill>
              </a:rPr>
              <a:t>(</a:t>
            </a:r>
            <a:r>
              <a:rPr lang="en-GB" sz="900" i="1" dirty="0" err="1">
                <a:solidFill>
                  <a:schemeClr val="accent2"/>
                </a:solidFill>
              </a:rPr>
              <a:t>APTC</a:t>
            </a:r>
            <a:r>
              <a:rPr lang="en-GB" sz="900" i="1" dirty="0">
                <a:solidFill>
                  <a:schemeClr val="accent2"/>
                </a:solidFill>
              </a:rPr>
              <a:t> 2014)</a:t>
            </a:r>
          </a:p>
        </p:txBody>
      </p:sp>
      <p:pic>
        <p:nvPicPr>
          <p:cNvPr id="11" name="Content Placeholder 11" descr="Trainee undertaking tiling with instructor watching - APTC Wall and Floor Tiling Course"/>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628650" y="3708778"/>
            <a:ext cx="2404242" cy="2716406"/>
          </a:xfrm>
          <a:prstGeom prst="rect">
            <a:avLst/>
          </a:prstGeom>
        </p:spPr>
      </p:pic>
      <p:pic>
        <p:nvPicPr>
          <p:cNvPr id="12" name="Content Placeholder 5" descr="2 trainees undertaking electrical testing - APTC Certificate 3 training in Engineering and Mechanical Trade"/>
          <p:cNvPicPr>
            <a:picLocks noChangeAspect="1"/>
          </p:cNvPicPr>
          <p:nvPr/>
        </p:nvPicPr>
        <p:blipFill rotWithShape="1">
          <a:blip r:embed="rId3">
            <a:extLst>
              <a:ext uri="{28A0092B-C50C-407E-A947-70E740481C1C}">
                <a14:useLocalDpi xmlns:a14="http://schemas.microsoft.com/office/drawing/2010/main" val="0"/>
              </a:ext>
            </a:extLst>
          </a:blip>
          <a:srcRect b="-5858"/>
          <a:stretch/>
        </p:blipFill>
        <p:spPr>
          <a:xfrm>
            <a:off x="3390594" y="3703962"/>
            <a:ext cx="3215158" cy="2859799"/>
          </a:xfrm>
          <a:prstGeom prst="rect">
            <a:avLst/>
          </a:prstGeom>
        </p:spPr>
      </p:pic>
    </p:spTree>
    <p:extLst>
      <p:ext uri="{BB962C8B-B14F-4D97-AF65-F5344CB8AC3E}">
        <p14:creationId xmlns:p14="http://schemas.microsoft.com/office/powerpoint/2010/main" val="3484096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A41E0F-00FD-47A2-9FDC-20B99F388A04}"/>
              </a:ext>
            </a:extLst>
          </p:cNvPr>
          <p:cNvSpPr>
            <a:spLocks noGrp="1"/>
          </p:cNvSpPr>
          <p:nvPr>
            <p:ph sz="half" idx="1"/>
          </p:nvPr>
        </p:nvSpPr>
        <p:spPr>
          <a:xfrm>
            <a:off x="495000" y="1042869"/>
            <a:ext cx="3816000" cy="4487886"/>
          </a:xfrm>
        </p:spPr>
        <p:txBody>
          <a:bodyPr/>
          <a:lstStyle/>
          <a:p>
            <a:r>
              <a:rPr lang="en-US" sz="1400" dirty="0">
                <a:solidFill>
                  <a:schemeClr val="accent1"/>
                </a:solidFill>
              </a:rPr>
              <a:t>Success factors</a:t>
            </a:r>
          </a:p>
          <a:p>
            <a:pPr lvl="1"/>
            <a:r>
              <a:rPr lang="en-US" dirty="0"/>
              <a:t>Fit-for-purpose </a:t>
            </a:r>
            <a:r>
              <a:rPr lang="en-US" dirty="0" smtClean="0"/>
              <a:t>MEL are </a:t>
            </a:r>
            <a:r>
              <a:rPr lang="en-US" dirty="0"/>
              <a:t>more likely useful and used if they feature certain characteristics. </a:t>
            </a:r>
          </a:p>
          <a:p>
            <a:pPr lvl="1"/>
            <a:r>
              <a:rPr lang="en-US" dirty="0"/>
              <a:t>The most useful ones identified by the meta-evaluation </a:t>
            </a:r>
            <a:r>
              <a:rPr lang="en-US" dirty="0" smtClean="0"/>
              <a:t>were MEL </a:t>
            </a:r>
            <a:r>
              <a:rPr lang="en-US" dirty="0"/>
              <a:t>systems designed with a clearly defined audience and clear purpose. </a:t>
            </a:r>
          </a:p>
          <a:p>
            <a:pPr lvl="2"/>
            <a:r>
              <a:rPr lang="en-US" dirty="0"/>
              <a:t>For example, </a:t>
            </a:r>
            <a:r>
              <a:rPr lang="en-US" dirty="0" smtClean="0"/>
              <a:t>they generated </a:t>
            </a:r>
            <a:r>
              <a:rPr lang="en-US" dirty="0"/>
              <a:t>credible information that informed learning, improvement and decision-making; and satisfied requirements of accountability for investment performance/progress.</a:t>
            </a:r>
          </a:p>
          <a:p>
            <a:pPr lvl="1"/>
            <a:r>
              <a:rPr lang="en-US" dirty="0"/>
              <a:t>Successful </a:t>
            </a:r>
            <a:r>
              <a:rPr lang="en-US" dirty="0" smtClean="0"/>
              <a:t>TVET programs </a:t>
            </a:r>
            <a:r>
              <a:rPr lang="en-US" dirty="0"/>
              <a:t>used information collected to:</a:t>
            </a:r>
          </a:p>
          <a:p>
            <a:pPr lvl="2"/>
            <a:r>
              <a:rPr lang="en-US" dirty="0" smtClean="0"/>
              <a:t>build </a:t>
            </a:r>
            <a:r>
              <a:rPr lang="en-US" dirty="0"/>
              <a:t>support for innovations or expansion</a:t>
            </a:r>
          </a:p>
          <a:p>
            <a:pPr lvl="2"/>
            <a:r>
              <a:rPr lang="en-US" dirty="0"/>
              <a:t>foster partnerships</a:t>
            </a:r>
          </a:p>
          <a:p>
            <a:pPr lvl="2"/>
            <a:r>
              <a:rPr lang="en-US" dirty="0"/>
              <a:t>share positive stories about DFAT’s </a:t>
            </a:r>
            <a:r>
              <a:rPr lang="en-US" dirty="0" smtClean="0"/>
              <a:t>support</a:t>
            </a:r>
            <a:endParaRPr lang="en-US" dirty="0"/>
          </a:p>
          <a:p>
            <a:pPr lvl="2"/>
            <a:r>
              <a:rPr lang="en-US" dirty="0"/>
              <a:t>enhance their </a:t>
            </a:r>
            <a:r>
              <a:rPr lang="en-US" dirty="0" smtClean="0"/>
              <a:t>reputation. </a:t>
            </a:r>
            <a:r>
              <a:rPr lang="en-US" sz="900" dirty="0" smtClean="0"/>
              <a:t>(APTC </a:t>
            </a:r>
            <a:r>
              <a:rPr lang="en-US" sz="900" dirty="0"/>
              <a:t>2014, Vanuatu 2017)</a:t>
            </a:r>
          </a:p>
          <a:p>
            <a:pPr lvl="1"/>
            <a:r>
              <a:rPr lang="en-US" dirty="0"/>
              <a:t>Successful investments focused on collecting the most important information: </a:t>
            </a:r>
          </a:p>
          <a:p>
            <a:pPr lvl="2"/>
            <a:r>
              <a:rPr lang="en-US" dirty="0"/>
              <a:t>performance and results-based measures for key outputs and outcomes and aligned with clearly defined </a:t>
            </a:r>
            <a:br>
              <a:rPr lang="en-US" dirty="0"/>
            </a:br>
            <a:r>
              <a:rPr lang="en-US" dirty="0"/>
              <a:t>program logic</a:t>
            </a:r>
            <a:r>
              <a:rPr lang="en-US" dirty="0" smtClean="0"/>
              <a:t>.</a:t>
            </a:r>
            <a:endParaRPr lang="en-US" sz="800" dirty="0"/>
          </a:p>
        </p:txBody>
      </p:sp>
      <p:sp>
        <p:nvSpPr>
          <p:cNvPr id="12" name="Content Placeholder 11">
            <a:extLst>
              <a:ext uri="{FF2B5EF4-FFF2-40B4-BE49-F238E27FC236}">
                <a16:creationId xmlns:a16="http://schemas.microsoft.com/office/drawing/2014/main" id="{38088F46-9446-4B1E-8E0B-7FBFAAF0F896}"/>
              </a:ext>
            </a:extLst>
          </p:cNvPr>
          <p:cNvSpPr>
            <a:spLocks noGrp="1"/>
          </p:cNvSpPr>
          <p:nvPr>
            <p:ph sz="half" idx="2"/>
          </p:nvPr>
        </p:nvSpPr>
        <p:spPr>
          <a:xfrm>
            <a:off x="4573114" y="1366063"/>
            <a:ext cx="3816000" cy="4487886"/>
          </a:xfrm>
        </p:spPr>
        <p:txBody>
          <a:bodyPr/>
          <a:lstStyle/>
          <a:p>
            <a:pPr lvl="1"/>
            <a:r>
              <a:rPr lang="en-US" dirty="0"/>
              <a:t>MEL systems were only as complex as available resources and their capacity to collect, </a:t>
            </a:r>
            <a:r>
              <a:rPr lang="en-US" dirty="0" err="1"/>
              <a:t>analyse</a:t>
            </a:r>
            <a:r>
              <a:rPr lang="en-US" dirty="0"/>
              <a:t> and report information </a:t>
            </a:r>
            <a:r>
              <a:rPr lang="en-US" dirty="0" smtClean="0"/>
              <a:t>allowed</a:t>
            </a:r>
            <a:r>
              <a:rPr lang="en-US" dirty="0"/>
              <a:t> </a:t>
            </a:r>
            <a:r>
              <a:rPr lang="en-US" sz="900" dirty="0" smtClean="0"/>
              <a:t>(Kiribati </a:t>
            </a:r>
            <a:r>
              <a:rPr lang="en-US" sz="900" dirty="0"/>
              <a:t>2015, Vanuatu 2015</a:t>
            </a:r>
            <a:r>
              <a:rPr lang="en-US" sz="900" dirty="0" smtClean="0"/>
              <a:t>).</a:t>
            </a:r>
            <a:endParaRPr lang="en-US" sz="900" dirty="0"/>
          </a:p>
          <a:p>
            <a:pPr lvl="2"/>
            <a:r>
              <a:rPr lang="en-US" dirty="0"/>
              <a:t>W</a:t>
            </a:r>
            <a:r>
              <a:rPr lang="en-US" dirty="0" smtClean="0"/>
              <a:t>here </a:t>
            </a:r>
            <a:r>
              <a:rPr lang="en-US" dirty="0"/>
              <a:t>the need for complex information exceeds capacity; alternatives such as engaging an independent external entity should be considered. </a:t>
            </a:r>
            <a:r>
              <a:rPr lang="en-US" sz="900" dirty="0"/>
              <a:t>(Vanuatu 2017)</a:t>
            </a:r>
          </a:p>
          <a:p>
            <a:pPr>
              <a:spcBef>
                <a:spcPts val="1800"/>
              </a:spcBef>
              <a:buNone/>
            </a:pPr>
            <a:r>
              <a:rPr lang="en-AU" sz="1400" dirty="0"/>
              <a:t>Challenges and limitations</a:t>
            </a:r>
          </a:p>
          <a:p>
            <a:pPr lvl="1"/>
            <a:r>
              <a:rPr lang="en-US" dirty="0"/>
              <a:t>The less useful MEL systems:</a:t>
            </a:r>
          </a:p>
          <a:p>
            <a:pPr lvl="2"/>
            <a:r>
              <a:rPr lang="en-US" dirty="0"/>
              <a:t>contained significant gaps</a:t>
            </a:r>
          </a:p>
          <a:p>
            <a:pPr lvl="2"/>
            <a:r>
              <a:rPr lang="en-US" dirty="0"/>
              <a:t>were too difficult to </a:t>
            </a:r>
            <a:r>
              <a:rPr lang="en-US" dirty="0" smtClean="0"/>
              <a:t>implement for the context</a:t>
            </a:r>
            <a:endParaRPr lang="en-US" dirty="0"/>
          </a:p>
          <a:p>
            <a:pPr lvl="2"/>
            <a:r>
              <a:rPr lang="en-US" dirty="0"/>
              <a:t>were non-existent early in implementation.</a:t>
            </a:r>
          </a:p>
        </p:txBody>
      </p:sp>
      <p:sp>
        <p:nvSpPr>
          <p:cNvPr id="5" name="Slide Number Placeholder 4">
            <a:extLst>
              <a:ext uri="{FF2B5EF4-FFF2-40B4-BE49-F238E27FC236}">
                <a16:creationId xmlns:a16="http://schemas.microsoft.com/office/drawing/2014/main" id="{09747AE3-B76B-477D-9F4E-8852F51132CF}"/>
              </a:ext>
            </a:extLst>
          </p:cNvPr>
          <p:cNvSpPr>
            <a:spLocks noGrp="1"/>
          </p:cNvSpPr>
          <p:nvPr>
            <p:ph type="sldNum" sz="quarter" idx="12"/>
          </p:nvPr>
        </p:nvSpPr>
        <p:spPr/>
        <p:txBody>
          <a:bodyPr/>
          <a:lstStyle/>
          <a:p>
            <a:fld id="{284A07E2-E97A-42E4-8313-125419E51080}" type="slidenum">
              <a:rPr lang="en-AU" smtClean="0"/>
              <a:t>32</a:t>
            </a:fld>
            <a:endParaRPr lang="en-AU"/>
          </a:p>
        </p:txBody>
      </p:sp>
      <p:sp>
        <p:nvSpPr>
          <p:cNvPr id="2" name="Title 1">
            <a:extLst>
              <a:ext uri="{FF2B5EF4-FFF2-40B4-BE49-F238E27FC236}">
                <a16:creationId xmlns:a16="http://schemas.microsoft.com/office/drawing/2014/main" id="{49758D66-D941-42EC-9E9E-572C2CCE43A2}"/>
              </a:ext>
            </a:extLst>
          </p:cNvPr>
          <p:cNvSpPr>
            <a:spLocks noGrp="1"/>
          </p:cNvSpPr>
          <p:nvPr>
            <p:ph type="title"/>
          </p:nvPr>
        </p:nvSpPr>
        <p:spPr/>
        <p:txBody>
          <a:bodyPr/>
          <a:lstStyle/>
          <a:p>
            <a:r>
              <a:rPr lang="en-AU" dirty="0"/>
              <a:t>Key findings: Monitoring, evaluation and learning</a:t>
            </a:r>
          </a:p>
        </p:txBody>
      </p:sp>
      <p:sp>
        <p:nvSpPr>
          <p:cNvPr id="13" name="Content Placeholder 3">
            <a:extLst>
              <a:ext uri="{FF2B5EF4-FFF2-40B4-BE49-F238E27FC236}">
                <a16:creationId xmlns:a16="http://schemas.microsoft.com/office/drawing/2014/main" id="{548ADA38-4E0C-4C04-9593-4C30B620A7C2}"/>
              </a:ext>
            </a:extLst>
          </p:cNvPr>
          <p:cNvSpPr txBox="1">
            <a:spLocks/>
          </p:cNvSpPr>
          <p:nvPr/>
        </p:nvSpPr>
        <p:spPr>
          <a:xfrm>
            <a:off x="4593342" y="4044061"/>
            <a:ext cx="3795772" cy="2671785"/>
          </a:xfrm>
          <a:prstGeom prst="rect">
            <a:avLst/>
          </a:prstGeom>
          <a:noFill/>
        </p:spPr>
        <p:txBody>
          <a:bodyPr vert="horz" lIns="0" tIns="108000" rIns="0" bIns="108000" rtlCol="0" anchor="ctr" anchorCtr="0">
            <a:noAutofit/>
          </a:bodyPr>
          <a:lstStyle>
            <a:lvl1pPr marL="0" indent="0" algn="l" defTabSz="914400" rtl="0" eaLnBrk="1" latinLnBrk="0" hangingPunct="1">
              <a:lnSpc>
                <a:spcPct val="110000"/>
              </a:lnSpc>
              <a:spcBef>
                <a:spcPts val="1000"/>
              </a:spcBef>
              <a:buFont typeface="Calibri" panose="020F0502020204030204" pitchFamily="34" charset="0"/>
              <a:buChar char="﻿"/>
              <a:defRPr sz="1600" b="0" kern="1200" cap="none" baseline="0">
                <a:solidFill>
                  <a:schemeClr val="accent1"/>
                </a:solidFill>
                <a:latin typeface="+mn-lt"/>
                <a:ea typeface="+mn-ea"/>
                <a:cs typeface="+mn-cs"/>
              </a:defRPr>
            </a:lvl1pPr>
            <a:lvl2pPr marL="0" indent="0" algn="l" defTabSz="914400" rtl="0" eaLnBrk="1" latinLnBrk="0" hangingPunct="1">
              <a:lnSpc>
                <a:spcPct val="110000"/>
              </a:lnSpc>
              <a:spcBef>
                <a:spcPts val="1000"/>
              </a:spcBef>
              <a:buFont typeface="Calibri" panose="020F0502020204030204" pitchFamily="34" charset="0"/>
              <a:buChar char="﻿"/>
              <a:defRPr sz="1100" b="0" kern="1200">
                <a:solidFill>
                  <a:schemeClr val="tx1"/>
                </a:solidFill>
                <a:latin typeface="+mn-lt"/>
                <a:ea typeface="+mn-ea"/>
                <a:cs typeface="+mn-cs"/>
              </a:defRPr>
            </a:lvl2pPr>
            <a:lvl3pPr marL="2268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3pPr>
            <a:lvl4pPr marL="4572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4pPr>
            <a:lvl5pPr marL="628650" indent="-17145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spcBef>
                <a:spcPts val="0"/>
              </a:spcBef>
              <a:spcAft>
                <a:spcPts val="600"/>
              </a:spcAft>
              <a:buNone/>
            </a:pPr>
            <a:r>
              <a:rPr lang="en-GB" sz="1000" i="1" dirty="0">
                <a:solidFill>
                  <a:schemeClr val="accent2"/>
                </a:solidFill>
              </a:rPr>
              <a:t>… did not include outputs, indicators or activities that would allow for management, monitoring or reporting on critical processes and outcomes. </a:t>
            </a:r>
            <a:r>
              <a:rPr lang="en-GB" sz="900" i="1" dirty="0">
                <a:solidFill>
                  <a:schemeClr val="accent2"/>
                </a:solidFill>
              </a:rPr>
              <a:t>(Kiribati 2014)</a:t>
            </a:r>
          </a:p>
          <a:p>
            <a:pPr lvl="1" algn="just">
              <a:spcBef>
                <a:spcPts val="0"/>
              </a:spcBef>
              <a:spcAft>
                <a:spcPts val="600"/>
              </a:spcAft>
              <a:buNone/>
            </a:pPr>
            <a:r>
              <a:rPr lang="en-GB" sz="1000" i="1" dirty="0">
                <a:solidFill>
                  <a:schemeClr val="accent2"/>
                </a:solidFill>
              </a:rPr>
              <a:t>… important gaps, were the lack of systematic information on the impact of training on the productivity of enterprises. </a:t>
            </a:r>
            <a:br>
              <a:rPr lang="en-GB" sz="1000" i="1" dirty="0">
                <a:solidFill>
                  <a:schemeClr val="accent2"/>
                </a:solidFill>
              </a:rPr>
            </a:br>
            <a:r>
              <a:rPr lang="en-GB" sz="900" i="1" dirty="0">
                <a:solidFill>
                  <a:schemeClr val="accent2"/>
                </a:solidFill>
              </a:rPr>
              <a:t>(</a:t>
            </a:r>
            <a:r>
              <a:rPr lang="en-GB" sz="900" i="1" dirty="0" err="1">
                <a:solidFill>
                  <a:schemeClr val="accent2"/>
                </a:solidFill>
              </a:rPr>
              <a:t>APTC</a:t>
            </a:r>
            <a:r>
              <a:rPr lang="en-GB" sz="900" i="1" dirty="0">
                <a:solidFill>
                  <a:schemeClr val="accent2"/>
                </a:solidFill>
              </a:rPr>
              <a:t> 2014)</a:t>
            </a:r>
          </a:p>
          <a:p>
            <a:pPr lvl="1" algn="just">
              <a:spcBef>
                <a:spcPts val="0"/>
              </a:spcBef>
              <a:spcAft>
                <a:spcPts val="600"/>
              </a:spcAft>
              <a:buNone/>
            </a:pPr>
            <a:r>
              <a:rPr lang="en-GB" sz="1000" i="1" dirty="0">
                <a:solidFill>
                  <a:schemeClr val="accent2"/>
                </a:solidFill>
              </a:rPr>
              <a:t>A complex MEL approach, constrained by poor data management systems and capacity meant that monitoring was mostly weak. </a:t>
            </a:r>
            <a:r>
              <a:rPr lang="en-GB" sz="900" i="1" dirty="0">
                <a:solidFill>
                  <a:schemeClr val="accent2"/>
                </a:solidFill>
              </a:rPr>
              <a:t>(Kiribati 2015</a:t>
            </a:r>
            <a:r>
              <a:rPr lang="en-GB" sz="900" i="1" dirty="0" smtClean="0">
                <a:solidFill>
                  <a:schemeClr val="accent2"/>
                </a:solidFill>
              </a:rPr>
              <a:t>)</a:t>
            </a:r>
          </a:p>
          <a:p>
            <a:pPr lvl="1" algn="just">
              <a:spcBef>
                <a:spcPts val="0"/>
              </a:spcBef>
              <a:spcAft>
                <a:spcPts val="600"/>
              </a:spcAft>
              <a:buNone/>
            </a:pPr>
            <a:r>
              <a:rPr lang="en-GB" sz="1000" i="1" dirty="0" smtClean="0">
                <a:solidFill>
                  <a:schemeClr val="accent2"/>
                </a:solidFill>
              </a:rPr>
              <a:t>It took three months of a two-year program to agree on a monitoring and performance plan, which even then had not been shared with the partner government. </a:t>
            </a:r>
            <a:r>
              <a:rPr lang="en-GB" sz="900" i="1" dirty="0" smtClean="0">
                <a:solidFill>
                  <a:schemeClr val="accent2"/>
                </a:solidFill>
              </a:rPr>
              <a:t>(Timor-Leste 2014 and similar comments from Tonga 2018)</a:t>
            </a:r>
            <a:endParaRPr lang="en-GB" sz="900" i="1" dirty="0">
              <a:solidFill>
                <a:schemeClr val="accent2"/>
              </a:solidFill>
            </a:endParaRPr>
          </a:p>
        </p:txBody>
      </p:sp>
    </p:spTree>
    <p:extLst>
      <p:ext uri="{BB962C8B-B14F-4D97-AF65-F5344CB8AC3E}">
        <p14:creationId xmlns:p14="http://schemas.microsoft.com/office/powerpoint/2010/main" val="31922553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38BAF-FC5B-4256-A4A1-334FED34F6E2}"/>
              </a:ext>
            </a:extLst>
          </p:cNvPr>
          <p:cNvSpPr>
            <a:spLocks noGrp="1"/>
          </p:cNvSpPr>
          <p:nvPr>
            <p:ph type="title"/>
          </p:nvPr>
        </p:nvSpPr>
        <p:spPr/>
        <p:txBody>
          <a:bodyPr/>
          <a:lstStyle/>
          <a:p>
            <a:r>
              <a:rPr lang="en-AU" dirty="0"/>
              <a:t>Key findings: Monitoring, evaluation and learning</a:t>
            </a:r>
          </a:p>
        </p:txBody>
      </p:sp>
      <p:sp>
        <p:nvSpPr>
          <p:cNvPr id="9" name="Content Placeholder 3">
            <a:extLst>
              <a:ext uri="{FF2B5EF4-FFF2-40B4-BE49-F238E27FC236}">
                <a16:creationId xmlns:a16="http://schemas.microsoft.com/office/drawing/2014/main" id="{05101510-42BF-4A0D-856A-FA47E0099DC7}"/>
              </a:ext>
            </a:extLst>
          </p:cNvPr>
          <p:cNvSpPr txBox="1">
            <a:spLocks noGrp="1"/>
          </p:cNvSpPr>
          <p:nvPr>
            <p:ph idx="1"/>
          </p:nvPr>
        </p:nvSpPr>
        <p:spPr>
          <a:xfrm>
            <a:off x="1658144" y="1046163"/>
            <a:ext cx="5827712" cy="4667523"/>
          </a:xfrm>
          <a:prstGeom prst="rect">
            <a:avLst/>
          </a:prstGeom>
          <a:solidFill>
            <a:srgbClr val="D8DBDA"/>
          </a:solidFill>
        </p:spPr>
        <p:txBody>
          <a:bodyPr vert="horz" lIns="180000" tIns="180000" rIns="180000" bIns="180000" rtlCol="0">
            <a:noAutofit/>
          </a:bodyPr>
          <a:lstStyle>
            <a:lvl1pPr marL="0" indent="0" algn="l" defTabSz="914400" rtl="0" eaLnBrk="1" latinLnBrk="0" hangingPunct="1">
              <a:lnSpc>
                <a:spcPct val="110000"/>
              </a:lnSpc>
              <a:spcBef>
                <a:spcPts val="1000"/>
              </a:spcBef>
              <a:buFont typeface="Calibri" panose="020F0502020204030204" pitchFamily="34" charset="0"/>
              <a:buChar char="﻿"/>
              <a:defRPr sz="1600" b="0" kern="1200" cap="none" baseline="0">
                <a:solidFill>
                  <a:schemeClr val="accent1"/>
                </a:solidFill>
                <a:latin typeface="+mn-lt"/>
                <a:ea typeface="+mn-ea"/>
                <a:cs typeface="+mn-cs"/>
              </a:defRPr>
            </a:lvl1pPr>
            <a:lvl2pPr marL="0" indent="0" algn="l" defTabSz="914400" rtl="0" eaLnBrk="1" latinLnBrk="0" hangingPunct="1">
              <a:lnSpc>
                <a:spcPct val="110000"/>
              </a:lnSpc>
              <a:spcBef>
                <a:spcPts val="1000"/>
              </a:spcBef>
              <a:buFont typeface="Calibri" panose="020F0502020204030204" pitchFamily="34" charset="0"/>
              <a:buChar char="﻿"/>
              <a:defRPr sz="1100" b="0" kern="1200">
                <a:solidFill>
                  <a:schemeClr val="tx1"/>
                </a:solidFill>
                <a:latin typeface="+mn-lt"/>
                <a:ea typeface="+mn-ea"/>
                <a:cs typeface="+mn-cs"/>
              </a:defRPr>
            </a:lvl2pPr>
            <a:lvl3pPr marL="2268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3pPr>
            <a:lvl4pPr marL="4572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4pPr>
            <a:lvl5pPr marL="628650" indent="-17145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tx2"/>
                </a:solidFill>
              </a:rPr>
              <a:t>Vanuatu Skills Partnership: MEL system to the next level</a:t>
            </a:r>
          </a:p>
          <a:p>
            <a:pPr lvl="1"/>
            <a:r>
              <a:rPr lang="en-US" dirty="0"/>
              <a:t>The Partnership applied 2017 evaluation recommendations to make technical improvements to the MEL system.</a:t>
            </a:r>
          </a:p>
          <a:p>
            <a:pPr lvl="1"/>
            <a:r>
              <a:rPr lang="en-US" dirty="0"/>
              <a:t>Examples:</a:t>
            </a:r>
          </a:p>
          <a:p>
            <a:pPr lvl="2">
              <a:buClr>
                <a:schemeClr val="accent1"/>
              </a:buClr>
              <a:buFont typeface="Wingdings" panose="05000000000000000000" pitchFamily="2" charset="2"/>
              <a:buChar char="§"/>
            </a:pPr>
            <a:r>
              <a:rPr lang="en-US" dirty="0"/>
              <a:t>Developed a plausible program logic that clearly distinguished between outputs, outcomes and impacts, and supported adaptive management (reflection and learning, political economy analysis).</a:t>
            </a:r>
          </a:p>
          <a:p>
            <a:pPr lvl="2">
              <a:buClr>
                <a:schemeClr val="accent1"/>
              </a:buClr>
              <a:buFont typeface="Wingdings" panose="05000000000000000000" pitchFamily="2" charset="2"/>
              <a:buChar char="§"/>
            </a:pPr>
            <a:r>
              <a:rPr lang="en-US" dirty="0"/>
              <a:t>Increased allocation of resources, focused on collecting and </a:t>
            </a:r>
            <a:r>
              <a:rPr lang="en-US" dirty="0" err="1"/>
              <a:t>analysing</a:t>
            </a:r>
            <a:r>
              <a:rPr lang="en-US" dirty="0"/>
              <a:t> data on key outcomes directly attributable to partnership outputs.</a:t>
            </a:r>
          </a:p>
          <a:p>
            <a:pPr lvl="2">
              <a:buClr>
                <a:schemeClr val="accent1"/>
              </a:buClr>
              <a:buFont typeface="Wingdings" panose="05000000000000000000" pitchFamily="2" charset="2"/>
              <a:buChar char="§"/>
            </a:pPr>
            <a:r>
              <a:rPr lang="en-US" dirty="0"/>
              <a:t>Improved data on the impact on training participants, such as enabling routine collection of business growth and employment data (disaggregated for gender, island and disability).</a:t>
            </a:r>
          </a:p>
          <a:p>
            <a:pPr lvl="2">
              <a:buClr>
                <a:schemeClr val="accent1"/>
              </a:buClr>
              <a:buFont typeface="Wingdings" panose="05000000000000000000" pitchFamily="2" charset="2"/>
              <a:buChar char="§"/>
            </a:pPr>
            <a:r>
              <a:rPr lang="en-US" dirty="0"/>
              <a:t>Expanded and embedded responsibility for MEL data collection and use across all partnership personnel, beyond the specific MEL team.</a:t>
            </a:r>
          </a:p>
          <a:p>
            <a:pPr lvl="2">
              <a:buClr>
                <a:schemeClr val="accent1"/>
              </a:buClr>
              <a:buFont typeface="Wingdings" panose="05000000000000000000" pitchFamily="2" charset="2"/>
              <a:buChar char="§"/>
            </a:pPr>
            <a:r>
              <a:rPr lang="en-US" dirty="0"/>
              <a:t>Strengthened information management systems </a:t>
            </a:r>
            <a:r>
              <a:rPr lang="en-US" dirty="0" smtClean="0"/>
              <a:t>in preparation for connection </a:t>
            </a:r>
            <a:r>
              <a:rPr lang="en-US" dirty="0"/>
              <a:t>with the partner government system (Vanuatu Education Management Information System).</a:t>
            </a:r>
          </a:p>
          <a:p>
            <a:pPr lvl="2">
              <a:buClr>
                <a:schemeClr val="accent1"/>
              </a:buClr>
              <a:buFont typeface="Wingdings" panose="05000000000000000000" pitchFamily="2" charset="2"/>
              <a:buChar char="§"/>
            </a:pPr>
            <a:r>
              <a:rPr lang="en-US" dirty="0"/>
              <a:t>Presented key information in formats that increase stakeholder and/or partner accessibility and usage (infographics).</a:t>
            </a:r>
          </a:p>
          <a:p>
            <a:endParaRPr lang="en-US" sz="1400" b="1" dirty="0">
              <a:solidFill>
                <a:schemeClr val="tx1"/>
              </a:solidFill>
            </a:endParaRPr>
          </a:p>
        </p:txBody>
      </p:sp>
      <p:sp>
        <p:nvSpPr>
          <p:cNvPr id="3" name="Slide Number Placeholder 2">
            <a:extLst>
              <a:ext uri="{FF2B5EF4-FFF2-40B4-BE49-F238E27FC236}">
                <a16:creationId xmlns:a16="http://schemas.microsoft.com/office/drawing/2014/main" id="{11853AB4-60AD-43F8-BDA1-CE378D9E74E7}"/>
              </a:ext>
            </a:extLst>
          </p:cNvPr>
          <p:cNvSpPr>
            <a:spLocks noGrp="1"/>
          </p:cNvSpPr>
          <p:nvPr>
            <p:ph type="sldNum" sz="quarter" idx="12"/>
          </p:nvPr>
        </p:nvSpPr>
        <p:spPr/>
        <p:txBody>
          <a:bodyPr/>
          <a:lstStyle/>
          <a:p>
            <a:fld id="{284A07E2-E97A-42E4-8313-125419E51080}" type="slidenum">
              <a:rPr lang="en-AU" smtClean="0"/>
              <a:t>33</a:t>
            </a:fld>
            <a:endParaRPr lang="en-AU"/>
          </a:p>
        </p:txBody>
      </p:sp>
    </p:spTree>
    <p:extLst>
      <p:ext uri="{BB962C8B-B14F-4D97-AF65-F5344CB8AC3E}">
        <p14:creationId xmlns:p14="http://schemas.microsoft.com/office/powerpoint/2010/main" val="29391737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AU" dirty="0"/>
              <a:t>Success factors</a:t>
            </a:r>
          </a:p>
          <a:p>
            <a:r>
              <a:rPr lang="en-AU" sz="1100" dirty="0">
                <a:solidFill>
                  <a:schemeClr val="tx1"/>
                </a:solidFill>
              </a:rPr>
              <a:t>Some programs showed commitment to achieving gender equality outcomes through:</a:t>
            </a:r>
          </a:p>
          <a:p>
            <a:pPr lvl="2"/>
            <a:r>
              <a:rPr lang="en-AU" dirty="0"/>
              <a:t>breaking down gender stereotypes by encouraging women’s participation in training for non-traditional occupations </a:t>
            </a:r>
            <a:r>
              <a:rPr lang="en-AU" sz="900" dirty="0"/>
              <a:t>(APTC, 2014)</a:t>
            </a:r>
          </a:p>
          <a:p>
            <a:pPr lvl="2"/>
            <a:r>
              <a:rPr lang="en-AU" dirty="0"/>
              <a:t>improving women’s economic empowerment through supporting women to set up social enterprises and providing related training, including financial literacy </a:t>
            </a:r>
            <a:r>
              <a:rPr lang="en-AU" sz="900" dirty="0"/>
              <a:t>(Vanuatu 2015)</a:t>
            </a:r>
          </a:p>
          <a:p>
            <a:pPr marL="0" lvl="2" indent="0">
              <a:spcBef>
                <a:spcPts val="1000"/>
              </a:spcBef>
              <a:buFont typeface="Calibri" panose="020F0502020204030204" pitchFamily="34" charset="0"/>
              <a:buChar char="﻿"/>
            </a:pPr>
            <a:r>
              <a:rPr lang="en-AU" sz="1600" dirty="0">
                <a:solidFill>
                  <a:schemeClr val="accent1"/>
                </a:solidFill>
              </a:rPr>
              <a:t>Challenges and limitations</a:t>
            </a:r>
          </a:p>
          <a:p>
            <a:pPr lvl="1"/>
            <a:r>
              <a:rPr lang="en-US" dirty="0"/>
              <a:t>Integrating gender equality and social inclusion into investment design is key to strengthening an investment’s related performance during implementation, for example:</a:t>
            </a:r>
          </a:p>
          <a:p>
            <a:pPr lvl="2"/>
            <a:r>
              <a:rPr lang="en-US" dirty="0" err="1"/>
              <a:t>analysing</a:t>
            </a:r>
            <a:r>
              <a:rPr lang="en-US" dirty="0"/>
              <a:t> and assessing </a:t>
            </a:r>
            <a:r>
              <a:rPr lang="en-US" dirty="0" smtClean="0"/>
              <a:t>different </a:t>
            </a:r>
            <a:r>
              <a:rPr lang="en-US" dirty="0"/>
              <a:t>interests, priorities and roles</a:t>
            </a:r>
          </a:p>
          <a:p>
            <a:pPr lvl="2"/>
            <a:r>
              <a:rPr lang="en-US" dirty="0"/>
              <a:t>identifying specific outcomes, actions and measures. </a:t>
            </a:r>
          </a:p>
          <a:p>
            <a:pPr lvl="1"/>
            <a:r>
              <a:rPr lang="en-US" dirty="0"/>
              <a:t>More equitable TVET participation and access to its benefits remains challenging.  Significant barriers persist for certain groups to enter non-trade </a:t>
            </a:r>
            <a:r>
              <a:rPr lang="en-US" dirty="0" smtClean="0"/>
              <a:t>qualifications including:</a:t>
            </a:r>
            <a:endParaRPr lang="en-US" dirty="0"/>
          </a:p>
          <a:p>
            <a:pPr lvl="2"/>
            <a:r>
              <a:rPr lang="en-US" dirty="0"/>
              <a:t>women</a:t>
            </a:r>
          </a:p>
          <a:p>
            <a:pPr lvl="2"/>
            <a:r>
              <a:rPr lang="en-US" dirty="0"/>
              <a:t>people with disability</a:t>
            </a:r>
          </a:p>
          <a:p>
            <a:pPr lvl="2"/>
            <a:r>
              <a:rPr lang="en-US" dirty="0"/>
              <a:t>people in remote locations. </a:t>
            </a:r>
          </a:p>
          <a:p>
            <a:endParaRPr lang="en-AU" dirty="0"/>
          </a:p>
        </p:txBody>
      </p:sp>
      <p:sp>
        <p:nvSpPr>
          <p:cNvPr id="3" name="Content Placeholder 2"/>
          <p:cNvSpPr>
            <a:spLocks noGrp="1"/>
          </p:cNvSpPr>
          <p:nvPr>
            <p:ph sz="half" idx="2"/>
          </p:nvPr>
        </p:nvSpPr>
        <p:spPr>
          <a:xfrm>
            <a:off x="4739841" y="1247772"/>
            <a:ext cx="3816000" cy="5328000"/>
          </a:xfrm>
        </p:spPr>
        <p:txBody>
          <a:bodyPr/>
          <a:lstStyle/>
          <a:p>
            <a:pPr lvl="1"/>
            <a:r>
              <a:rPr lang="en-US" dirty="0"/>
              <a:t>In most investments, gender equality </a:t>
            </a:r>
            <a:r>
              <a:rPr lang="en-US" dirty="0" smtClean="0"/>
              <a:t>was </a:t>
            </a:r>
            <a:r>
              <a:rPr lang="en-US" dirty="0"/>
              <a:t>only expressed in terms of gender-disaggregated data on training participation. </a:t>
            </a:r>
          </a:p>
          <a:p>
            <a:pPr lvl="1"/>
            <a:r>
              <a:rPr lang="en-US" dirty="0"/>
              <a:t>Four programs reported gender-disaggregated data for program staff and trainers. (</a:t>
            </a:r>
            <a:r>
              <a:rPr lang="en-US" sz="900" dirty="0"/>
              <a:t>APTC 2014, Kiribati 2015, Vanuatu 2015, Tonga 2018) </a:t>
            </a:r>
          </a:p>
          <a:p>
            <a:pPr lvl="1"/>
            <a:r>
              <a:rPr lang="en-US" dirty="0"/>
              <a:t>Reporting on inclusion of people with disability was largely limited to measures of participation, though some evaluations reported on providing accessible infrastructure.</a:t>
            </a:r>
          </a:p>
          <a:p>
            <a:pPr lvl="1"/>
            <a:r>
              <a:rPr lang="en-US" dirty="0"/>
              <a:t>Over time, there were indications of a shift from a ‘light touch’ approach in design and implementation to an approach </a:t>
            </a:r>
            <a:r>
              <a:rPr lang="en-US" dirty="0" err="1"/>
              <a:t>emphasising</a:t>
            </a:r>
            <a:r>
              <a:rPr lang="en-US" dirty="0"/>
              <a:t> gender equality and social inclusion as core strategic development issues.</a:t>
            </a:r>
          </a:p>
          <a:p>
            <a:endParaRPr lang="en-AU" dirty="0"/>
          </a:p>
        </p:txBody>
      </p:sp>
      <p:sp>
        <p:nvSpPr>
          <p:cNvPr id="4" name="Slide Number Placeholder 3"/>
          <p:cNvSpPr>
            <a:spLocks noGrp="1"/>
          </p:cNvSpPr>
          <p:nvPr>
            <p:ph type="sldNum" sz="quarter" idx="12"/>
          </p:nvPr>
        </p:nvSpPr>
        <p:spPr/>
        <p:txBody>
          <a:bodyPr/>
          <a:lstStyle/>
          <a:p>
            <a:fld id="{284A07E2-E97A-42E4-8313-125419E51080}" type="slidenum">
              <a:rPr lang="en-AU" smtClean="0"/>
              <a:t>34</a:t>
            </a:fld>
            <a:endParaRPr lang="en-AU"/>
          </a:p>
        </p:txBody>
      </p:sp>
      <p:sp>
        <p:nvSpPr>
          <p:cNvPr id="5" name="Title 4"/>
          <p:cNvSpPr>
            <a:spLocks noGrp="1"/>
          </p:cNvSpPr>
          <p:nvPr>
            <p:ph type="title"/>
          </p:nvPr>
        </p:nvSpPr>
        <p:spPr/>
        <p:txBody>
          <a:bodyPr/>
          <a:lstStyle/>
          <a:p>
            <a:r>
              <a:rPr lang="en-US" dirty="0"/>
              <a:t>K</a:t>
            </a:r>
            <a:r>
              <a:rPr lang="en-AU" dirty="0" err="1" smtClean="0"/>
              <a:t>ey</a:t>
            </a:r>
            <a:r>
              <a:rPr lang="en-AU" dirty="0"/>
              <a:t> </a:t>
            </a:r>
            <a:r>
              <a:rPr lang="en-AU" dirty="0" smtClean="0"/>
              <a:t>findings</a:t>
            </a:r>
            <a:r>
              <a:rPr lang="en-AU" dirty="0"/>
              <a:t>: Gender equality and </a:t>
            </a:r>
            <a:br>
              <a:rPr lang="en-AU" dirty="0"/>
            </a:br>
            <a:r>
              <a:rPr lang="en-AU" dirty="0"/>
              <a:t>social inclusion</a:t>
            </a:r>
          </a:p>
        </p:txBody>
      </p:sp>
      <p:pic>
        <p:nvPicPr>
          <p:cNvPr id="8" name="Content Placeholder 5" descr="A group of young women graduates from Solomon Islands at an APTC graduation ceremony">
            <a:extLst>
              <a:ext uri="{FF2B5EF4-FFF2-40B4-BE49-F238E27FC236}">
                <a16:creationId xmlns:a16="http://schemas.microsoft.com/office/drawing/2014/main" id="{950331A3-7A14-461D-B5E4-733ED923C2F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08482" y="4123293"/>
            <a:ext cx="3678719" cy="2452479"/>
          </a:xfrm>
          <a:prstGeom prst="rect">
            <a:avLst/>
          </a:prstGeom>
        </p:spPr>
      </p:pic>
    </p:spTree>
    <p:extLst>
      <p:ext uri="{BB962C8B-B14F-4D97-AF65-F5344CB8AC3E}">
        <p14:creationId xmlns:p14="http://schemas.microsoft.com/office/powerpoint/2010/main" val="41248997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t>
            </a:r>
            <a:r>
              <a:rPr lang="en-AU" dirty="0" err="1" smtClean="0"/>
              <a:t>ey</a:t>
            </a:r>
            <a:r>
              <a:rPr lang="en-AU" dirty="0"/>
              <a:t> </a:t>
            </a:r>
            <a:r>
              <a:rPr lang="en-AU" dirty="0" smtClean="0"/>
              <a:t>findings</a:t>
            </a:r>
            <a:r>
              <a:rPr lang="en-AU" dirty="0"/>
              <a:t>: Gender equality and social inclusion</a:t>
            </a:r>
          </a:p>
        </p:txBody>
      </p:sp>
      <p:sp>
        <p:nvSpPr>
          <p:cNvPr id="5" name="Slide Number Placeholder 4"/>
          <p:cNvSpPr>
            <a:spLocks noGrp="1"/>
          </p:cNvSpPr>
          <p:nvPr>
            <p:ph type="sldNum" sz="quarter" idx="12"/>
          </p:nvPr>
        </p:nvSpPr>
        <p:spPr/>
        <p:txBody>
          <a:bodyPr/>
          <a:lstStyle/>
          <a:p>
            <a:fld id="{284A07E2-E97A-42E4-8313-125419E51080}" type="slidenum">
              <a:rPr lang="en-AU" smtClean="0"/>
              <a:t>35</a:t>
            </a:fld>
            <a:endParaRPr lang="en-AU"/>
          </a:p>
        </p:txBody>
      </p:sp>
      <p:sp>
        <p:nvSpPr>
          <p:cNvPr id="6" name="Content Placeholder 3">
            <a:extLst>
              <a:ext uri="{FF2B5EF4-FFF2-40B4-BE49-F238E27FC236}">
                <a16:creationId xmlns:a16="http://schemas.microsoft.com/office/drawing/2014/main" id="{05101510-42BF-4A0D-856A-FA47E0099DC7}"/>
              </a:ext>
            </a:extLst>
          </p:cNvPr>
          <p:cNvSpPr txBox="1">
            <a:spLocks noGrp="1"/>
          </p:cNvSpPr>
          <p:nvPr>
            <p:ph sz="half" idx="1"/>
          </p:nvPr>
        </p:nvSpPr>
        <p:spPr>
          <a:xfrm>
            <a:off x="590461" y="676188"/>
            <a:ext cx="5368905" cy="2433088"/>
          </a:xfrm>
          <a:prstGeom prst="rect">
            <a:avLst/>
          </a:prstGeom>
          <a:solidFill>
            <a:srgbClr val="D8DBDA"/>
          </a:solidFill>
        </p:spPr>
        <p:txBody>
          <a:bodyPr vert="horz" lIns="180000" tIns="180000" rIns="180000" bIns="180000" rtlCol="0">
            <a:noAutofit/>
          </a:bodyPr>
          <a:lstStyle>
            <a:lvl1pPr marL="0" indent="0" algn="l" defTabSz="914400" rtl="0" eaLnBrk="1" latinLnBrk="0" hangingPunct="1">
              <a:lnSpc>
                <a:spcPct val="110000"/>
              </a:lnSpc>
              <a:spcBef>
                <a:spcPts val="1000"/>
              </a:spcBef>
              <a:buFont typeface="Calibri" panose="020F0502020204030204" pitchFamily="34" charset="0"/>
              <a:buChar char="﻿"/>
              <a:defRPr sz="1600" b="0" kern="1200" cap="none" baseline="0">
                <a:solidFill>
                  <a:schemeClr val="accent1"/>
                </a:solidFill>
                <a:latin typeface="+mn-lt"/>
                <a:ea typeface="+mn-ea"/>
                <a:cs typeface="+mn-cs"/>
              </a:defRPr>
            </a:lvl1pPr>
            <a:lvl2pPr marL="0" indent="0" algn="l" defTabSz="914400" rtl="0" eaLnBrk="1" latinLnBrk="0" hangingPunct="1">
              <a:lnSpc>
                <a:spcPct val="110000"/>
              </a:lnSpc>
              <a:spcBef>
                <a:spcPts val="1000"/>
              </a:spcBef>
              <a:buFont typeface="Calibri" panose="020F0502020204030204" pitchFamily="34" charset="0"/>
              <a:buChar char="﻿"/>
              <a:defRPr sz="1100" b="0" kern="1200">
                <a:solidFill>
                  <a:schemeClr val="tx1"/>
                </a:solidFill>
                <a:latin typeface="+mn-lt"/>
                <a:ea typeface="+mn-ea"/>
                <a:cs typeface="+mn-cs"/>
              </a:defRPr>
            </a:lvl2pPr>
            <a:lvl3pPr marL="2268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3pPr>
            <a:lvl4pPr marL="4572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4pPr>
            <a:lvl5pPr marL="628650" indent="-17145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solidFill>
                  <a:schemeClr val="tx2"/>
                </a:solidFill>
              </a:rPr>
              <a:t>Breaking </a:t>
            </a:r>
            <a:r>
              <a:rPr lang="en-US" b="1" dirty="0">
                <a:solidFill>
                  <a:schemeClr val="tx2"/>
                </a:solidFill>
              </a:rPr>
              <a:t>down gender stereotypes in skills training </a:t>
            </a:r>
          </a:p>
          <a:p>
            <a:pPr lvl="1"/>
            <a:r>
              <a:rPr lang="en-AU" dirty="0"/>
              <a:t>APTC has a strong commitment to gender equality and has important achievements to show for it. </a:t>
            </a:r>
          </a:p>
          <a:p>
            <a:pPr lvl="1"/>
            <a:r>
              <a:rPr lang="en-AU" dirty="0"/>
              <a:t>Females tend to be concentrated in non-trade qualifications, but APTC has achieved success in enrolling women in three non-traditional </a:t>
            </a:r>
            <a:r>
              <a:rPr lang="en-AU" dirty="0" smtClean="0"/>
              <a:t>occupations</a:t>
            </a:r>
            <a:r>
              <a:rPr lang="en-AU" dirty="0"/>
              <a:t> </a:t>
            </a:r>
            <a:r>
              <a:rPr lang="en-AU" sz="900" dirty="0" smtClean="0"/>
              <a:t>(APTC </a:t>
            </a:r>
            <a:r>
              <a:rPr lang="en-AU" sz="900" dirty="0"/>
              <a:t>2014</a:t>
            </a:r>
            <a:r>
              <a:rPr lang="en-AU" sz="900" dirty="0" smtClean="0"/>
              <a:t>).</a:t>
            </a:r>
            <a:endParaRPr lang="en-AU" sz="900" dirty="0"/>
          </a:p>
          <a:p>
            <a:endParaRPr lang="en-US" sz="1400" b="1" dirty="0">
              <a:solidFill>
                <a:schemeClr val="tx1"/>
              </a:solidFill>
            </a:endParaRPr>
          </a:p>
        </p:txBody>
      </p:sp>
      <p:pic>
        <p:nvPicPr>
          <p:cNvPr id="7" name="Picture Placeholder 3" descr="A woman trainee from the APTC Engineering and Fabrication Trade course">
            <a:extLst>
              <a:ext uri="{FF2B5EF4-FFF2-40B4-BE49-F238E27FC236}">
                <a16:creationId xmlns:a16="http://schemas.microsoft.com/office/drawing/2014/main" id="{C9F4511F-333F-4B33-AC6A-AE3BC3E83383}"/>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6196533" y="666869"/>
            <a:ext cx="1946292" cy="2442406"/>
          </a:xfrm>
          <a:prstGeom prst="rect">
            <a:avLst/>
          </a:prstGeom>
        </p:spPr>
      </p:pic>
      <p:pic>
        <p:nvPicPr>
          <p:cNvPr id="9" name="Content Placeholder 7" descr="A woman trainee tweaking with an engine in the APTC course on Light Vehicle Mechanical Technology">
            <a:extLst>
              <a:ext uri="{FF2B5EF4-FFF2-40B4-BE49-F238E27FC236}">
                <a16:creationId xmlns:a16="http://schemas.microsoft.com/office/drawing/2014/main" id="{B6042628-B527-43C0-89F8-013C9C65EF4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8650" y="3427415"/>
            <a:ext cx="4183691" cy="2789127"/>
          </a:xfrm>
          <a:prstGeom prst="rect">
            <a:avLst/>
          </a:prstGeom>
        </p:spPr>
      </p:pic>
      <p:pic>
        <p:nvPicPr>
          <p:cNvPr id="10" name="Content Placeholder 7" descr="Two young women trainees, standing behind an engine, from the APTC Motor Mechanins course">
            <a:extLst>
              <a:ext uri="{FF2B5EF4-FFF2-40B4-BE49-F238E27FC236}">
                <a16:creationId xmlns:a16="http://schemas.microsoft.com/office/drawing/2014/main" id="{A2518D39-90DA-4D21-A097-A62B0BDB0152}"/>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850960" y="3427415"/>
            <a:ext cx="4149657" cy="2754397"/>
          </a:xfrm>
        </p:spPr>
      </p:pic>
    </p:spTree>
    <p:extLst>
      <p:ext uri="{BB962C8B-B14F-4D97-AF65-F5344CB8AC3E}">
        <p14:creationId xmlns:p14="http://schemas.microsoft.com/office/powerpoint/2010/main" val="23248895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20781B-30CA-4722-B426-1FB2B50A49A4}"/>
              </a:ext>
            </a:extLst>
          </p:cNvPr>
          <p:cNvSpPr>
            <a:spLocks noGrp="1"/>
          </p:cNvSpPr>
          <p:nvPr>
            <p:ph type="sldNum" sz="quarter" idx="12"/>
          </p:nvPr>
        </p:nvSpPr>
        <p:spPr/>
        <p:txBody>
          <a:bodyPr/>
          <a:lstStyle/>
          <a:p>
            <a:fld id="{284A07E2-E97A-42E4-8313-125419E51080}" type="slidenum">
              <a:rPr lang="en-AU" smtClean="0"/>
              <a:t>36</a:t>
            </a:fld>
            <a:endParaRPr lang="en-AU"/>
          </a:p>
        </p:txBody>
      </p:sp>
      <p:sp>
        <p:nvSpPr>
          <p:cNvPr id="2" name="Title 1">
            <a:extLst>
              <a:ext uri="{FF2B5EF4-FFF2-40B4-BE49-F238E27FC236}">
                <a16:creationId xmlns:a16="http://schemas.microsoft.com/office/drawing/2014/main" id="{F1921313-7220-4B81-BA1D-393DF791F8DB}"/>
              </a:ext>
            </a:extLst>
          </p:cNvPr>
          <p:cNvSpPr>
            <a:spLocks noGrp="1"/>
          </p:cNvSpPr>
          <p:nvPr>
            <p:ph type="title"/>
          </p:nvPr>
        </p:nvSpPr>
        <p:spPr/>
        <p:txBody>
          <a:bodyPr/>
          <a:lstStyle/>
          <a:p>
            <a:r>
              <a:rPr lang="en-AU" dirty="0"/>
              <a:t>Key findings: Gender equality and social inclusion</a:t>
            </a:r>
          </a:p>
        </p:txBody>
      </p:sp>
      <p:sp>
        <p:nvSpPr>
          <p:cNvPr id="8" name="Text Placeholder 12">
            <a:extLst>
              <a:ext uri="{FF2B5EF4-FFF2-40B4-BE49-F238E27FC236}">
                <a16:creationId xmlns:a16="http://schemas.microsoft.com/office/drawing/2014/main" id="{D95C7CE8-13F7-4F89-99E4-C78EF4323343}"/>
              </a:ext>
            </a:extLst>
          </p:cNvPr>
          <p:cNvSpPr txBox="1">
            <a:spLocks noGrp="1"/>
          </p:cNvSpPr>
          <p:nvPr>
            <p:ph sz="half" idx="1"/>
          </p:nvPr>
        </p:nvSpPr>
        <p:spPr>
          <a:xfrm>
            <a:off x="1650631" y="1260798"/>
            <a:ext cx="5842738" cy="4459870"/>
          </a:xfrm>
          <a:prstGeom prst="rect">
            <a:avLst/>
          </a:prstGeom>
          <a:solidFill>
            <a:srgbClr val="D8DBDA"/>
          </a:solidFill>
        </p:spPr>
        <p:txBody>
          <a:bodyPr vert="horz" lIns="180000" tIns="180000" rIns="360000" bIns="180000" rtlCol="0">
            <a:noAutofit/>
          </a:bodyPr>
          <a:lstStyle>
            <a:lvl1pPr marL="0" indent="0" algn="l" defTabSz="914400" rtl="0" eaLnBrk="1" latinLnBrk="0" hangingPunct="1">
              <a:lnSpc>
                <a:spcPct val="110000"/>
              </a:lnSpc>
              <a:spcBef>
                <a:spcPts val="1000"/>
              </a:spcBef>
              <a:buFont typeface="Calibri" panose="020F0502020204030204" pitchFamily="34" charset="0"/>
              <a:buChar char="﻿"/>
              <a:defRPr sz="1600" b="0" kern="1200" cap="none" baseline="0">
                <a:solidFill>
                  <a:schemeClr val="accent1"/>
                </a:solidFill>
                <a:latin typeface="+mn-lt"/>
                <a:ea typeface="+mn-ea"/>
                <a:cs typeface="+mn-cs"/>
              </a:defRPr>
            </a:lvl1pPr>
            <a:lvl2pPr marL="0" indent="0" algn="l" defTabSz="914400" rtl="0" eaLnBrk="1" latinLnBrk="0" hangingPunct="1">
              <a:lnSpc>
                <a:spcPct val="110000"/>
              </a:lnSpc>
              <a:spcBef>
                <a:spcPts val="1000"/>
              </a:spcBef>
              <a:buFont typeface="Calibri" panose="020F0502020204030204" pitchFamily="34" charset="0"/>
              <a:buChar char="﻿"/>
              <a:defRPr sz="1100" b="0" kern="1200">
                <a:solidFill>
                  <a:schemeClr val="tx1"/>
                </a:solidFill>
                <a:latin typeface="+mn-lt"/>
                <a:ea typeface="+mn-ea"/>
                <a:cs typeface="+mn-cs"/>
              </a:defRPr>
            </a:lvl2pPr>
            <a:lvl3pPr marL="2268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3pPr>
            <a:lvl4pPr marL="4572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4pPr>
            <a:lvl5pPr marL="628650" indent="-17145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600" b="1" dirty="0">
                <a:solidFill>
                  <a:schemeClr val="tx2"/>
                </a:solidFill>
              </a:rPr>
              <a:t>Vanuatu Skills Partnership: achieving economic outcomes for women</a:t>
            </a:r>
          </a:p>
          <a:p>
            <a:pPr lvl="1"/>
            <a:r>
              <a:rPr lang="en-GB" dirty="0"/>
              <a:t>Some investments are increasingly reporting on economic outcomes for women. </a:t>
            </a:r>
            <a:endParaRPr lang="en-GB" dirty="0" smtClean="0"/>
          </a:p>
          <a:p>
            <a:pPr lvl="1"/>
            <a:r>
              <a:rPr lang="en-US" dirty="0" smtClean="0"/>
              <a:t>Vanuatu </a:t>
            </a:r>
            <a:r>
              <a:rPr lang="en-US" dirty="0"/>
              <a:t>Skills partnership with Pacific Women (2018 Partnership Update) </a:t>
            </a:r>
          </a:p>
          <a:p>
            <a:pPr lvl="1"/>
            <a:r>
              <a:rPr lang="en-AU" dirty="0"/>
              <a:t>The Vanuatu Skills Partnership with Pacific Women has led to many success stories, such as the </a:t>
            </a:r>
            <a:r>
              <a:rPr lang="en-US" dirty="0" err="1"/>
              <a:t>Malampa</a:t>
            </a:r>
            <a:r>
              <a:rPr lang="en-US" dirty="0"/>
              <a:t> Handicraft Centre. This </a:t>
            </a:r>
            <a:r>
              <a:rPr lang="en-US" dirty="0" err="1"/>
              <a:t>centre</a:t>
            </a:r>
            <a:r>
              <a:rPr lang="en-US" dirty="0"/>
              <a:t> is a community-based social enterprise established in 2015.  It has more than 300 members (90% women) who produce handicraft products such as </a:t>
            </a:r>
            <a:r>
              <a:rPr lang="en-US" dirty="0" err="1"/>
              <a:t>jewellery</a:t>
            </a:r>
            <a:r>
              <a:rPr lang="en-US" dirty="0"/>
              <a:t>, woven baskets, wood and stone carvings, and textiles.</a:t>
            </a:r>
          </a:p>
          <a:p>
            <a:pPr lvl="1"/>
            <a:r>
              <a:rPr lang="en-US" dirty="0"/>
              <a:t>In 2018, members participated in skills development activities such as workshops on product design, production and financial literacy. They also received individual coaching and mentoring.  </a:t>
            </a:r>
          </a:p>
          <a:p>
            <a:pPr lvl="1"/>
            <a:r>
              <a:rPr lang="en-US" dirty="0" smtClean="0"/>
              <a:t>DFAT </a:t>
            </a:r>
            <a:r>
              <a:rPr lang="en-US" dirty="0"/>
              <a:t>completed a comparative analysis in November 2018 of income earned by a subset of 49 members (46 women) who sell their products to the </a:t>
            </a:r>
            <a:r>
              <a:rPr lang="en-US" dirty="0" err="1"/>
              <a:t>centre</a:t>
            </a:r>
            <a:r>
              <a:rPr lang="en-US" dirty="0"/>
              <a:t>.  </a:t>
            </a:r>
          </a:p>
          <a:p>
            <a:pPr lvl="1"/>
            <a:r>
              <a:rPr lang="en-US" dirty="0" smtClean="0"/>
              <a:t>Between </a:t>
            </a:r>
            <a:r>
              <a:rPr lang="en-US" dirty="0"/>
              <a:t>January and October 2018 this group of producers earned 400% more income from sales to the </a:t>
            </a:r>
            <a:r>
              <a:rPr lang="en-US" dirty="0" err="1"/>
              <a:t>Malampa</a:t>
            </a:r>
            <a:r>
              <a:rPr lang="en-US" dirty="0"/>
              <a:t> Handicraft Centre than they did during January to December 2017. </a:t>
            </a:r>
          </a:p>
          <a:p>
            <a:pPr lvl="1"/>
            <a:endParaRPr lang="en-US" dirty="0"/>
          </a:p>
          <a:p>
            <a:endParaRPr lang="en-GB" dirty="0"/>
          </a:p>
        </p:txBody>
      </p:sp>
    </p:spTree>
    <p:extLst>
      <p:ext uri="{BB962C8B-B14F-4D97-AF65-F5344CB8AC3E}">
        <p14:creationId xmlns:p14="http://schemas.microsoft.com/office/powerpoint/2010/main" val="12285067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D659026-D048-4A0C-9C52-1C92B3291A74}"/>
              </a:ext>
            </a:extLst>
          </p:cNvPr>
          <p:cNvSpPr>
            <a:spLocks noGrp="1"/>
          </p:cNvSpPr>
          <p:nvPr>
            <p:ph sz="half" idx="1"/>
          </p:nvPr>
        </p:nvSpPr>
        <p:spPr>
          <a:xfrm>
            <a:off x="630000" y="1668692"/>
            <a:ext cx="3942000" cy="4487886"/>
          </a:xfrm>
        </p:spPr>
        <p:txBody>
          <a:bodyPr/>
          <a:lstStyle/>
          <a:p>
            <a:pPr lvl="1"/>
            <a:r>
              <a:rPr lang="en-US" dirty="0"/>
              <a:t>DFAT skills development investments are learning and adapting in response to lessons learned through implementation and applying evaluation findings.</a:t>
            </a:r>
          </a:p>
          <a:p>
            <a:pPr lvl="1"/>
            <a:r>
              <a:rPr lang="en-US" dirty="0"/>
              <a:t>More recent investments point to potential for significant contributions to improved relevance and quality of TVET provision in Pacific TVET systems (especially Tonga 2018, Vanuatu 2017, Kiribati and </a:t>
            </a:r>
            <a:r>
              <a:rPr lang="en-US" dirty="0" smtClean="0"/>
              <a:t>APTC </a:t>
            </a:r>
            <a:r>
              <a:rPr lang="en-US" dirty="0"/>
              <a:t>designs). However, improvement is not consistent or systematic.</a:t>
            </a:r>
          </a:p>
          <a:p>
            <a:pPr lvl="1"/>
            <a:r>
              <a:rPr lang="en-US" dirty="0"/>
              <a:t>This meta-evaluation provides little valid evidence on the extent to which DFAT’s earlier support was relevant to future skills needs of partner governments, the private sector or graduates in the region.</a:t>
            </a:r>
          </a:p>
          <a:p>
            <a:pPr lvl="1"/>
            <a:r>
              <a:rPr lang="en-US" dirty="0"/>
              <a:t>Very few evaluations were able to make credible, robust assessments of progress toward, or achievement of, investment outcomes based on the data that was available.</a:t>
            </a:r>
          </a:p>
          <a:p>
            <a:pPr lvl="1"/>
            <a:r>
              <a:rPr lang="en-US" sz="1600" dirty="0">
                <a:solidFill>
                  <a:schemeClr val="accent1"/>
                </a:solidFill>
              </a:rPr>
              <a:t>Improve ongoing relevance of investments</a:t>
            </a:r>
          </a:p>
          <a:p>
            <a:pPr lvl="1"/>
            <a:r>
              <a:rPr lang="en-US" dirty="0"/>
              <a:t>As Australia’s support for strengthened TVET provision progresses, it is important that Australia and its TVET system partners </a:t>
            </a:r>
            <a:r>
              <a:rPr lang="en-US" dirty="0" smtClean="0"/>
              <a:t>balance </a:t>
            </a:r>
            <a:r>
              <a:rPr lang="en-US" dirty="0"/>
              <a:t>servicing local </a:t>
            </a:r>
            <a:r>
              <a:rPr lang="en-US" dirty="0" err="1"/>
              <a:t>labour</a:t>
            </a:r>
            <a:r>
              <a:rPr lang="en-US" dirty="0"/>
              <a:t> markets needs and facilitating increased graduate mobility.</a:t>
            </a:r>
          </a:p>
          <a:p>
            <a:pPr lvl="1"/>
            <a:endParaRPr lang="en-US" dirty="0"/>
          </a:p>
          <a:p>
            <a:pPr lvl="1"/>
            <a:endParaRPr lang="en-AU" dirty="0"/>
          </a:p>
        </p:txBody>
      </p:sp>
      <p:sp>
        <p:nvSpPr>
          <p:cNvPr id="13" name="Content Placeholder 12">
            <a:extLst>
              <a:ext uri="{FF2B5EF4-FFF2-40B4-BE49-F238E27FC236}">
                <a16:creationId xmlns:a16="http://schemas.microsoft.com/office/drawing/2014/main" id="{13F94DD4-C610-4DEC-9102-0ABB72B664FB}"/>
              </a:ext>
            </a:extLst>
          </p:cNvPr>
          <p:cNvSpPr>
            <a:spLocks noGrp="1"/>
          </p:cNvSpPr>
          <p:nvPr>
            <p:ph sz="half" idx="2"/>
          </p:nvPr>
        </p:nvSpPr>
        <p:spPr>
          <a:xfrm>
            <a:off x="4962525" y="1668692"/>
            <a:ext cx="3857550" cy="4757308"/>
          </a:xfrm>
        </p:spPr>
        <p:txBody>
          <a:bodyPr/>
          <a:lstStyle/>
          <a:p>
            <a:pPr lvl="1">
              <a:buNone/>
            </a:pPr>
            <a:r>
              <a:rPr lang="en-US" dirty="0"/>
              <a:t>While </a:t>
            </a:r>
            <a:r>
              <a:rPr lang="en-US" dirty="0" smtClean="0"/>
              <a:t>Pacific island </a:t>
            </a:r>
            <a:r>
              <a:rPr lang="en-US" dirty="0"/>
              <a:t>governments support individuals to travel and work overseas, countervailing forces exist in governments and industry because of ‘skills drain’ concerns</a:t>
            </a:r>
            <a:r>
              <a:rPr lang="en-US" b="1" dirty="0">
                <a:solidFill>
                  <a:schemeClr val="accent1"/>
                </a:solidFill>
              </a:rPr>
              <a:t>. </a:t>
            </a:r>
          </a:p>
          <a:p>
            <a:pPr lvl="1">
              <a:buNone/>
            </a:pPr>
            <a:r>
              <a:rPr lang="en-US" dirty="0"/>
              <a:t>DFAT’s skills investments must be flexible and responsive to:</a:t>
            </a:r>
          </a:p>
          <a:p>
            <a:pPr lvl="2">
              <a:buFont typeface="Wingdings" panose="05000000000000000000" pitchFamily="2" charset="2"/>
              <a:buChar char="§"/>
            </a:pPr>
            <a:r>
              <a:rPr lang="en-US" dirty="0"/>
              <a:t>changes in the political economy</a:t>
            </a:r>
          </a:p>
          <a:p>
            <a:pPr lvl="2">
              <a:buFont typeface="Wingdings" panose="05000000000000000000" pitchFamily="2" charset="2"/>
              <a:buChar char="§"/>
            </a:pPr>
            <a:r>
              <a:rPr lang="en-US" dirty="0"/>
              <a:t>changing needs of </a:t>
            </a:r>
            <a:r>
              <a:rPr lang="en-US" dirty="0" err="1"/>
              <a:t>labour</a:t>
            </a:r>
            <a:r>
              <a:rPr lang="en-US" dirty="0"/>
              <a:t> markets</a:t>
            </a:r>
          </a:p>
          <a:p>
            <a:pPr lvl="2">
              <a:buFont typeface="Wingdings" panose="05000000000000000000" pitchFamily="2" charset="2"/>
              <a:buChar char="§"/>
            </a:pPr>
            <a:r>
              <a:rPr lang="en-US" dirty="0"/>
              <a:t>lessons learned.</a:t>
            </a:r>
          </a:p>
          <a:p>
            <a:pPr lvl="1">
              <a:buNone/>
            </a:pPr>
            <a:r>
              <a:rPr lang="en-US" dirty="0"/>
              <a:t>DFAT must apply:</a:t>
            </a:r>
          </a:p>
          <a:p>
            <a:pPr lvl="2">
              <a:buFont typeface="Wingdings" panose="05000000000000000000" pitchFamily="2" charset="2"/>
              <a:buChar char="§"/>
            </a:pPr>
            <a:r>
              <a:rPr lang="en-US" dirty="0"/>
              <a:t>adaptive programming</a:t>
            </a:r>
          </a:p>
          <a:p>
            <a:pPr lvl="2">
              <a:buFont typeface="Wingdings" panose="05000000000000000000" pitchFamily="2" charset="2"/>
              <a:buChar char="§"/>
            </a:pPr>
            <a:r>
              <a:rPr lang="en-US" dirty="0"/>
              <a:t>strong MEL</a:t>
            </a:r>
          </a:p>
          <a:p>
            <a:pPr lvl="2">
              <a:buFont typeface="Wingdings" panose="05000000000000000000" pitchFamily="2" charset="2"/>
              <a:buChar char="§"/>
            </a:pPr>
            <a:r>
              <a:rPr lang="en-US" dirty="0"/>
              <a:t>strong risk management systems. </a:t>
            </a:r>
          </a:p>
          <a:p>
            <a:pPr lvl="1">
              <a:buNone/>
            </a:pPr>
            <a:r>
              <a:rPr lang="en-US" dirty="0"/>
              <a:t>DFAT must anticipate and respond to fast-changing </a:t>
            </a:r>
            <a:r>
              <a:rPr lang="en-US" dirty="0" err="1"/>
              <a:t>labour</a:t>
            </a:r>
            <a:r>
              <a:rPr lang="en-US" dirty="0"/>
              <a:t> market demands including for new skills like digital, entrepreneurial, and </a:t>
            </a:r>
            <a:r>
              <a:rPr lang="en-US" dirty="0" smtClean="0"/>
              <a:t>green energy. </a:t>
            </a:r>
            <a:r>
              <a:rPr lang="en-US" dirty="0"/>
              <a:t>DFAT should:</a:t>
            </a:r>
          </a:p>
          <a:p>
            <a:pPr lvl="2">
              <a:buFont typeface="Wingdings" panose="05000000000000000000" pitchFamily="2" charset="2"/>
              <a:buChar char="§"/>
            </a:pPr>
            <a:r>
              <a:rPr lang="en-US" dirty="0"/>
              <a:t>invest only in </a:t>
            </a:r>
            <a:r>
              <a:rPr lang="en-US" dirty="0" err="1"/>
              <a:t>TVET</a:t>
            </a:r>
            <a:r>
              <a:rPr lang="en-US" dirty="0"/>
              <a:t> programs that demonstrate </a:t>
            </a:r>
            <a:r>
              <a:rPr lang="en-US" dirty="0" err="1"/>
              <a:t>labour</a:t>
            </a:r>
            <a:r>
              <a:rPr lang="en-US" dirty="0"/>
              <a:t> market demand and reasonable employment prospects for graduates  </a:t>
            </a:r>
          </a:p>
          <a:p>
            <a:pPr lvl="2">
              <a:buFont typeface="Wingdings" panose="05000000000000000000" pitchFamily="2" charset="2"/>
              <a:buChar char="§"/>
            </a:pPr>
            <a:r>
              <a:rPr lang="en-US" dirty="0"/>
              <a:t>ensure investments facilitate and/or make available detailed analysis of the demand for specific skills in Pacific </a:t>
            </a:r>
            <a:r>
              <a:rPr lang="en-US" dirty="0" smtClean="0"/>
              <a:t>island countries </a:t>
            </a:r>
            <a:r>
              <a:rPr lang="en-US" dirty="0"/>
              <a:t>and Australia. </a:t>
            </a:r>
          </a:p>
          <a:p>
            <a:endParaRPr lang="en-AU" dirty="0"/>
          </a:p>
        </p:txBody>
      </p:sp>
      <p:sp>
        <p:nvSpPr>
          <p:cNvPr id="5" name="Slide Number Placeholder 4">
            <a:extLst>
              <a:ext uri="{FF2B5EF4-FFF2-40B4-BE49-F238E27FC236}">
                <a16:creationId xmlns:a16="http://schemas.microsoft.com/office/drawing/2014/main" id="{5AA4B3FA-DBF3-470B-A201-8F63B8CEED02}"/>
              </a:ext>
            </a:extLst>
          </p:cNvPr>
          <p:cNvSpPr>
            <a:spLocks noGrp="1"/>
          </p:cNvSpPr>
          <p:nvPr>
            <p:ph type="sldNum" sz="quarter" idx="12"/>
          </p:nvPr>
        </p:nvSpPr>
        <p:spPr/>
        <p:txBody>
          <a:bodyPr/>
          <a:lstStyle/>
          <a:p>
            <a:fld id="{284A07E2-E97A-42E4-8313-125419E51080}" type="slidenum">
              <a:rPr lang="en-AU" smtClean="0"/>
              <a:t>37</a:t>
            </a:fld>
            <a:endParaRPr lang="en-AU"/>
          </a:p>
        </p:txBody>
      </p:sp>
      <p:sp>
        <p:nvSpPr>
          <p:cNvPr id="2" name="Title 1">
            <a:extLst>
              <a:ext uri="{FF2B5EF4-FFF2-40B4-BE49-F238E27FC236}">
                <a16:creationId xmlns:a16="http://schemas.microsoft.com/office/drawing/2014/main" id="{ED1337C9-9BF5-42BD-8462-C1E283FC681B}"/>
              </a:ext>
            </a:extLst>
          </p:cNvPr>
          <p:cNvSpPr>
            <a:spLocks noGrp="1"/>
          </p:cNvSpPr>
          <p:nvPr>
            <p:ph type="title"/>
          </p:nvPr>
        </p:nvSpPr>
        <p:spPr/>
        <p:txBody>
          <a:bodyPr/>
          <a:lstStyle/>
          <a:p>
            <a:r>
              <a:rPr lang="en-AU" dirty="0"/>
              <a:t>Key findings: Improving DFAT assistance</a:t>
            </a:r>
          </a:p>
        </p:txBody>
      </p:sp>
      <p:sp>
        <p:nvSpPr>
          <p:cNvPr id="14" name="Text Placeholder 13">
            <a:extLst>
              <a:ext uri="{FF2B5EF4-FFF2-40B4-BE49-F238E27FC236}">
                <a16:creationId xmlns:a16="http://schemas.microsoft.com/office/drawing/2014/main" id="{7FEF6C71-1ADA-4FE5-BC37-9FC116A14934}"/>
              </a:ext>
            </a:extLst>
          </p:cNvPr>
          <p:cNvSpPr>
            <a:spLocks noGrp="1"/>
          </p:cNvSpPr>
          <p:nvPr>
            <p:ph type="body" sz="quarter" idx="3"/>
          </p:nvPr>
        </p:nvSpPr>
        <p:spPr>
          <a:xfrm>
            <a:off x="630000" y="950687"/>
            <a:ext cx="7883760" cy="609146"/>
          </a:xfrm>
        </p:spPr>
        <p:txBody>
          <a:bodyPr/>
          <a:lstStyle/>
          <a:p>
            <a:r>
              <a:rPr lang="en-GB" sz="1600" i="0" dirty="0">
                <a:solidFill>
                  <a:schemeClr val="tx1"/>
                </a:solidFill>
              </a:rPr>
              <a:t>Evaluation question 3: How can DFAT improve assistance for skills development to ensure ongoing relevance and effectiveness?</a:t>
            </a:r>
          </a:p>
        </p:txBody>
      </p:sp>
      <p:sp>
        <p:nvSpPr>
          <p:cNvPr id="7" name="Content Placeholder 3">
            <a:extLst>
              <a:ext uri="{FF2B5EF4-FFF2-40B4-BE49-F238E27FC236}">
                <a16:creationId xmlns:a16="http://schemas.microsoft.com/office/drawing/2014/main" id="{A8F4CC57-69CC-4329-AB3F-08ED157AAEE5}"/>
              </a:ext>
            </a:extLst>
          </p:cNvPr>
          <p:cNvSpPr txBox="1">
            <a:spLocks/>
          </p:cNvSpPr>
          <p:nvPr/>
        </p:nvSpPr>
        <p:spPr>
          <a:xfrm>
            <a:off x="6457950" y="2155612"/>
            <a:ext cx="4248000" cy="4088025"/>
          </a:xfrm>
          <a:prstGeom prst="rect">
            <a:avLst/>
          </a:prstGeom>
        </p:spPr>
        <p:txBody>
          <a:bodyPr vert="horz" lIns="0" tIns="0" rIns="0" bIns="0" rtlCol="0">
            <a:noAutofit/>
          </a:bodyPr>
          <a:lstStyle>
            <a:lvl1pPr marL="0" indent="0" algn="l" defTabSz="914400" rtl="0" eaLnBrk="1" latinLnBrk="0" hangingPunct="1">
              <a:lnSpc>
                <a:spcPct val="110000"/>
              </a:lnSpc>
              <a:spcBef>
                <a:spcPts val="1000"/>
              </a:spcBef>
              <a:buFont typeface="Calibri" panose="020F0502020204030204" pitchFamily="34" charset="0"/>
              <a:buChar char="﻿"/>
              <a:defRPr sz="1600" b="0" kern="1200" cap="none" baseline="0">
                <a:solidFill>
                  <a:schemeClr val="accent1"/>
                </a:solidFill>
                <a:latin typeface="+mn-lt"/>
                <a:ea typeface="+mn-ea"/>
                <a:cs typeface="+mn-cs"/>
              </a:defRPr>
            </a:lvl1pPr>
            <a:lvl2pPr marL="0" indent="0" algn="l" defTabSz="914400" rtl="0" eaLnBrk="1" latinLnBrk="0" hangingPunct="1">
              <a:lnSpc>
                <a:spcPct val="110000"/>
              </a:lnSpc>
              <a:spcBef>
                <a:spcPts val="600"/>
              </a:spcBef>
              <a:buFont typeface="Calibri" panose="020F0502020204030204" pitchFamily="34" charset="0"/>
              <a:buChar char="﻿"/>
              <a:defRPr sz="1050" b="0" kern="1200">
                <a:solidFill>
                  <a:schemeClr val="tx1"/>
                </a:solidFill>
                <a:latin typeface="+mn-lt"/>
                <a:ea typeface="+mn-ea"/>
                <a:cs typeface="+mn-cs"/>
              </a:defRPr>
            </a:lvl2pPr>
            <a:lvl3pPr marL="226800" indent="-226800" algn="l" defTabSz="914400" rtl="0" eaLnBrk="1" latinLnBrk="0" hangingPunct="1">
              <a:lnSpc>
                <a:spcPct val="110000"/>
              </a:lnSpc>
              <a:spcBef>
                <a:spcPts val="200"/>
              </a:spcBef>
              <a:buFont typeface="+mj-lt"/>
              <a:buAutoNum type="arabicPeriod"/>
              <a:defRPr sz="1050" kern="1200">
                <a:solidFill>
                  <a:schemeClr val="tx1"/>
                </a:solidFill>
                <a:latin typeface="+mn-lt"/>
                <a:ea typeface="+mn-ea"/>
                <a:cs typeface="+mn-cs"/>
              </a:defRPr>
            </a:lvl3pPr>
            <a:lvl4pPr marL="457200" indent="-226800" algn="l" defTabSz="914400" rtl="0" eaLnBrk="1" latinLnBrk="0" hangingPunct="1">
              <a:lnSpc>
                <a:spcPct val="110000"/>
              </a:lnSpc>
              <a:spcBef>
                <a:spcPts val="200"/>
              </a:spcBef>
              <a:buFont typeface="+mj-lt"/>
              <a:buAutoNum type="alphaLcPeriod"/>
              <a:defRPr sz="1050" kern="1200">
                <a:solidFill>
                  <a:schemeClr val="tx1"/>
                </a:solidFill>
                <a:latin typeface="+mn-lt"/>
                <a:ea typeface="+mn-ea"/>
                <a:cs typeface="+mn-cs"/>
              </a:defRPr>
            </a:lvl4pPr>
            <a:lvl5pPr marL="684000" indent="-226800" algn="l" defTabSz="914400" rtl="0" eaLnBrk="1" latinLnBrk="0" hangingPunct="1">
              <a:lnSpc>
                <a:spcPct val="110000"/>
              </a:lnSpc>
              <a:spcBef>
                <a:spcPts val="200"/>
              </a:spcBef>
              <a:buFont typeface="+mj-lt"/>
              <a:buAutoNum type="romanLcPeriod"/>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buFont typeface="Arial" panose="020B0604020202020204" pitchFamily="34" charset="0"/>
              <a:buChar char="•"/>
            </a:pPr>
            <a:endParaRPr lang="en-US" b="1" dirty="0">
              <a:solidFill>
                <a:schemeClr val="accent1"/>
              </a:solidFill>
            </a:endParaRPr>
          </a:p>
        </p:txBody>
      </p:sp>
    </p:spTree>
    <p:extLst>
      <p:ext uri="{BB962C8B-B14F-4D97-AF65-F5344CB8AC3E}">
        <p14:creationId xmlns:p14="http://schemas.microsoft.com/office/powerpoint/2010/main" val="8934850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A41E0F-00FD-47A2-9FDC-20B99F388A04}"/>
              </a:ext>
            </a:extLst>
          </p:cNvPr>
          <p:cNvSpPr>
            <a:spLocks noGrp="1"/>
          </p:cNvSpPr>
          <p:nvPr>
            <p:ph sz="half" idx="1"/>
          </p:nvPr>
        </p:nvSpPr>
        <p:spPr>
          <a:xfrm>
            <a:off x="630001" y="893436"/>
            <a:ext cx="3816000" cy="4071529"/>
          </a:xfrm>
        </p:spPr>
        <p:txBody>
          <a:bodyPr/>
          <a:lstStyle/>
          <a:p>
            <a:r>
              <a:rPr lang="en-US" dirty="0"/>
              <a:t>Improve effectiveness of investments</a:t>
            </a:r>
          </a:p>
          <a:p>
            <a:pPr lvl="1"/>
            <a:r>
              <a:rPr lang="en-US" dirty="0" smtClean="0"/>
              <a:t>The meta-evaluation identified opportunities for improvements across the aid management cycle.</a:t>
            </a:r>
          </a:p>
          <a:p>
            <a:pPr lvl="1"/>
            <a:r>
              <a:rPr lang="en-US" dirty="0" smtClean="0"/>
              <a:t>DFAT </a:t>
            </a:r>
            <a:r>
              <a:rPr lang="en-US" dirty="0"/>
              <a:t>should work with key stakeholders to:</a:t>
            </a:r>
          </a:p>
          <a:p>
            <a:pPr lvl="1"/>
            <a:r>
              <a:rPr lang="en-US" b="1" dirty="0">
                <a:solidFill>
                  <a:schemeClr val="tx2"/>
                </a:solidFill>
              </a:rPr>
              <a:t>Enhance evaluation quality</a:t>
            </a:r>
          </a:p>
          <a:p>
            <a:pPr lvl="2"/>
            <a:r>
              <a:rPr lang="en-US" dirty="0"/>
              <a:t>Ensure all investments, from early implementation, are guided by a plausible program logic and use robust monitoring and evaluation plans and systems.</a:t>
            </a:r>
          </a:p>
          <a:p>
            <a:pPr lvl="2"/>
            <a:r>
              <a:rPr lang="en-US" dirty="0"/>
              <a:t>Focus evaluation plans more strongly on </a:t>
            </a:r>
            <a:r>
              <a:rPr lang="en-US" dirty="0" smtClean="0"/>
              <a:t>the </a:t>
            </a:r>
            <a:r>
              <a:rPr lang="en-US" dirty="0"/>
              <a:t>precision, logic and level of the key evaluation </a:t>
            </a:r>
            <a:r>
              <a:rPr lang="en-US" dirty="0" smtClean="0"/>
              <a:t>questions.</a:t>
            </a:r>
            <a:endParaRPr lang="en-US" dirty="0"/>
          </a:p>
          <a:p>
            <a:pPr lvl="2"/>
            <a:r>
              <a:rPr lang="en-US" dirty="0"/>
              <a:t>Systematically share different and credible evaluation instruments developed by skills development programs, such as tracer studies, employer surveys, graduate experience surveys.  </a:t>
            </a:r>
          </a:p>
          <a:p>
            <a:pPr lvl="2"/>
            <a:r>
              <a:rPr lang="en-US" dirty="0" smtClean="0"/>
              <a:t>Open </a:t>
            </a:r>
            <a:r>
              <a:rPr lang="en-US" dirty="0"/>
              <a:t>the possibility of cross-program </a:t>
            </a:r>
            <a:r>
              <a:rPr lang="en-US" dirty="0" smtClean="0"/>
              <a:t>comparisons to enhance </a:t>
            </a:r>
            <a:r>
              <a:rPr lang="en-US" dirty="0"/>
              <a:t>evaluation quality </a:t>
            </a:r>
            <a:r>
              <a:rPr lang="en-US" dirty="0" smtClean="0"/>
              <a:t>and gain </a:t>
            </a:r>
            <a:r>
              <a:rPr lang="en-US" dirty="0"/>
              <a:t>efficiency </a:t>
            </a:r>
            <a:r>
              <a:rPr lang="en-US" dirty="0" smtClean="0"/>
              <a:t>benefits.</a:t>
            </a:r>
            <a:endParaRPr lang="en-US" dirty="0"/>
          </a:p>
          <a:p>
            <a:pPr lvl="1"/>
            <a:endParaRPr lang="en-AU" dirty="0"/>
          </a:p>
        </p:txBody>
      </p:sp>
      <p:sp>
        <p:nvSpPr>
          <p:cNvPr id="5" name="Slide Number Placeholder 4">
            <a:extLst>
              <a:ext uri="{FF2B5EF4-FFF2-40B4-BE49-F238E27FC236}">
                <a16:creationId xmlns:a16="http://schemas.microsoft.com/office/drawing/2014/main" id="{09747AE3-B76B-477D-9F4E-8852F51132CF}"/>
              </a:ext>
            </a:extLst>
          </p:cNvPr>
          <p:cNvSpPr>
            <a:spLocks noGrp="1"/>
          </p:cNvSpPr>
          <p:nvPr>
            <p:ph type="sldNum" sz="quarter" idx="12"/>
          </p:nvPr>
        </p:nvSpPr>
        <p:spPr/>
        <p:txBody>
          <a:bodyPr/>
          <a:lstStyle/>
          <a:p>
            <a:fld id="{284A07E2-E97A-42E4-8313-125419E51080}" type="slidenum">
              <a:rPr lang="en-AU" smtClean="0"/>
              <a:t>38</a:t>
            </a:fld>
            <a:endParaRPr lang="en-AU"/>
          </a:p>
        </p:txBody>
      </p:sp>
      <p:sp>
        <p:nvSpPr>
          <p:cNvPr id="2" name="Title 1">
            <a:extLst>
              <a:ext uri="{FF2B5EF4-FFF2-40B4-BE49-F238E27FC236}">
                <a16:creationId xmlns:a16="http://schemas.microsoft.com/office/drawing/2014/main" id="{49758D66-D941-42EC-9E9E-572C2CCE43A2}"/>
              </a:ext>
            </a:extLst>
          </p:cNvPr>
          <p:cNvSpPr>
            <a:spLocks noGrp="1"/>
          </p:cNvSpPr>
          <p:nvPr>
            <p:ph type="title"/>
          </p:nvPr>
        </p:nvSpPr>
        <p:spPr/>
        <p:txBody>
          <a:bodyPr/>
          <a:lstStyle/>
          <a:p>
            <a:r>
              <a:rPr lang="en-AU" dirty="0"/>
              <a:t>Key findings: Improving DFAT assistance</a:t>
            </a:r>
          </a:p>
        </p:txBody>
      </p:sp>
      <p:sp>
        <p:nvSpPr>
          <p:cNvPr id="9" name="Content Placeholder 8">
            <a:extLst>
              <a:ext uri="{FF2B5EF4-FFF2-40B4-BE49-F238E27FC236}">
                <a16:creationId xmlns:a16="http://schemas.microsoft.com/office/drawing/2014/main" id="{F2AD4946-965D-47FF-8D5B-9E3E5004EE07}"/>
              </a:ext>
            </a:extLst>
          </p:cNvPr>
          <p:cNvSpPr>
            <a:spLocks noGrp="1"/>
          </p:cNvSpPr>
          <p:nvPr>
            <p:ph sz="half" idx="2"/>
          </p:nvPr>
        </p:nvSpPr>
        <p:spPr>
          <a:xfrm>
            <a:off x="4705883" y="1314000"/>
            <a:ext cx="3816000" cy="3726536"/>
          </a:xfrm>
        </p:spPr>
        <p:txBody>
          <a:bodyPr/>
          <a:lstStyle/>
          <a:p>
            <a:pPr lvl="1"/>
            <a:r>
              <a:rPr lang="en-US" b="1" dirty="0">
                <a:solidFill>
                  <a:schemeClr val="tx2"/>
                </a:solidFill>
              </a:rPr>
              <a:t>Enhance investment-level MEL system quality</a:t>
            </a:r>
          </a:p>
          <a:p>
            <a:pPr lvl="2"/>
            <a:r>
              <a:rPr lang="en-US" dirty="0"/>
              <a:t>High-quality MEL products ensure information generated from investments is credible and informs important programming decisions and wider learning.  </a:t>
            </a:r>
          </a:p>
          <a:p>
            <a:pPr lvl="2"/>
            <a:r>
              <a:rPr lang="en-US" dirty="0"/>
              <a:t>The quality of investment-level MEL systems appears highly variable.</a:t>
            </a:r>
          </a:p>
          <a:p>
            <a:pPr lvl="2"/>
            <a:r>
              <a:rPr lang="en-US" dirty="0"/>
              <a:t>This suggests that DFAT officers </a:t>
            </a:r>
            <a:r>
              <a:rPr lang="en-US" dirty="0" smtClean="0"/>
              <a:t>may have </a:t>
            </a:r>
            <a:r>
              <a:rPr lang="en-US" dirty="0"/>
              <a:t>variable levels of understanding of </a:t>
            </a:r>
            <a:r>
              <a:rPr lang="en-US" dirty="0" smtClean="0"/>
              <a:t>MEL systems.</a:t>
            </a:r>
            <a:endParaRPr lang="en-US" dirty="0"/>
          </a:p>
          <a:p>
            <a:pPr lvl="2"/>
            <a:r>
              <a:rPr lang="en-US" dirty="0"/>
              <a:t>ODE’s 2018 Review of DFAT Investment Level Monitoring Systems identifies findings that align with </a:t>
            </a:r>
            <a:r>
              <a:rPr lang="en-US" dirty="0" smtClean="0"/>
              <a:t>this </a:t>
            </a:r>
            <a:r>
              <a:rPr lang="en-US" dirty="0"/>
              <a:t>meta-evaluation and recommends actions for improving investment-level monitoring. </a:t>
            </a:r>
            <a:endParaRPr lang="en-US" dirty="0" smtClean="0"/>
          </a:p>
          <a:p>
            <a:pPr lvl="2"/>
            <a:r>
              <a:rPr lang="en-US" dirty="0" smtClean="0"/>
              <a:t>Work already </a:t>
            </a:r>
            <a:r>
              <a:rPr lang="en-US" dirty="0"/>
              <a:t>underway to implement these recommendations will have flow on benefits for TVET investments, along with all other aid investments.</a:t>
            </a:r>
          </a:p>
          <a:p>
            <a:pPr>
              <a:buNone/>
            </a:pPr>
            <a:endParaRPr lang="en-AU" dirty="0"/>
          </a:p>
        </p:txBody>
      </p:sp>
    </p:spTree>
    <p:extLst>
      <p:ext uri="{BB962C8B-B14F-4D97-AF65-F5344CB8AC3E}">
        <p14:creationId xmlns:p14="http://schemas.microsoft.com/office/powerpoint/2010/main" val="5452174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E0C01F1-795A-4546-A903-F14C47B58127}"/>
              </a:ext>
            </a:extLst>
          </p:cNvPr>
          <p:cNvSpPr>
            <a:spLocks noGrp="1"/>
          </p:cNvSpPr>
          <p:nvPr>
            <p:ph sz="half" idx="2"/>
          </p:nvPr>
        </p:nvSpPr>
        <p:spPr>
          <a:xfrm>
            <a:off x="4902951" y="1140632"/>
            <a:ext cx="3816000" cy="5328000"/>
          </a:xfrm>
        </p:spPr>
        <p:txBody>
          <a:bodyPr/>
          <a:lstStyle/>
          <a:p>
            <a:pPr lvl="1"/>
            <a:r>
              <a:rPr lang="en-US" b="1" dirty="0">
                <a:solidFill>
                  <a:schemeClr val="tx2"/>
                </a:solidFill>
              </a:rPr>
              <a:t>Provide greater strategic clarity</a:t>
            </a:r>
          </a:p>
          <a:p>
            <a:pPr lvl="1"/>
            <a:r>
              <a:rPr lang="en-US" dirty="0"/>
              <a:t>DFAT has an opportunity to develop a coherent, long-term vision for its skills development engagement in the Pacific and Timor-Leste. </a:t>
            </a:r>
          </a:p>
          <a:p>
            <a:pPr lvl="1"/>
            <a:r>
              <a:rPr lang="en-US" dirty="0"/>
              <a:t>This will help focus energy and resources in the same direction over the next 10 years by setting out:</a:t>
            </a:r>
          </a:p>
          <a:p>
            <a:pPr lvl="2"/>
            <a:r>
              <a:rPr lang="en-US" dirty="0"/>
              <a:t>a clear rationale</a:t>
            </a:r>
          </a:p>
          <a:p>
            <a:pPr lvl="2"/>
            <a:r>
              <a:rPr lang="en-US" dirty="0"/>
              <a:t>investment priorities</a:t>
            </a:r>
          </a:p>
          <a:p>
            <a:pPr lvl="2"/>
            <a:r>
              <a:rPr lang="en-US" dirty="0"/>
              <a:t>principles</a:t>
            </a:r>
          </a:p>
          <a:p>
            <a:pPr lvl="2"/>
            <a:r>
              <a:rPr lang="en-US" dirty="0"/>
              <a:t>approaches</a:t>
            </a:r>
            <a:r>
              <a:rPr lang="en-US" dirty="0" smtClean="0"/>
              <a:t>.</a:t>
            </a:r>
            <a:endParaRPr lang="en-US" dirty="0"/>
          </a:p>
          <a:p>
            <a:pPr lvl="1"/>
            <a:endParaRPr lang="en-US" dirty="0"/>
          </a:p>
          <a:p>
            <a:pPr lvl="1"/>
            <a:endParaRPr lang="en-AU" dirty="0"/>
          </a:p>
        </p:txBody>
      </p:sp>
      <p:sp>
        <p:nvSpPr>
          <p:cNvPr id="5" name="Slide Number Placeholder 4">
            <a:extLst>
              <a:ext uri="{FF2B5EF4-FFF2-40B4-BE49-F238E27FC236}">
                <a16:creationId xmlns:a16="http://schemas.microsoft.com/office/drawing/2014/main" id="{09747AE3-B76B-477D-9F4E-8852F51132CF}"/>
              </a:ext>
            </a:extLst>
          </p:cNvPr>
          <p:cNvSpPr>
            <a:spLocks noGrp="1"/>
          </p:cNvSpPr>
          <p:nvPr>
            <p:ph type="sldNum" sz="quarter" idx="12"/>
          </p:nvPr>
        </p:nvSpPr>
        <p:spPr/>
        <p:txBody>
          <a:bodyPr/>
          <a:lstStyle/>
          <a:p>
            <a:fld id="{284A07E2-E97A-42E4-8313-125419E51080}" type="slidenum">
              <a:rPr lang="en-AU" smtClean="0"/>
              <a:t>39</a:t>
            </a:fld>
            <a:endParaRPr lang="en-AU"/>
          </a:p>
        </p:txBody>
      </p:sp>
      <p:sp>
        <p:nvSpPr>
          <p:cNvPr id="2" name="Title 1">
            <a:extLst>
              <a:ext uri="{FF2B5EF4-FFF2-40B4-BE49-F238E27FC236}">
                <a16:creationId xmlns:a16="http://schemas.microsoft.com/office/drawing/2014/main" id="{49758D66-D941-42EC-9E9E-572C2CCE43A2}"/>
              </a:ext>
            </a:extLst>
          </p:cNvPr>
          <p:cNvSpPr>
            <a:spLocks noGrp="1"/>
          </p:cNvSpPr>
          <p:nvPr>
            <p:ph type="title"/>
          </p:nvPr>
        </p:nvSpPr>
        <p:spPr/>
        <p:txBody>
          <a:bodyPr/>
          <a:lstStyle/>
          <a:p>
            <a:r>
              <a:rPr lang="en-AU" dirty="0"/>
              <a:t>Key findings: Improving DFAT assistance</a:t>
            </a:r>
          </a:p>
        </p:txBody>
      </p:sp>
      <p:sp>
        <p:nvSpPr>
          <p:cNvPr id="7" name="Content Placeholder 6">
            <a:extLst>
              <a:ext uri="{FF2B5EF4-FFF2-40B4-BE49-F238E27FC236}">
                <a16:creationId xmlns:a16="http://schemas.microsoft.com/office/drawing/2014/main" id="{BF085859-B879-4B5C-8B11-C1F7237B4809}"/>
              </a:ext>
            </a:extLst>
          </p:cNvPr>
          <p:cNvSpPr>
            <a:spLocks noGrp="1"/>
          </p:cNvSpPr>
          <p:nvPr>
            <p:ph sz="half" idx="1"/>
          </p:nvPr>
        </p:nvSpPr>
        <p:spPr>
          <a:xfrm>
            <a:off x="630000" y="1102811"/>
            <a:ext cx="3816000" cy="5328000"/>
          </a:xfrm>
        </p:spPr>
        <p:txBody>
          <a:bodyPr/>
          <a:lstStyle/>
          <a:p>
            <a:pPr lvl="1"/>
            <a:r>
              <a:rPr lang="en-US" b="1" dirty="0" smtClean="0">
                <a:solidFill>
                  <a:schemeClr val="tx2"/>
                </a:solidFill>
              </a:rPr>
              <a:t>Enhance </a:t>
            </a:r>
            <a:r>
              <a:rPr lang="en-US" b="1" dirty="0">
                <a:solidFill>
                  <a:schemeClr val="tx2"/>
                </a:solidFill>
              </a:rPr>
              <a:t>investment design quality</a:t>
            </a:r>
          </a:p>
          <a:p>
            <a:pPr marL="0" lvl="2" indent="0">
              <a:buNone/>
            </a:pPr>
            <a:r>
              <a:rPr lang="en-US" dirty="0"/>
              <a:t>Quality investment design has flow-on effects. It can facilitate or constrain quality of implementation, including monitoring and evaluation.</a:t>
            </a:r>
          </a:p>
          <a:p>
            <a:pPr marL="0" lvl="2" indent="0">
              <a:buNone/>
            </a:pPr>
            <a:r>
              <a:rPr lang="en-US" dirty="0"/>
              <a:t>Noting more recent improvements in designs, DFAT must ensure all skills development design processes and products reflect internally agreed better practice, including by:</a:t>
            </a:r>
          </a:p>
          <a:p>
            <a:pPr lvl="2"/>
            <a:r>
              <a:rPr lang="en-US" dirty="0"/>
              <a:t>ensuring all new designs </a:t>
            </a:r>
            <a:r>
              <a:rPr lang="en-US" dirty="0" smtClean="0"/>
              <a:t>draw on </a:t>
            </a:r>
            <a:r>
              <a:rPr lang="en-US" dirty="0" err="1" smtClean="0"/>
              <a:t>labour</a:t>
            </a:r>
            <a:r>
              <a:rPr lang="en-US" dirty="0"/>
              <a:t> </a:t>
            </a:r>
            <a:r>
              <a:rPr lang="en-US" dirty="0" smtClean="0"/>
              <a:t>market </a:t>
            </a:r>
            <a:r>
              <a:rPr lang="en-US" dirty="0"/>
              <a:t>analysis </a:t>
            </a:r>
            <a:r>
              <a:rPr lang="en-US" dirty="0" smtClean="0"/>
              <a:t>where available to </a:t>
            </a:r>
            <a:r>
              <a:rPr lang="en-US" dirty="0"/>
              <a:t>underpin investment rationale and inform strategic investment </a:t>
            </a:r>
            <a:r>
              <a:rPr lang="en-US" dirty="0" smtClean="0"/>
              <a:t>priorities</a:t>
            </a:r>
          </a:p>
          <a:p>
            <a:pPr lvl="3"/>
            <a:r>
              <a:rPr lang="en-US" dirty="0" smtClean="0"/>
              <a:t>or, in implementation, work with appropriate stakeholders to facilitate or undertake and make available detailed analysis</a:t>
            </a:r>
            <a:endParaRPr lang="en-US" dirty="0"/>
          </a:p>
          <a:p>
            <a:pPr lvl="2"/>
            <a:r>
              <a:rPr lang="en-US" dirty="0" smtClean="0"/>
              <a:t>incorporating a sound understanding of local context, including employer capacity and literacy and numeracy levels of the local workforce </a:t>
            </a:r>
          </a:p>
          <a:p>
            <a:pPr lvl="2"/>
            <a:r>
              <a:rPr lang="en-US" dirty="0" smtClean="0"/>
              <a:t>ensuring </a:t>
            </a:r>
            <a:r>
              <a:rPr lang="en-US" dirty="0"/>
              <a:t>all new designs integrate gender equality and social inclusion as a core strategic development issue</a:t>
            </a:r>
          </a:p>
          <a:p>
            <a:pPr lvl="2"/>
            <a:r>
              <a:rPr lang="en-US" dirty="0"/>
              <a:t>engaging in meaningful participation of local partners and stakeholders</a:t>
            </a:r>
          </a:p>
          <a:p>
            <a:pPr lvl="2"/>
            <a:r>
              <a:rPr lang="en-US" dirty="0"/>
              <a:t>fostering ongoing improvement through reflecting, learning and adapting</a:t>
            </a:r>
          </a:p>
          <a:p>
            <a:pPr lvl="2"/>
            <a:r>
              <a:rPr lang="en-US" dirty="0"/>
              <a:t>ensuring plausible program logic with clearly defined objectives, key outputs, indicators and key evaluation questions.</a:t>
            </a:r>
          </a:p>
        </p:txBody>
      </p:sp>
      <p:pic>
        <p:nvPicPr>
          <p:cNvPr id="6" name="Content Placeholder 6" descr="APTC trainees in a classroom - Certificate 3 in Education Support at the Vanuatu campus"/>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680089" y="3758928"/>
            <a:ext cx="3904856" cy="2586333"/>
          </a:xfrm>
          <a:prstGeom prst="rect">
            <a:avLst/>
          </a:prstGeom>
        </p:spPr>
      </p:pic>
      <p:sp>
        <p:nvSpPr>
          <p:cNvPr id="4" name="TextBox 3"/>
          <p:cNvSpPr txBox="1"/>
          <p:nvPr/>
        </p:nvSpPr>
        <p:spPr>
          <a:xfrm>
            <a:off x="0" y="667739"/>
            <a:ext cx="6700345" cy="338554"/>
          </a:xfrm>
          <a:prstGeom prst="rect">
            <a:avLst/>
          </a:prstGeom>
          <a:noFill/>
        </p:spPr>
        <p:txBody>
          <a:bodyPr wrap="square" rtlCol="0">
            <a:spAutoFit/>
          </a:bodyPr>
          <a:lstStyle/>
          <a:p>
            <a:pPr lvl="1"/>
            <a:r>
              <a:rPr lang="en-US" sz="1600">
                <a:solidFill>
                  <a:schemeClr val="accent1"/>
                </a:solidFill>
              </a:rPr>
              <a:t>Improve effectiveness of investments (continued)</a:t>
            </a:r>
            <a:endParaRPr lang="en-US" sz="1600" dirty="0">
              <a:solidFill>
                <a:schemeClr val="accent1"/>
              </a:solidFill>
            </a:endParaRPr>
          </a:p>
        </p:txBody>
      </p:sp>
    </p:spTree>
    <p:extLst>
      <p:ext uri="{BB962C8B-B14F-4D97-AF65-F5344CB8AC3E}">
        <p14:creationId xmlns:p14="http://schemas.microsoft.com/office/powerpoint/2010/main" val="2397562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Foreword</a:t>
            </a:r>
            <a:endParaRPr lang="en-AU" dirty="0"/>
          </a:p>
        </p:txBody>
      </p:sp>
      <p:sp>
        <p:nvSpPr>
          <p:cNvPr id="3" name="Content Placeholder 2"/>
          <p:cNvSpPr>
            <a:spLocks noGrp="1"/>
          </p:cNvSpPr>
          <p:nvPr>
            <p:ph idx="1"/>
          </p:nvPr>
        </p:nvSpPr>
        <p:spPr>
          <a:xfrm>
            <a:off x="630000" y="1619250"/>
            <a:ext cx="7885350" cy="4716723"/>
          </a:xfrm>
        </p:spPr>
        <p:txBody>
          <a:bodyPr/>
          <a:lstStyle/>
          <a:p>
            <a:r>
              <a:rPr lang="en-AU" sz="1100" dirty="0">
                <a:solidFill>
                  <a:schemeClr val="tx1"/>
                </a:solidFill>
              </a:rPr>
              <a:t>High-quality skills programs are vital in addressing development challenges faced by many </a:t>
            </a:r>
            <a:r>
              <a:rPr lang="en-AU" sz="1100" dirty="0" smtClean="0">
                <a:solidFill>
                  <a:schemeClr val="tx1"/>
                </a:solidFill>
              </a:rPr>
              <a:t>Pacific island countries, </a:t>
            </a:r>
            <a:r>
              <a:rPr lang="en-AU" sz="1100" dirty="0">
                <a:solidFill>
                  <a:schemeClr val="tx1"/>
                </a:solidFill>
              </a:rPr>
              <a:t>and in Timor-Leste. In these countries, growing youth populations, high unemployment, lack of formal sector jobs, limited access to international labour markets and ongoing gender inequality have hampered social and economic progress.</a:t>
            </a:r>
          </a:p>
          <a:p>
            <a:r>
              <a:rPr lang="en-AU" sz="1100" dirty="0">
                <a:solidFill>
                  <a:schemeClr val="tx1"/>
                </a:solidFill>
              </a:rPr>
              <a:t>In this context, Australia has been supporting </a:t>
            </a:r>
            <a:r>
              <a:rPr lang="en-AU" sz="1100" dirty="0" smtClean="0">
                <a:solidFill>
                  <a:schemeClr val="tx1"/>
                </a:solidFill>
              </a:rPr>
              <a:t>skills </a:t>
            </a:r>
            <a:r>
              <a:rPr lang="en-AU" sz="1100" dirty="0">
                <a:solidFill>
                  <a:schemeClr val="tx1"/>
                </a:solidFill>
              </a:rPr>
              <a:t>development </a:t>
            </a:r>
            <a:r>
              <a:rPr lang="en-AU" sz="1100" dirty="0" smtClean="0">
                <a:solidFill>
                  <a:schemeClr val="tx1"/>
                </a:solidFill>
              </a:rPr>
              <a:t>systems in Pacific island countries </a:t>
            </a:r>
            <a:r>
              <a:rPr lang="en-AU" sz="1100" dirty="0">
                <a:solidFill>
                  <a:schemeClr val="tx1"/>
                </a:solidFill>
              </a:rPr>
              <a:t>and Timor-Leste </a:t>
            </a:r>
            <a:r>
              <a:rPr lang="en-AU" sz="1100" dirty="0" smtClean="0">
                <a:solidFill>
                  <a:schemeClr val="tx1"/>
                </a:solidFill>
              </a:rPr>
              <a:t> </a:t>
            </a:r>
            <a:r>
              <a:rPr lang="en-AU" sz="1100" dirty="0">
                <a:solidFill>
                  <a:schemeClr val="tx1"/>
                </a:solidFill>
              </a:rPr>
              <a:t>to produce quality graduates at all levels, who are in demand by employers both nationally and internationally, and who have the entrepreneurial skills to create their own jobs.</a:t>
            </a:r>
          </a:p>
          <a:p>
            <a:r>
              <a:rPr lang="en-AU" sz="1100" dirty="0">
                <a:solidFill>
                  <a:schemeClr val="tx1"/>
                </a:solidFill>
              </a:rPr>
              <a:t>Going forward, there are significant changes that could influence </a:t>
            </a:r>
            <a:r>
              <a:rPr lang="en-AU" sz="1100" dirty="0" smtClean="0">
                <a:solidFill>
                  <a:schemeClr val="tx1"/>
                </a:solidFill>
              </a:rPr>
              <a:t>the need </a:t>
            </a:r>
            <a:r>
              <a:rPr lang="en-AU" sz="1100" dirty="0">
                <a:solidFill>
                  <a:schemeClr val="tx1"/>
                </a:solidFill>
              </a:rPr>
              <a:t>for technical and vocational </a:t>
            </a:r>
            <a:r>
              <a:rPr lang="en-AU" sz="1100" dirty="0" smtClean="0">
                <a:solidFill>
                  <a:schemeClr val="tx1"/>
                </a:solidFill>
              </a:rPr>
              <a:t>support in these countries. </a:t>
            </a:r>
            <a:r>
              <a:rPr lang="en-AU" sz="1100" dirty="0">
                <a:solidFill>
                  <a:schemeClr val="tx1"/>
                </a:solidFill>
              </a:rPr>
              <a:t>There will be increased opportunities for labour mobility </a:t>
            </a:r>
            <a:r>
              <a:rPr lang="en-AU" sz="1100" dirty="0" smtClean="0">
                <a:solidFill>
                  <a:schemeClr val="tx1"/>
                </a:solidFill>
              </a:rPr>
              <a:t>through, </a:t>
            </a:r>
            <a:r>
              <a:rPr lang="en-AU" sz="1100" dirty="0">
                <a:solidFill>
                  <a:schemeClr val="tx1"/>
                </a:solidFill>
              </a:rPr>
              <a:t>for example, Australia’s Pacific Labour Scheme. The increased investment in infrastructure by Australia and other development partners will need a corresponding investment in building local infrastructure sector skills. The ongoing relevance of Australia’s engagement in this sector will clearly require ensuring the right balance in servicing changing local labour market needs and facilitating access to jobs overseas. </a:t>
            </a:r>
          </a:p>
          <a:p>
            <a:r>
              <a:rPr lang="en-AU" sz="1100" dirty="0">
                <a:solidFill>
                  <a:schemeClr val="tx1"/>
                </a:solidFill>
              </a:rPr>
              <a:t>This meta-evaluation highlights some key lessons to improve Australia’s support in the skills sector. For example, better use of labour market analysis will help ensure Australia’s investments in skills training align with changing national and international labour market needs. Equally, a better understanding of local context and capacity, including for example the capacity of local employers to provide appropriate work experience, will help Australia deliver tailored skills investments.</a:t>
            </a:r>
          </a:p>
          <a:p>
            <a:r>
              <a:rPr lang="en-AU" sz="1100" dirty="0">
                <a:solidFill>
                  <a:schemeClr val="tx1"/>
                </a:solidFill>
              </a:rPr>
              <a:t>The meta-evaluation identifies opportunities to improve the design, implementation and monitoring and evaluation of skills development programs. It also highlights the importance of well-trained and resourced program management teams, who can share best practice approaches and learn from each other. These findings confirm the fundamental importance of good aid management not only for successful skills development investments, but also for aid investments more generally. </a:t>
            </a:r>
          </a:p>
          <a:p>
            <a:endParaRPr lang="en-AU" sz="1100" dirty="0"/>
          </a:p>
          <a:p>
            <a:endParaRPr lang="en-AU" sz="1100" dirty="0"/>
          </a:p>
          <a:p>
            <a:endParaRPr lang="en-AU" sz="1100" dirty="0"/>
          </a:p>
          <a:p>
            <a:endParaRPr lang="en-AU" sz="1100" dirty="0"/>
          </a:p>
          <a:p>
            <a:endParaRPr lang="en-AU" sz="1100" dirty="0"/>
          </a:p>
          <a:p>
            <a:endParaRPr lang="en-AU" sz="1100" dirty="0"/>
          </a:p>
          <a:p>
            <a:endParaRPr lang="en-AU" sz="1100" dirty="0"/>
          </a:p>
          <a:p>
            <a:endParaRPr lang="en-AU" sz="1100" dirty="0"/>
          </a:p>
          <a:p>
            <a:endParaRPr lang="en-AU" sz="1100" dirty="0"/>
          </a:p>
          <a:p>
            <a:endParaRPr lang="en-AU" sz="1100" dirty="0"/>
          </a:p>
          <a:p>
            <a:r>
              <a:rPr lang="en-AU" sz="1100" dirty="0"/>
              <a:t>Wendy Jarvie</a:t>
            </a:r>
          </a:p>
          <a:p>
            <a:r>
              <a:rPr lang="en-AU" sz="1100" dirty="0"/>
              <a:t>A/g Chair, Independent Evaluation Committee</a:t>
            </a:r>
          </a:p>
          <a:p>
            <a:endParaRPr lang="en-AU" dirty="0" smtClean="0"/>
          </a:p>
          <a:p>
            <a:endParaRPr lang="en-AU" dirty="0"/>
          </a:p>
        </p:txBody>
      </p:sp>
      <p:sp>
        <p:nvSpPr>
          <p:cNvPr id="4" name="Slide Number Placeholder 3"/>
          <p:cNvSpPr>
            <a:spLocks noGrp="1"/>
          </p:cNvSpPr>
          <p:nvPr>
            <p:ph type="sldNum" sz="quarter" idx="12"/>
          </p:nvPr>
        </p:nvSpPr>
        <p:spPr/>
        <p:txBody>
          <a:bodyPr/>
          <a:lstStyle/>
          <a:p>
            <a:fld id="{284A07E2-E97A-42E4-8313-125419E51080}" type="slidenum">
              <a:rPr lang="en-AU" smtClean="0"/>
              <a:t>4</a:t>
            </a:fld>
            <a:endParaRPr lang="en-AU"/>
          </a:p>
        </p:txBody>
      </p:sp>
    </p:spTree>
    <p:extLst>
      <p:ext uri="{BB962C8B-B14F-4D97-AF65-F5344CB8AC3E}">
        <p14:creationId xmlns:p14="http://schemas.microsoft.com/office/powerpoint/2010/main" val="11624503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A41E0F-00FD-47A2-9FDC-20B99F388A04}"/>
              </a:ext>
            </a:extLst>
          </p:cNvPr>
          <p:cNvSpPr>
            <a:spLocks noGrp="1"/>
          </p:cNvSpPr>
          <p:nvPr>
            <p:ph sz="half" idx="1"/>
          </p:nvPr>
        </p:nvSpPr>
        <p:spPr>
          <a:xfrm>
            <a:off x="550179" y="664972"/>
            <a:ext cx="3816000" cy="5214393"/>
          </a:xfrm>
        </p:spPr>
        <p:txBody>
          <a:bodyPr/>
          <a:lstStyle/>
          <a:p>
            <a:r>
              <a:rPr lang="en-US" dirty="0"/>
              <a:t>Improve DFAT aid management capability</a:t>
            </a:r>
          </a:p>
          <a:p>
            <a:pPr lvl="1"/>
            <a:r>
              <a:rPr lang="en-US" dirty="0"/>
              <a:t>One gap in the information available for the meta-evaluation was analysis of the role and capabilities of DFAT staff commissioning and managing the skills investments.</a:t>
            </a:r>
          </a:p>
          <a:p>
            <a:pPr lvl="1"/>
            <a:r>
              <a:rPr lang="en-US" dirty="0"/>
              <a:t>Successful investments rely on effective investment managers who, for example, are capable of:</a:t>
            </a:r>
          </a:p>
          <a:p>
            <a:pPr lvl="2"/>
            <a:r>
              <a:rPr lang="en-US" dirty="0"/>
              <a:t>establishing strong and productive relationships</a:t>
            </a:r>
          </a:p>
          <a:p>
            <a:pPr lvl="2"/>
            <a:r>
              <a:rPr lang="en-US" dirty="0"/>
              <a:t>holding quality policy dialogue</a:t>
            </a:r>
          </a:p>
          <a:p>
            <a:pPr lvl="2"/>
            <a:r>
              <a:rPr lang="en-US" dirty="0"/>
              <a:t>collaborating with other programs.  </a:t>
            </a:r>
            <a:endParaRPr lang="en-US" dirty="0" smtClean="0"/>
          </a:p>
          <a:p>
            <a:pPr marL="0" lvl="2" indent="0">
              <a:buNone/>
            </a:pPr>
            <a:endParaRPr lang="en-US" dirty="0"/>
          </a:p>
          <a:p>
            <a:pPr marL="0" lvl="2" indent="0">
              <a:buNone/>
            </a:pPr>
            <a:r>
              <a:rPr lang="en-AU" dirty="0" smtClean="0"/>
              <a:t>Skills program managers relayed challenges in effectively monitoring and evaluating programs while implementing a busy program schedule.</a:t>
            </a:r>
          </a:p>
          <a:p>
            <a:pPr marL="0" lvl="2" indent="0">
              <a:buNone/>
            </a:pPr>
            <a:endParaRPr lang="en-AU" dirty="0" smtClean="0"/>
          </a:p>
          <a:p>
            <a:pPr marL="0" lvl="2" indent="0">
              <a:buNone/>
            </a:pPr>
            <a:r>
              <a:rPr lang="en-AU" dirty="0" smtClean="0"/>
              <a:t>The </a:t>
            </a:r>
            <a:r>
              <a:rPr lang="en-AU" dirty="0"/>
              <a:t>quality of aid management of skills development investments could be improved </a:t>
            </a:r>
            <a:r>
              <a:rPr lang="en-AU" dirty="0" smtClean="0"/>
              <a:t>by positioning </a:t>
            </a:r>
            <a:r>
              <a:rPr lang="en-AU" dirty="0"/>
              <a:t>investment managers to effectively deliver core roles and responsibilities by being appropriately:</a:t>
            </a:r>
          </a:p>
          <a:p>
            <a:pPr lvl="2"/>
            <a:r>
              <a:rPr lang="en-AU" dirty="0"/>
              <a:t>prepared </a:t>
            </a:r>
            <a:r>
              <a:rPr lang="en-AU" dirty="0" smtClean="0"/>
              <a:t>(through targeted </a:t>
            </a:r>
            <a:r>
              <a:rPr lang="en-AU" dirty="0"/>
              <a:t>training, coaching and experience)</a:t>
            </a:r>
          </a:p>
          <a:p>
            <a:pPr lvl="2"/>
            <a:r>
              <a:rPr lang="en-AU" dirty="0"/>
              <a:t>supported </a:t>
            </a:r>
            <a:r>
              <a:rPr lang="en-AU" dirty="0" smtClean="0"/>
              <a:t>(through a </a:t>
            </a:r>
            <a:r>
              <a:rPr lang="en-AU" dirty="0"/>
              <a:t>strong performance culture that supports effective monitoring and access to ongoing technical support). </a:t>
            </a:r>
          </a:p>
          <a:p>
            <a:pPr marL="0" lvl="2" indent="0">
              <a:buNone/>
            </a:pPr>
            <a:endParaRPr lang="en-US" dirty="0"/>
          </a:p>
        </p:txBody>
      </p:sp>
      <p:sp>
        <p:nvSpPr>
          <p:cNvPr id="9" name="Content Placeholder 8">
            <a:extLst>
              <a:ext uri="{FF2B5EF4-FFF2-40B4-BE49-F238E27FC236}">
                <a16:creationId xmlns:a16="http://schemas.microsoft.com/office/drawing/2014/main" id="{1D79B61D-7A91-419F-8F6D-4FDD2B32B0B0}"/>
              </a:ext>
            </a:extLst>
          </p:cNvPr>
          <p:cNvSpPr>
            <a:spLocks noGrp="1"/>
          </p:cNvSpPr>
          <p:nvPr>
            <p:ph sz="half" idx="2"/>
          </p:nvPr>
        </p:nvSpPr>
        <p:spPr>
          <a:xfrm>
            <a:off x="4698001" y="1098000"/>
            <a:ext cx="3816000" cy="5328000"/>
          </a:xfrm>
        </p:spPr>
        <p:txBody>
          <a:bodyPr/>
          <a:lstStyle/>
          <a:p>
            <a:pPr marL="0" lvl="2" indent="0">
              <a:buNone/>
            </a:pPr>
            <a:r>
              <a:rPr lang="en-AU" dirty="0" smtClean="0"/>
              <a:t>DFAT could strengthening </a:t>
            </a:r>
            <a:r>
              <a:rPr lang="en-AU" dirty="0"/>
              <a:t>mechanisms that facilitate improved communication, coordination and collaboration between </a:t>
            </a:r>
            <a:r>
              <a:rPr lang="en-AU" dirty="0" smtClean="0"/>
              <a:t>officers managing </a:t>
            </a:r>
            <a:r>
              <a:rPr lang="en-AU" dirty="0"/>
              <a:t>DFAT’s skills development investments. This could include:  </a:t>
            </a:r>
          </a:p>
          <a:p>
            <a:pPr lvl="2"/>
            <a:r>
              <a:rPr lang="en-AU" dirty="0"/>
              <a:t>targeted formal and informal training</a:t>
            </a:r>
          </a:p>
          <a:p>
            <a:pPr lvl="2"/>
            <a:r>
              <a:rPr lang="en-AU" dirty="0"/>
              <a:t>ongoing access to technical expertise</a:t>
            </a:r>
          </a:p>
          <a:p>
            <a:pPr lvl="2"/>
            <a:r>
              <a:rPr lang="en-AU" dirty="0"/>
              <a:t>shared knowledge and lessons of good practice in investment </a:t>
            </a:r>
            <a:r>
              <a:rPr lang="en-AU" dirty="0" smtClean="0"/>
              <a:t>design and </a:t>
            </a:r>
            <a:r>
              <a:rPr lang="en-AU" dirty="0"/>
              <a:t>implementation</a:t>
            </a:r>
          </a:p>
          <a:p>
            <a:pPr lvl="2"/>
            <a:r>
              <a:rPr lang="en-AU" dirty="0"/>
              <a:t>economies of scale to address more complex and persistent challenges, such as quality of </a:t>
            </a:r>
            <a:r>
              <a:rPr lang="en-AU" dirty="0" smtClean="0"/>
              <a:t>MEL </a:t>
            </a:r>
            <a:r>
              <a:rPr lang="en-AU" dirty="0"/>
              <a:t>systems and analysis of labour market skills demands.</a:t>
            </a:r>
          </a:p>
          <a:p>
            <a:pPr lvl="2"/>
            <a:endParaRPr lang="en-US" dirty="0"/>
          </a:p>
          <a:p>
            <a:pPr>
              <a:buNone/>
            </a:pPr>
            <a:endParaRPr lang="en-AU" dirty="0"/>
          </a:p>
        </p:txBody>
      </p:sp>
      <p:sp>
        <p:nvSpPr>
          <p:cNvPr id="5" name="Slide Number Placeholder 4">
            <a:extLst>
              <a:ext uri="{FF2B5EF4-FFF2-40B4-BE49-F238E27FC236}">
                <a16:creationId xmlns:a16="http://schemas.microsoft.com/office/drawing/2014/main" id="{09747AE3-B76B-477D-9F4E-8852F51132CF}"/>
              </a:ext>
            </a:extLst>
          </p:cNvPr>
          <p:cNvSpPr>
            <a:spLocks noGrp="1"/>
          </p:cNvSpPr>
          <p:nvPr>
            <p:ph type="sldNum" sz="quarter" idx="12"/>
          </p:nvPr>
        </p:nvSpPr>
        <p:spPr/>
        <p:txBody>
          <a:bodyPr/>
          <a:lstStyle/>
          <a:p>
            <a:fld id="{284A07E2-E97A-42E4-8313-125419E51080}" type="slidenum">
              <a:rPr lang="en-AU" smtClean="0"/>
              <a:t>40</a:t>
            </a:fld>
            <a:endParaRPr lang="en-AU"/>
          </a:p>
        </p:txBody>
      </p:sp>
      <p:sp>
        <p:nvSpPr>
          <p:cNvPr id="2" name="Title 1">
            <a:extLst>
              <a:ext uri="{FF2B5EF4-FFF2-40B4-BE49-F238E27FC236}">
                <a16:creationId xmlns:a16="http://schemas.microsoft.com/office/drawing/2014/main" id="{49758D66-D941-42EC-9E9E-572C2CCE43A2}"/>
              </a:ext>
            </a:extLst>
          </p:cNvPr>
          <p:cNvSpPr>
            <a:spLocks noGrp="1"/>
          </p:cNvSpPr>
          <p:nvPr>
            <p:ph type="title"/>
          </p:nvPr>
        </p:nvSpPr>
        <p:spPr/>
        <p:txBody>
          <a:bodyPr/>
          <a:lstStyle/>
          <a:p>
            <a:r>
              <a:rPr lang="en-AU" dirty="0"/>
              <a:t>Key findings: Improving DFAT assistance</a:t>
            </a:r>
          </a:p>
        </p:txBody>
      </p:sp>
      <p:pic>
        <p:nvPicPr>
          <p:cNvPr id="6" name="Content Placeholder 5" descr="Trainee in kitchen preparing food with instructor looking on - APTC Certificate 3 in Commercial Cookery">
            <a:extLst>
              <a:ext uri="{FF2B5EF4-FFF2-40B4-BE49-F238E27FC236}">
                <a16:creationId xmlns:a16="http://schemas.microsoft.com/office/drawing/2014/main" id="{EE62F314-D934-469B-83DE-BA8DF57A398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698001" y="3817792"/>
            <a:ext cx="3951000" cy="2616546"/>
          </a:xfrm>
          <a:prstGeom prst="rect">
            <a:avLst/>
          </a:prstGeom>
        </p:spPr>
      </p:pic>
    </p:spTree>
    <p:extLst>
      <p:ext uri="{BB962C8B-B14F-4D97-AF65-F5344CB8AC3E}">
        <p14:creationId xmlns:p14="http://schemas.microsoft.com/office/powerpoint/2010/main" val="9965752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EDA35-E65C-4F81-AB60-118C97D52707}"/>
              </a:ext>
            </a:extLst>
          </p:cNvPr>
          <p:cNvSpPr>
            <a:spLocks noGrp="1"/>
          </p:cNvSpPr>
          <p:nvPr>
            <p:ph type="title"/>
          </p:nvPr>
        </p:nvSpPr>
        <p:spPr/>
        <p:txBody>
          <a:bodyPr/>
          <a:lstStyle/>
          <a:p>
            <a:r>
              <a:rPr lang="en-AU" dirty="0"/>
              <a:t>Key findings: Improving DFAT assistance</a:t>
            </a:r>
          </a:p>
        </p:txBody>
      </p:sp>
      <p:sp>
        <p:nvSpPr>
          <p:cNvPr id="3" name="Content Placeholder 2">
            <a:extLst>
              <a:ext uri="{FF2B5EF4-FFF2-40B4-BE49-F238E27FC236}">
                <a16:creationId xmlns:a16="http://schemas.microsoft.com/office/drawing/2014/main" id="{C996A2FA-EBDA-482B-BF73-8F0E231AF84E}"/>
              </a:ext>
            </a:extLst>
          </p:cNvPr>
          <p:cNvSpPr>
            <a:spLocks noGrp="1"/>
          </p:cNvSpPr>
          <p:nvPr>
            <p:ph idx="1"/>
          </p:nvPr>
        </p:nvSpPr>
        <p:spPr>
          <a:xfrm>
            <a:off x="630000" y="1007974"/>
            <a:ext cx="5827950" cy="4150766"/>
          </a:xfrm>
          <a:solidFill>
            <a:srgbClr val="D8DBDA"/>
          </a:solidFill>
        </p:spPr>
        <p:txBody>
          <a:bodyPr lIns="180000" tIns="180000" rIns="180000" bIns="180000"/>
          <a:lstStyle/>
          <a:p>
            <a:r>
              <a:rPr lang="en-AU" b="1" dirty="0">
                <a:solidFill>
                  <a:schemeClr val="tx2"/>
                </a:solidFill>
              </a:rPr>
              <a:t>Good practice TVET investments</a:t>
            </a:r>
          </a:p>
          <a:p>
            <a:pPr lvl="2">
              <a:spcBef>
                <a:spcPts val="600"/>
              </a:spcBef>
              <a:buClr>
                <a:schemeClr val="accent1"/>
              </a:buClr>
            </a:pPr>
            <a:r>
              <a:rPr lang="en-GB" dirty="0"/>
              <a:t>Build on long-term engagement in the sector, and maintain strong local partnerships, including with counterpart governments, other TVET </a:t>
            </a:r>
            <a:r>
              <a:rPr lang="en-GB" dirty="0" smtClean="0"/>
              <a:t>providers </a:t>
            </a:r>
            <a:r>
              <a:rPr lang="en-GB" dirty="0"/>
              <a:t>and </a:t>
            </a:r>
            <a:r>
              <a:rPr lang="en-GB" dirty="0" smtClean="0"/>
              <a:t>private sector employers.</a:t>
            </a:r>
            <a:endParaRPr lang="en-AU" dirty="0"/>
          </a:p>
          <a:p>
            <a:pPr lvl="2">
              <a:spcBef>
                <a:spcPts val="600"/>
              </a:spcBef>
              <a:buClr>
                <a:schemeClr val="accent1"/>
              </a:buClr>
            </a:pPr>
            <a:r>
              <a:rPr lang="en-GB" dirty="0"/>
              <a:t>Understand </a:t>
            </a:r>
            <a:r>
              <a:rPr lang="en-GB" dirty="0" smtClean="0"/>
              <a:t>context, including local </a:t>
            </a:r>
            <a:r>
              <a:rPr lang="en-GB" dirty="0"/>
              <a:t>and international labour market </a:t>
            </a:r>
            <a:r>
              <a:rPr lang="en-GB" dirty="0" smtClean="0"/>
              <a:t>needs, employer capacity and workforce literacy and numeracy levels, and </a:t>
            </a:r>
            <a:r>
              <a:rPr lang="en-GB" dirty="0"/>
              <a:t>adapt training programs as required.</a:t>
            </a:r>
            <a:endParaRPr lang="en-AU" dirty="0"/>
          </a:p>
          <a:p>
            <a:pPr lvl="2">
              <a:spcBef>
                <a:spcPts val="600"/>
              </a:spcBef>
              <a:buClr>
                <a:schemeClr val="accent1"/>
              </a:buClr>
            </a:pPr>
            <a:r>
              <a:rPr lang="en-GB" dirty="0"/>
              <a:t>Appropriately resource key elements of the performance framework, including investing in a realistic design appropriate to </a:t>
            </a:r>
            <a:r>
              <a:rPr lang="en-GB" dirty="0" smtClean="0"/>
              <a:t>context, </a:t>
            </a:r>
            <a:r>
              <a:rPr lang="en-GB" dirty="0"/>
              <a:t>and ensuring relevant data is available and used to measure performance over time.</a:t>
            </a:r>
            <a:endParaRPr lang="en-AU" dirty="0"/>
          </a:p>
          <a:p>
            <a:pPr lvl="2">
              <a:spcBef>
                <a:spcPts val="600"/>
              </a:spcBef>
              <a:buClr>
                <a:schemeClr val="accent1"/>
              </a:buClr>
            </a:pPr>
            <a:r>
              <a:rPr lang="en-GB" dirty="0"/>
              <a:t>Support the development of skilled and experienced local and Australian DFAT staff with knowledge in the sector to build relationships, engage in policy dialogue and promote continuous program improvement.</a:t>
            </a:r>
            <a:endParaRPr lang="en-AU" dirty="0"/>
          </a:p>
          <a:p>
            <a:pPr lvl="2">
              <a:spcBef>
                <a:spcPts val="600"/>
              </a:spcBef>
              <a:buClr>
                <a:schemeClr val="accent1"/>
              </a:buClr>
            </a:pPr>
            <a:r>
              <a:rPr lang="en-GB" dirty="0"/>
              <a:t>Ensure equitable participation in training programs by women, people with a disability and people in remote locations.</a:t>
            </a:r>
            <a:endParaRPr lang="en-AU" dirty="0"/>
          </a:p>
          <a:p>
            <a:pPr lvl="2">
              <a:spcBef>
                <a:spcPts val="600"/>
              </a:spcBef>
              <a:buClr>
                <a:schemeClr val="accent1"/>
              </a:buClr>
            </a:pPr>
            <a:r>
              <a:rPr lang="en-GB" dirty="0"/>
              <a:t>Strategically link bilateral programs with opportunities presented at the regional level, including through APTC.</a:t>
            </a:r>
            <a:endParaRPr lang="en-AU" dirty="0"/>
          </a:p>
        </p:txBody>
      </p:sp>
      <p:sp>
        <p:nvSpPr>
          <p:cNvPr id="4" name="Slide Number Placeholder 3">
            <a:extLst>
              <a:ext uri="{FF2B5EF4-FFF2-40B4-BE49-F238E27FC236}">
                <a16:creationId xmlns:a16="http://schemas.microsoft.com/office/drawing/2014/main" id="{155EC0F2-6BB1-4158-BBDA-2DE19F16DD9A}"/>
              </a:ext>
            </a:extLst>
          </p:cNvPr>
          <p:cNvSpPr>
            <a:spLocks noGrp="1"/>
          </p:cNvSpPr>
          <p:nvPr>
            <p:ph type="sldNum" sz="quarter" idx="12"/>
          </p:nvPr>
        </p:nvSpPr>
        <p:spPr/>
        <p:txBody>
          <a:bodyPr/>
          <a:lstStyle/>
          <a:p>
            <a:fld id="{284A07E2-E97A-42E4-8313-125419E51080}" type="slidenum">
              <a:rPr lang="en-AU" smtClean="0"/>
              <a:t>41</a:t>
            </a:fld>
            <a:endParaRPr lang="en-AU"/>
          </a:p>
        </p:txBody>
      </p:sp>
      <p:pic>
        <p:nvPicPr>
          <p:cNvPr id="14" name="Picture Placeholder 13" descr="A picture containing drawing&#10;&#10;Description automatically generated">
            <a:extLst>
              <a:ext uri="{FF2B5EF4-FFF2-40B4-BE49-F238E27FC236}">
                <a16:creationId xmlns:a16="http://schemas.microsoft.com/office/drawing/2014/main" id="{0766FDC8-3CD0-42F5-8ADC-2B4F724674A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6713538" y="1008063"/>
            <a:ext cx="1800225" cy="1800225"/>
          </a:xfrm>
        </p:spPr>
      </p:pic>
      <p:sp>
        <p:nvSpPr>
          <p:cNvPr id="8" name="Content Placeholder 3">
            <a:extLst>
              <a:ext uri="{FF2B5EF4-FFF2-40B4-BE49-F238E27FC236}">
                <a16:creationId xmlns:a16="http://schemas.microsoft.com/office/drawing/2014/main" id="{B3F23916-3A0B-4BA6-BA0C-ACFEB89CC690}"/>
              </a:ext>
            </a:extLst>
          </p:cNvPr>
          <p:cNvSpPr txBox="1">
            <a:spLocks/>
          </p:cNvSpPr>
          <p:nvPr/>
        </p:nvSpPr>
        <p:spPr>
          <a:xfrm>
            <a:off x="650228" y="5330523"/>
            <a:ext cx="5807721" cy="519504"/>
          </a:xfrm>
          <a:prstGeom prst="rect">
            <a:avLst/>
          </a:prstGeom>
          <a:noFill/>
        </p:spPr>
        <p:txBody>
          <a:bodyPr vert="horz" lIns="0" tIns="108000" rIns="0" bIns="108000" rtlCol="0" anchor="ctr" anchorCtr="0">
            <a:noAutofit/>
          </a:bodyPr>
          <a:lstStyle>
            <a:lvl1pPr marL="0" indent="0" algn="l" defTabSz="914400" rtl="0" eaLnBrk="1" latinLnBrk="0" hangingPunct="1">
              <a:lnSpc>
                <a:spcPct val="110000"/>
              </a:lnSpc>
              <a:spcBef>
                <a:spcPts val="1000"/>
              </a:spcBef>
              <a:buFont typeface="Calibri" panose="020F0502020204030204" pitchFamily="34" charset="0"/>
              <a:buChar char="﻿"/>
              <a:defRPr sz="1600" b="0" kern="1200" cap="none" baseline="0">
                <a:solidFill>
                  <a:schemeClr val="accent1"/>
                </a:solidFill>
                <a:latin typeface="+mn-lt"/>
                <a:ea typeface="+mn-ea"/>
                <a:cs typeface="+mn-cs"/>
              </a:defRPr>
            </a:lvl1pPr>
            <a:lvl2pPr marL="0" indent="0" algn="l" defTabSz="914400" rtl="0" eaLnBrk="1" latinLnBrk="0" hangingPunct="1">
              <a:lnSpc>
                <a:spcPct val="110000"/>
              </a:lnSpc>
              <a:spcBef>
                <a:spcPts val="1000"/>
              </a:spcBef>
              <a:buFont typeface="Calibri" panose="020F0502020204030204" pitchFamily="34" charset="0"/>
              <a:buChar char="﻿"/>
              <a:defRPr sz="1100" b="0" kern="1200">
                <a:solidFill>
                  <a:schemeClr val="tx1"/>
                </a:solidFill>
                <a:latin typeface="+mn-lt"/>
                <a:ea typeface="+mn-ea"/>
                <a:cs typeface="+mn-cs"/>
              </a:defRPr>
            </a:lvl2pPr>
            <a:lvl3pPr marL="2268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3pPr>
            <a:lvl4pPr marL="4572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4pPr>
            <a:lvl5pPr marL="628650" indent="-17145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spcBef>
                <a:spcPts val="0"/>
              </a:spcBef>
            </a:pPr>
            <a:r>
              <a:rPr lang="en-GB" sz="1000" i="1" dirty="0">
                <a:solidFill>
                  <a:schemeClr val="accent2"/>
                </a:solidFill>
              </a:rPr>
              <a:t>Good practice </a:t>
            </a:r>
            <a:r>
              <a:rPr lang="en-GB" sz="1000" i="1" dirty="0" err="1">
                <a:solidFill>
                  <a:schemeClr val="accent2"/>
                </a:solidFill>
              </a:rPr>
              <a:t>TVET</a:t>
            </a:r>
            <a:r>
              <a:rPr lang="en-GB" sz="1000" i="1" dirty="0">
                <a:solidFill>
                  <a:schemeClr val="accent2"/>
                </a:solidFill>
              </a:rPr>
              <a:t> investments ensure equitable participation in training programs.</a:t>
            </a:r>
          </a:p>
        </p:txBody>
      </p:sp>
      <p:pic>
        <p:nvPicPr>
          <p:cNvPr id="16" name="Picture 15" descr="A close up of a logo&#10;&#10;Description automatically generated">
            <a:extLst>
              <a:ext uri="{FF2B5EF4-FFF2-40B4-BE49-F238E27FC236}">
                <a16:creationId xmlns:a16="http://schemas.microsoft.com/office/drawing/2014/main" id="{67FB167D-F6FE-440C-90FD-4E0385267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763" y="2928270"/>
            <a:ext cx="1800000" cy="1800000"/>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DBDE2559-B872-49B1-BCED-C8FAB1EF51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9150" y="4848252"/>
            <a:ext cx="1809000" cy="1800000"/>
          </a:xfrm>
          <a:prstGeom prst="rect">
            <a:avLst/>
          </a:prstGeom>
        </p:spPr>
      </p:pic>
    </p:spTree>
    <p:extLst>
      <p:ext uri="{BB962C8B-B14F-4D97-AF65-F5344CB8AC3E}">
        <p14:creationId xmlns:p14="http://schemas.microsoft.com/office/powerpoint/2010/main" val="24758064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4E7FE0-AD6D-43EC-944D-A9E9C52365E4}"/>
              </a:ext>
            </a:extLst>
          </p:cNvPr>
          <p:cNvSpPr>
            <a:spLocks noGrp="1"/>
          </p:cNvSpPr>
          <p:nvPr>
            <p:ph sz="half" idx="1"/>
          </p:nvPr>
        </p:nvSpPr>
        <p:spPr>
          <a:xfrm>
            <a:off x="630000" y="1452684"/>
            <a:ext cx="3816000" cy="5328000"/>
          </a:xfrm>
        </p:spPr>
        <p:txBody>
          <a:bodyPr/>
          <a:lstStyle/>
          <a:p>
            <a:r>
              <a:rPr lang="en-US" dirty="0"/>
              <a:t>Recommendation 1 </a:t>
            </a:r>
            <a:endParaRPr lang="en-US" dirty="0" smtClean="0"/>
          </a:p>
          <a:p>
            <a:pPr lvl="1"/>
            <a:r>
              <a:rPr lang="en-US" dirty="0" smtClean="0"/>
              <a:t>DFAT </a:t>
            </a:r>
            <a:r>
              <a:rPr lang="en-US" dirty="0"/>
              <a:t>update and promote the existing ‘Skills for Prosperity in the Australian Aid Program’ Investment Guidance Note, including to:</a:t>
            </a:r>
          </a:p>
          <a:p>
            <a:pPr lvl="2">
              <a:spcBef>
                <a:spcPts val="600"/>
              </a:spcBef>
            </a:pPr>
            <a:r>
              <a:rPr lang="en-US" dirty="0" err="1"/>
              <a:t>emphasise</a:t>
            </a:r>
            <a:r>
              <a:rPr lang="en-US" dirty="0"/>
              <a:t> that all new designs include political economy analysis and provisions for detailed </a:t>
            </a:r>
            <a:r>
              <a:rPr lang="en-US" dirty="0" err="1"/>
              <a:t>labour</a:t>
            </a:r>
            <a:r>
              <a:rPr lang="en-US" dirty="0"/>
              <a:t> market analysis to underpin the investment rationale and inform strategic investment priorities </a:t>
            </a:r>
          </a:p>
          <a:p>
            <a:pPr lvl="2">
              <a:spcBef>
                <a:spcPts val="600"/>
              </a:spcBef>
            </a:pPr>
            <a:r>
              <a:rPr lang="en-US" dirty="0" err="1"/>
              <a:t>emphasise</a:t>
            </a:r>
            <a:r>
              <a:rPr lang="en-US" dirty="0"/>
              <a:t> that all new designs should integrate gender equality and social inclusion as a core strategic development issue</a:t>
            </a:r>
          </a:p>
          <a:p>
            <a:pPr lvl="2">
              <a:spcBef>
                <a:spcPts val="600"/>
              </a:spcBef>
            </a:pPr>
            <a:r>
              <a:rPr lang="en-US" dirty="0"/>
              <a:t>articulate an approach to partnerships, including objectives and principles for collaboration</a:t>
            </a:r>
          </a:p>
          <a:p>
            <a:pPr lvl="2">
              <a:spcBef>
                <a:spcPts val="600"/>
              </a:spcBef>
            </a:pPr>
            <a:r>
              <a:rPr lang="en-US" dirty="0"/>
              <a:t>articulate an approach to enhance the coherence between bilateral and regional programs</a:t>
            </a:r>
          </a:p>
          <a:p>
            <a:endParaRPr lang="en-US" dirty="0"/>
          </a:p>
        </p:txBody>
      </p:sp>
      <p:sp>
        <p:nvSpPr>
          <p:cNvPr id="5" name="Content Placeholder 4">
            <a:extLst>
              <a:ext uri="{FF2B5EF4-FFF2-40B4-BE49-F238E27FC236}">
                <a16:creationId xmlns:a16="http://schemas.microsoft.com/office/drawing/2014/main" id="{BC915CCA-191B-4427-8374-848E8781BEA7}"/>
              </a:ext>
            </a:extLst>
          </p:cNvPr>
          <p:cNvSpPr>
            <a:spLocks noGrp="1"/>
          </p:cNvSpPr>
          <p:nvPr>
            <p:ph sz="half" idx="2"/>
          </p:nvPr>
        </p:nvSpPr>
        <p:spPr>
          <a:xfrm>
            <a:off x="4698000" y="1452684"/>
            <a:ext cx="3816000" cy="5328000"/>
          </a:xfrm>
        </p:spPr>
        <p:txBody>
          <a:bodyPr/>
          <a:lstStyle/>
          <a:p>
            <a:pPr marL="0" lvl="2" indent="0">
              <a:spcBef>
                <a:spcPts val="1000"/>
              </a:spcBef>
              <a:buNone/>
            </a:pPr>
            <a:r>
              <a:rPr lang="en-US" sz="1600" dirty="0">
                <a:solidFill>
                  <a:schemeClr val="accent1"/>
                </a:solidFill>
              </a:rPr>
              <a:t>Recommendation 2</a:t>
            </a:r>
          </a:p>
          <a:p>
            <a:pPr marL="342900" lvl="2" indent="-342900">
              <a:spcBef>
                <a:spcPts val="1000"/>
              </a:spcBef>
              <a:buClr>
                <a:schemeClr val="tx2"/>
              </a:buClr>
              <a:buFont typeface="+mj-lt"/>
              <a:buAutoNum type="arabicPeriod"/>
            </a:pPr>
            <a:r>
              <a:rPr lang="en-US" dirty="0"/>
              <a:t>DFAT build the capacity of skills investment managers, including:</a:t>
            </a:r>
          </a:p>
          <a:p>
            <a:pPr lvl="3">
              <a:spcBef>
                <a:spcPts val="1000"/>
              </a:spcBef>
              <a:buClr>
                <a:schemeClr val="tx2"/>
              </a:buClr>
            </a:pPr>
            <a:r>
              <a:rPr lang="en-US" dirty="0"/>
              <a:t>better addressing the technical information needs of program managers to improve the design, implementation and evaluation of skills development investments</a:t>
            </a:r>
          </a:p>
          <a:p>
            <a:pPr lvl="3">
              <a:spcBef>
                <a:spcPts val="1000"/>
              </a:spcBef>
              <a:buClr>
                <a:schemeClr val="tx2"/>
              </a:buClr>
            </a:pPr>
            <a:r>
              <a:rPr lang="en-US" dirty="0"/>
              <a:t>strengthening mechanisms for capacity development, learning and knowledge sharing </a:t>
            </a:r>
            <a:r>
              <a:rPr lang="en-US" dirty="0" smtClean="0"/>
              <a:t>among </a:t>
            </a:r>
            <a:r>
              <a:rPr lang="en-US" dirty="0"/>
              <a:t>DFAT officers managing skills development investments</a:t>
            </a:r>
          </a:p>
          <a:p>
            <a:r>
              <a:rPr lang="en-US" dirty="0"/>
              <a:t>Recommendation 3</a:t>
            </a:r>
          </a:p>
          <a:p>
            <a:pPr lvl="1"/>
            <a:r>
              <a:rPr lang="en-US" dirty="0" smtClean="0"/>
              <a:t>The Office </a:t>
            </a:r>
            <a:r>
              <a:rPr lang="en-US" dirty="0"/>
              <a:t>of the Pacific consider how best to support </a:t>
            </a:r>
            <a:r>
              <a:rPr lang="en-US" dirty="0" err="1"/>
              <a:t>labour</a:t>
            </a:r>
            <a:r>
              <a:rPr lang="en-US" dirty="0"/>
              <a:t> market analysis in </a:t>
            </a:r>
            <a:r>
              <a:rPr lang="en-US" dirty="0" smtClean="0"/>
              <a:t>Pacific island countries, </a:t>
            </a:r>
            <a:r>
              <a:rPr lang="en-US" dirty="0"/>
              <a:t>Timor-Leste and Australia including to identify future </a:t>
            </a:r>
            <a:r>
              <a:rPr lang="en-US" dirty="0" err="1"/>
              <a:t>labour</a:t>
            </a:r>
            <a:r>
              <a:rPr lang="en-US" dirty="0"/>
              <a:t> market needs in the region and better inform TVET programming.</a:t>
            </a:r>
          </a:p>
          <a:p>
            <a:r>
              <a:rPr lang="en-US" dirty="0"/>
              <a:t>Recommendation 4</a:t>
            </a:r>
          </a:p>
          <a:p>
            <a:pPr lvl="1"/>
            <a:r>
              <a:rPr lang="en-US" dirty="0" smtClean="0"/>
              <a:t>The Office </a:t>
            </a:r>
            <a:r>
              <a:rPr lang="en-US" dirty="0"/>
              <a:t>of Development Effectiveness to pilot an evaluability assessment of a TVET investment, including to: test program logic and objectives; assess availability of information and performance data sources; and review allocation of resources for monitoring and evaluation.</a:t>
            </a:r>
          </a:p>
          <a:p>
            <a:endParaRPr lang="en-AU" dirty="0"/>
          </a:p>
        </p:txBody>
      </p:sp>
      <p:sp>
        <p:nvSpPr>
          <p:cNvPr id="4" name="Slide Number Placeholder 3">
            <a:extLst>
              <a:ext uri="{FF2B5EF4-FFF2-40B4-BE49-F238E27FC236}">
                <a16:creationId xmlns:a16="http://schemas.microsoft.com/office/drawing/2014/main" id="{B8DD963B-002D-4193-B5C9-B1A8187F5706}"/>
              </a:ext>
            </a:extLst>
          </p:cNvPr>
          <p:cNvSpPr>
            <a:spLocks noGrp="1"/>
          </p:cNvSpPr>
          <p:nvPr>
            <p:ph type="sldNum" sz="quarter" idx="12"/>
          </p:nvPr>
        </p:nvSpPr>
        <p:spPr/>
        <p:txBody>
          <a:bodyPr/>
          <a:lstStyle/>
          <a:p>
            <a:fld id="{284A07E2-E97A-42E4-8313-125419E51080}" type="slidenum">
              <a:rPr lang="en-AU" smtClean="0"/>
              <a:t>42</a:t>
            </a:fld>
            <a:endParaRPr lang="en-AU"/>
          </a:p>
        </p:txBody>
      </p:sp>
      <p:sp>
        <p:nvSpPr>
          <p:cNvPr id="2" name="Title 1">
            <a:extLst>
              <a:ext uri="{FF2B5EF4-FFF2-40B4-BE49-F238E27FC236}">
                <a16:creationId xmlns:a16="http://schemas.microsoft.com/office/drawing/2014/main" id="{6E3D0A80-C4DB-4FE5-9545-7379B23FCC6F}"/>
              </a:ext>
            </a:extLst>
          </p:cNvPr>
          <p:cNvSpPr>
            <a:spLocks noGrp="1"/>
          </p:cNvSpPr>
          <p:nvPr>
            <p:ph type="title"/>
          </p:nvPr>
        </p:nvSpPr>
        <p:spPr/>
        <p:txBody>
          <a:bodyPr/>
          <a:lstStyle/>
          <a:p>
            <a:r>
              <a:rPr lang="en-AU" dirty="0"/>
              <a:t>Recommendations</a:t>
            </a:r>
          </a:p>
        </p:txBody>
      </p:sp>
      <p:sp>
        <p:nvSpPr>
          <p:cNvPr id="8" name="Content Placeholder 2">
            <a:extLst>
              <a:ext uri="{FF2B5EF4-FFF2-40B4-BE49-F238E27FC236}">
                <a16:creationId xmlns:a16="http://schemas.microsoft.com/office/drawing/2014/main" id="{0C57DDD9-FF12-4F06-91E9-611163223660}"/>
              </a:ext>
            </a:extLst>
          </p:cNvPr>
          <p:cNvSpPr txBox="1">
            <a:spLocks/>
          </p:cNvSpPr>
          <p:nvPr/>
        </p:nvSpPr>
        <p:spPr>
          <a:xfrm>
            <a:off x="630000" y="1017261"/>
            <a:ext cx="7884000" cy="608339"/>
          </a:xfrm>
          <a:prstGeom prst="rect">
            <a:avLst/>
          </a:prstGeom>
        </p:spPr>
        <p:txBody>
          <a:bodyPr vert="horz" lIns="0" tIns="0" rIns="0" bIns="0" rtlCol="0">
            <a:noAutofit/>
          </a:bodyPr>
          <a:lstStyle>
            <a:lvl1pPr marL="0" indent="0" algn="l" defTabSz="914400" rtl="0" eaLnBrk="1" latinLnBrk="0" hangingPunct="1">
              <a:lnSpc>
                <a:spcPct val="110000"/>
              </a:lnSpc>
              <a:spcBef>
                <a:spcPts val="1000"/>
              </a:spcBef>
              <a:buFont typeface="Calibri" panose="020F0502020204030204" pitchFamily="34" charset="0"/>
              <a:buChar char="﻿"/>
              <a:defRPr sz="1600" b="0" kern="1200" cap="none" baseline="0">
                <a:solidFill>
                  <a:schemeClr val="accent1"/>
                </a:solidFill>
                <a:latin typeface="+mn-lt"/>
                <a:ea typeface="+mn-ea"/>
                <a:cs typeface="+mn-cs"/>
              </a:defRPr>
            </a:lvl1pPr>
            <a:lvl2pPr marL="0" indent="0" algn="l" defTabSz="914400" rtl="0" eaLnBrk="1" latinLnBrk="0" hangingPunct="1">
              <a:lnSpc>
                <a:spcPct val="110000"/>
              </a:lnSpc>
              <a:spcBef>
                <a:spcPts val="1000"/>
              </a:spcBef>
              <a:buFont typeface="Calibri" panose="020F0502020204030204" pitchFamily="34" charset="0"/>
              <a:buChar char="﻿"/>
              <a:defRPr sz="1100" b="0" kern="1200">
                <a:solidFill>
                  <a:schemeClr val="tx1"/>
                </a:solidFill>
                <a:latin typeface="+mn-lt"/>
                <a:ea typeface="+mn-ea"/>
                <a:cs typeface="+mn-cs"/>
              </a:defRPr>
            </a:lvl2pPr>
            <a:lvl3pPr marL="2268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3pPr>
            <a:lvl4pPr marL="457200" indent="-22680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4pPr>
            <a:lvl5pPr marL="628650" indent="-171450" algn="l" defTabSz="914400" rtl="0" eaLnBrk="1" latinLnBrk="0" hangingPunct="1">
              <a:lnSpc>
                <a:spcPct val="11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To further strengthen DFAT practice in designing, implementing and evaluating skills development investments, the meta-evaluation recommends </a:t>
            </a:r>
            <a:r>
              <a:rPr lang="en-US" dirty="0" smtClean="0"/>
              <a:t>four </a:t>
            </a:r>
            <a:r>
              <a:rPr lang="en-US" dirty="0"/>
              <a:t>achievable actions:</a:t>
            </a:r>
          </a:p>
        </p:txBody>
      </p:sp>
    </p:spTree>
    <p:extLst>
      <p:ext uri="{BB962C8B-B14F-4D97-AF65-F5344CB8AC3E}">
        <p14:creationId xmlns:p14="http://schemas.microsoft.com/office/powerpoint/2010/main" val="13785839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CC79F-5BE8-415F-B53C-EF7F5E517D4E}"/>
              </a:ext>
            </a:extLst>
          </p:cNvPr>
          <p:cNvSpPr>
            <a:spLocks noGrp="1"/>
          </p:cNvSpPr>
          <p:nvPr>
            <p:ph type="title"/>
          </p:nvPr>
        </p:nvSpPr>
        <p:spPr/>
        <p:txBody>
          <a:bodyPr/>
          <a:lstStyle/>
          <a:p>
            <a:r>
              <a:rPr lang="en-AU" dirty="0"/>
              <a:t>Annex 1: Key evaluation questions</a:t>
            </a:r>
          </a:p>
        </p:txBody>
      </p:sp>
      <p:sp>
        <p:nvSpPr>
          <p:cNvPr id="3" name="Content Placeholder 2">
            <a:extLst>
              <a:ext uri="{FF2B5EF4-FFF2-40B4-BE49-F238E27FC236}">
                <a16:creationId xmlns:a16="http://schemas.microsoft.com/office/drawing/2014/main" id="{8028790C-D7E0-496C-816D-A64520F0BF5A}"/>
              </a:ext>
            </a:extLst>
          </p:cNvPr>
          <p:cNvSpPr>
            <a:spLocks noGrp="1"/>
          </p:cNvSpPr>
          <p:nvPr>
            <p:ph idx="1"/>
          </p:nvPr>
        </p:nvSpPr>
        <p:spPr>
          <a:xfrm>
            <a:off x="375765" y="1170735"/>
            <a:ext cx="5802331" cy="5328000"/>
          </a:xfrm>
        </p:spPr>
        <p:txBody>
          <a:bodyPr/>
          <a:lstStyle/>
          <a:p>
            <a:r>
              <a:rPr lang="en-US" dirty="0"/>
              <a:t>Has DFAT’s support for skills development been relevant?</a:t>
            </a:r>
          </a:p>
          <a:p>
            <a:pPr lvl="2">
              <a:spcBef>
                <a:spcPts val="1000"/>
              </a:spcBef>
            </a:pPr>
            <a:r>
              <a:rPr lang="en-US" dirty="0"/>
              <a:t>Has DFAT's support for skills development been relevant to different users (including learners, employers and partner governments)?</a:t>
            </a:r>
          </a:p>
          <a:p>
            <a:pPr lvl="2">
              <a:spcBef>
                <a:spcPts val="1000"/>
              </a:spcBef>
            </a:pPr>
            <a:r>
              <a:rPr lang="en-US" dirty="0"/>
              <a:t>To what extent has DFAT’s support for skills development contributed to meet the skills requirements for domestic, regional and international </a:t>
            </a:r>
            <a:r>
              <a:rPr lang="en-US" dirty="0" err="1"/>
              <a:t>labour</a:t>
            </a:r>
            <a:r>
              <a:rPr lang="en-US" dirty="0"/>
              <a:t> markets? </a:t>
            </a:r>
          </a:p>
          <a:p>
            <a:pPr>
              <a:spcBef>
                <a:spcPts val="1800"/>
              </a:spcBef>
            </a:pPr>
            <a:r>
              <a:rPr lang="en-US" dirty="0"/>
              <a:t>What factors have contributed to, or constrained, the successful implementation of DFAT’s support for skills development in the Pacific and Timor-Leste?		</a:t>
            </a:r>
          </a:p>
          <a:p>
            <a:pPr lvl="2">
              <a:spcBef>
                <a:spcPts val="1000"/>
              </a:spcBef>
            </a:pPr>
            <a:r>
              <a:rPr lang="en-US" dirty="0"/>
              <a:t>What types of results has DFAT’s support for skills development been able to achieve?</a:t>
            </a:r>
          </a:p>
          <a:p>
            <a:pPr lvl="2">
              <a:spcBef>
                <a:spcPts val="1000"/>
              </a:spcBef>
            </a:pPr>
            <a:r>
              <a:rPr lang="en-US" dirty="0"/>
              <a:t>What factors have contributed to successful implementation of support for</a:t>
            </a:r>
            <a:br>
              <a:rPr lang="en-US" dirty="0"/>
            </a:br>
            <a:r>
              <a:rPr lang="en-US" dirty="0"/>
              <a:t>skills development? </a:t>
            </a:r>
          </a:p>
          <a:p>
            <a:pPr lvl="2">
              <a:spcBef>
                <a:spcPts val="1000"/>
              </a:spcBef>
            </a:pPr>
            <a:r>
              <a:rPr lang="en-US" dirty="0"/>
              <a:t>What factors have constrained or challenged DFAT’s support for skills development? </a:t>
            </a:r>
          </a:p>
          <a:p>
            <a:pPr>
              <a:spcBef>
                <a:spcPts val="1800"/>
              </a:spcBef>
            </a:pPr>
            <a:r>
              <a:rPr lang="en-US" dirty="0"/>
              <a:t>How can DFAT improve assistance for skills development to ensure ongoing relevance and effectiveness?</a:t>
            </a:r>
          </a:p>
          <a:p>
            <a:pPr lvl="2">
              <a:spcBef>
                <a:spcPts val="1000"/>
              </a:spcBef>
            </a:pPr>
            <a:r>
              <a:rPr lang="en-US" dirty="0"/>
              <a:t>To what extent is DFAT's support for skills relevant to the future skills needs in the region?</a:t>
            </a:r>
          </a:p>
          <a:p>
            <a:pPr lvl="2">
              <a:spcBef>
                <a:spcPts val="1000"/>
              </a:spcBef>
            </a:pPr>
            <a:r>
              <a:rPr lang="en-US" dirty="0"/>
              <a:t>Has, and how has, DFAT learned from previous skills development programs to improve design and/or implementation of DFAT’s TVET assistance over time?</a:t>
            </a:r>
          </a:p>
          <a:p>
            <a:pPr lvl="1"/>
            <a:endParaRPr lang="en-AU" dirty="0"/>
          </a:p>
        </p:txBody>
      </p:sp>
      <p:sp>
        <p:nvSpPr>
          <p:cNvPr id="4" name="Slide Number Placeholder 3">
            <a:extLst>
              <a:ext uri="{FF2B5EF4-FFF2-40B4-BE49-F238E27FC236}">
                <a16:creationId xmlns:a16="http://schemas.microsoft.com/office/drawing/2014/main" id="{4AA2AD67-23DE-45FE-A493-B7540CAECBA8}"/>
              </a:ext>
            </a:extLst>
          </p:cNvPr>
          <p:cNvSpPr>
            <a:spLocks noGrp="1"/>
          </p:cNvSpPr>
          <p:nvPr>
            <p:ph type="sldNum" sz="quarter" idx="12"/>
          </p:nvPr>
        </p:nvSpPr>
        <p:spPr/>
        <p:txBody>
          <a:bodyPr/>
          <a:lstStyle/>
          <a:p>
            <a:fld id="{284A07E2-E97A-42E4-8313-125419E51080}" type="slidenum">
              <a:rPr lang="en-AU" smtClean="0"/>
              <a:t>43</a:t>
            </a:fld>
            <a:endParaRPr lang="en-AU"/>
          </a:p>
        </p:txBody>
      </p:sp>
      <p:sp>
        <p:nvSpPr>
          <p:cNvPr id="7" name="Content Placeholder 2">
            <a:extLst>
              <a:ext uri="{FF2B5EF4-FFF2-40B4-BE49-F238E27FC236}">
                <a16:creationId xmlns:a16="http://schemas.microsoft.com/office/drawing/2014/main" id="{A6FB2E55-63B3-4C18-9430-059E45A1B81F}"/>
              </a:ext>
            </a:extLst>
          </p:cNvPr>
          <p:cNvSpPr txBox="1">
            <a:spLocks/>
          </p:cNvSpPr>
          <p:nvPr/>
        </p:nvSpPr>
        <p:spPr>
          <a:xfrm>
            <a:off x="6342243" y="1170735"/>
            <a:ext cx="2368205" cy="3500965"/>
          </a:xfrm>
          <a:prstGeom prst="rect">
            <a:avLst/>
          </a:prstGeom>
          <a:solidFill>
            <a:srgbClr val="D8DBDA"/>
          </a:solidFill>
        </p:spPr>
        <p:txBody>
          <a:bodyPr vert="horz" lIns="180000" tIns="180000" rIns="360000" bIns="180000" rtlCol="0">
            <a:noAutofit/>
          </a:bodyPr>
          <a:lstStyle>
            <a:lvl1pPr marL="0" indent="0" algn="l" defTabSz="914400" rtl="0" eaLnBrk="1" latinLnBrk="0" hangingPunct="1">
              <a:lnSpc>
                <a:spcPct val="110000"/>
              </a:lnSpc>
              <a:spcBef>
                <a:spcPts val="1000"/>
              </a:spcBef>
              <a:buFont typeface="Calibri" panose="020F0502020204030204" pitchFamily="34" charset="0"/>
              <a:buChar char="﻿"/>
              <a:defRPr sz="1600" b="0" kern="1200" cap="none" baseline="0">
                <a:solidFill>
                  <a:schemeClr val="accent1"/>
                </a:solidFill>
                <a:latin typeface="+mn-lt"/>
                <a:ea typeface="+mn-ea"/>
                <a:cs typeface="+mn-cs"/>
              </a:defRPr>
            </a:lvl1pPr>
            <a:lvl2pPr marL="0" indent="0" algn="l" defTabSz="914400" rtl="0" eaLnBrk="1" latinLnBrk="0" hangingPunct="1">
              <a:lnSpc>
                <a:spcPct val="110000"/>
              </a:lnSpc>
              <a:spcBef>
                <a:spcPts val="1000"/>
              </a:spcBef>
              <a:buFont typeface="Calibri" panose="020F0502020204030204" pitchFamily="34" charset="0"/>
              <a:buChar char="﻿"/>
              <a:defRPr sz="1100" b="0" kern="1200">
                <a:solidFill>
                  <a:schemeClr val="tx1"/>
                </a:solidFill>
                <a:latin typeface="+mn-lt"/>
                <a:ea typeface="+mn-ea"/>
                <a:cs typeface="+mn-cs"/>
              </a:defRPr>
            </a:lvl2pPr>
            <a:lvl3pPr marL="226800" indent="-226800" algn="l" defTabSz="914400" rtl="0" eaLnBrk="1" latinLnBrk="0" hangingPunct="1">
              <a:lnSpc>
                <a:spcPct val="110000"/>
              </a:lnSpc>
              <a:spcBef>
                <a:spcPts val="500"/>
              </a:spcBef>
              <a:buFont typeface="+mj-lt"/>
              <a:buAutoNum type="arabicPeriod"/>
              <a:defRPr sz="1100" kern="1200">
                <a:solidFill>
                  <a:schemeClr val="tx1"/>
                </a:solidFill>
                <a:latin typeface="+mn-lt"/>
                <a:ea typeface="+mn-ea"/>
                <a:cs typeface="+mn-cs"/>
              </a:defRPr>
            </a:lvl3pPr>
            <a:lvl4pPr marL="457200" indent="-226800" algn="l" defTabSz="914400" rtl="0" eaLnBrk="1" latinLnBrk="0" hangingPunct="1">
              <a:lnSpc>
                <a:spcPct val="110000"/>
              </a:lnSpc>
              <a:spcBef>
                <a:spcPts val="500"/>
              </a:spcBef>
              <a:buFont typeface="+mj-lt"/>
              <a:buAutoNum type="alphaLcPeriod"/>
              <a:defRPr sz="1100" kern="1200">
                <a:solidFill>
                  <a:schemeClr val="tx1"/>
                </a:solidFill>
                <a:latin typeface="+mn-lt"/>
                <a:ea typeface="+mn-ea"/>
                <a:cs typeface="+mn-cs"/>
              </a:defRPr>
            </a:lvl4pPr>
            <a:lvl5pPr marL="684000" indent="-226800" algn="l" defTabSz="914400" rtl="0" eaLnBrk="1" latinLnBrk="0" hangingPunct="1">
              <a:lnSpc>
                <a:spcPct val="110000"/>
              </a:lnSpc>
              <a:spcBef>
                <a:spcPts val="500"/>
              </a:spcBef>
              <a:buFont typeface="+mj-lt"/>
              <a:buAutoNum type="romanLcPeriod"/>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The meta-evaluation of </a:t>
            </a:r>
            <a:r>
              <a:rPr lang="en-US" dirty="0" err="1"/>
              <a:t>TVET</a:t>
            </a:r>
            <a:r>
              <a:rPr lang="en-US" dirty="0"/>
              <a:t> investments in the Pacific and Timor-Leste determined:</a:t>
            </a:r>
            <a:endParaRPr lang="en-AU" dirty="0"/>
          </a:p>
          <a:p>
            <a:pPr lvl="2"/>
            <a:r>
              <a:rPr lang="en-US" dirty="0"/>
              <a:t>relevance of</a:t>
            </a:r>
            <a:br>
              <a:rPr lang="en-US" dirty="0"/>
            </a:br>
            <a:r>
              <a:rPr lang="en-US" dirty="0"/>
              <a:t>Australian support</a:t>
            </a:r>
            <a:endParaRPr lang="en-AU" dirty="0"/>
          </a:p>
          <a:p>
            <a:pPr lvl="2"/>
            <a:r>
              <a:rPr lang="en-US" dirty="0"/>
              <a:t>results achieved through Australian support</a:t>
            </a:r>
            <a:endParaRPr lang="en-AU" dirty="0"/>
          </a:p>
          <a:p>
            <a:pPr lvl="2"/>
            <a:r>
              <a:rPr lang="en-US" dirty="0"/>
              <a:t>factors that contributed</a:t>
            </a:r>
            <a:br>
              <a:rPr lang="en-US" dirty="0"/>
            </a:br>
            <a:r>
              <a:rPr lang="en-US" dirty="0"/>
              <a:t>to success</a:t>
            </a:r>
            <a:endParaRPr lang="en-AU" dirty="0"/>
          </a:p>
          <a:p>
            <a:pPr lvl="2"/>
            <a:r>
              <a:rPr lang="en-US" dirty="0"/>
              <a:t>factors that </a:t>
            </a:r>
            <a:br>
              <a:rPr lang="en-US" dirty="0"/>
            </a:br>
            <a:r>
              <a:rPr lang="en-US" dirty="0"/>
              <a:t>constrained effectiveness</a:t>
            </a:r>
            <a:endParaRPr lang="en-AU" dirty="0"/>
          </a:p>
          <a:p>
            <a:pPr lvl="2"/>
            <a:r>
              <a:rPr lang="en-US" dirty="0"/>
              <a:t>lessons learned to improve Australian support for skills development.</a:t>
            </a:r>
            <a:endParaRPr lang="en-AU" dirty="0"/>
          </a:p>
          <a:p>
            <a:endParaRPr lang="en-AU" dirty="0"/>
          </a:p>
        </p:txBody>
      </p:sp>
    </p:spTree>
    <p:extLst>
      <p:ext uri="{BB962C8B-B14F-4D97-AF65-F5344CB8AC3E}">
        <p14:creationId xmlns:p14="http://schemas.microsoft.com/office/powerpoint/2010/main" val="42332002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6121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000" y="-1792"/>
            <a:ext cx="8154000" cy="619012"/>
          </a:xfrm>
          <a:solidFill>
            <a:schemeClr val="accent4">
              <a:lumMod val="40000"/>
              <a:lumOff val="60000"/>
            </a:schemeClr>
          </a:solidFill>
        </p:spPr>
        <p:txBody>
          <a:bodyPr vert="horz" lIns="90000" tIns="216000" rIns="90000" bIns="216000" rtlCol="0" anchor="t" anchorCtr="0">
            <a:noAutofit/>
          </a:bodyPr>
          <a:lstStyle/>
          <a:p>
            <a:r>
              <a:rPr lang="en-AU" sz="2000" cap="none" dirty="0">
                <a:solidFill>
                  <a:schemeClr val="tx2"/>
                </a:solidFill>
              </a:rPr>
              <a:t>Foreword</a:t>
            </a:r>
          </a:p>
        </p:txBody>
      </p:sp>
      <p:sp>
        <p:nvSpPr>
          <p:cNvPr id="3" name="Content Placeholder 2"/>
          <p:cNvSpPr>
            <a:spLocks noGrp="1"/>
          </p:cNvSpPr>
          <p:nvPr>
            <p:ph idx="1"/>
          </p:nvPr>
        </p:nvSpPr>
        <p:spPr>
          <a:xfrm>
            <a:off x="630000" y="937260"/>
            <a:ext cx="7885350" cy="5398713"/>
          </a:xfrm>
        </p:spPr>
        <p:txBody>
          <a:bodyPr/>
          <a:lstStyle/>
          <a:p>
            <a:endParaRPr lang="en-AU" sz="1100" dirty="0"/>
          </a:p>
          <a:p>
            <a:pPr lvl="0"/>
            <a:r>
              <a:rPr lang="en-AU" sz="1100" dirty="0">
                <a:solidFill>
                  <a:srgbClr val="000000"/>
                </a:solidFill>
              </a:rPr>
              <a:t>The meta-evaluation makes four recommendations to improve the relevance and effectiveness of Australia’s skills development investments. The Independent Evaluation Committee endorses these recommendations. They represent practical, realistic actions, which build on existing work already underway in DFAT. The actions will equip DFAT staff </a:t>
            </a:r>
            <a:r>
              <a:rPr lang="en-AU" sz="1100" dirty="0" smtClean="0">
                <a:solidFill>
                  <a:srgbClr val="000000"/>
                </a:solidFill>
              </a:rPr>
              <a:t>with </a:t>
            </a:r>
            <a:r>
              <a:rPr lang="en-AU" sz="1100" dirty="0">
                <a:solidFill>
                  <a:srgbClr val="000000"/>
                </a:solidFill>
              </a:rPr>
              <a:t>the necessary analysis, guidance and systems to improve the design and successful implementation of investments in the sector.</a:t>
            </a:r>
          </a:p>
          <a:p>
            <a:pPr>
              <a:buNone/>
            </a:pPr>
            <a:endParaRPr lang="en-AU" sz="1100" dirty="0"/>
          </a:p>
          <a:p>
            <a:pPr>
              <a:buNone/>
            </a:pPr>
            <a:endParaRPr lang="en-AU" sz="1100" dirty="0" smtClean="0"/>
          </a:p>
          <a:p>
            <a:pPr>
              <a:buNone/>
            </a:pPr>
            <a:endParaRPr lang="en-AU" sz="1100" dirty="0"/>
          </a:p>
          <a:p>
            <a:endParaRPr lang="en-AU" sz="1100" dirty="0"/>
          </a:p>
          <a:p>
            <a:endParaRPr lang="en-AU" sz="1100" dirty="0"/>
          </a:p>
          <a:p>
            <a:pPr>
              <a:buNone/>
            </a:pPr>
            <a:r>
              <a:rPr lang="en-AU" sz="1100" dirty="0" smtClean="0">
                <a:solidFill>
                  <a:schemeClr val="tx1"/>
                </a:solidFill>
              </a:rPr>
              <a:t>Dr Wendy </a:t>
            </a:r>
            <a:r>
              <a:rPr lang="en-AU" sz="1100" dirty="0">
                <a:solidFill>
                  <a:schemeClr val="tx1"/>
                </a:solidFill>
              </a:rPr>
              <a:t>Jarvie</a:t>
            </a:r>
          </a:p>
          <a:p>
            <a:r>
              <a:rPr lang="en-AU" sz="1100" dirty="0" smtClean="0">
                <a:solidFill>
                  <a:schemeClr val="tx1"/>
                </a:solidFill>
              </a:rPr>
              <a:t>Member, </a:t>
            </a:r>
            <a:r>
              <a:rPr lang="en-AU" sz="1100" dirty="0">
                <a:solidFill>
                  <a:schemeClr val="tx1"/>
                </a:solidFill>
              </a:rPr>
              <a:t>Independent Evaluation Committee</a:t>
            </a:r>
          </a:p>
          <a:p>
            <a:endParaRPr lang="en-AU" dirty="0" smtClean="0"/>
          </a:p>
          <a:p>
            <a:endParaRPr lang="en-AU" dirty="0"/>
          </a:p>
        </p:txBody>
      </p:sp>
      <p:sp>
        <p:nvSpPr>
          <p:cNvPr id="4" name="Slide Number Placeholder 3"/>
          <p:cNvSpPr>
            <a:spLocks noGrp="1"/>
          </p:cNvSpPr>
          <p:nvPr>
            <p:ph type="sldNum" sz="quarter" idx="12"/>
          </p:nvPr>
        </p:nvSpPr>
        <p:spPr/>
        <p:txBody>
          <a:bodyPr/>
          <a:lstStyle/>
          <a:p>
            <a:fld id="{284A07E2-E97A-42E4-8313-125419E51080}" type="slidenum">
              <a:rPr lang="en-AU" smtClean="0"/>
              <a:t>5</a:t>
            </a:fld>
            <a:endParaRPr lang="en-AU"/>
          </a:p>
        </p:txBody>
      </p:sp>
      <p:pic>
        <p:nvPicPr>
          <p:cNvPr id="6" name="Picture 5"/>
          <p:cNvPicPr>
            <a:picLocks noChangeAspect="1"/>
          </p:cNvPicPr>
          <p:nvPr/>
        </p:nvPicPr>
        <p:blipFill>
          <a:blip r:embed="rId2"/>
          <a:stretch>
            <a:fillRect/>
          </a:stretch>
        </p:blipFill>
        <p:spPr>
          <a:xfrm>
            <a:off x="628650" y="2712178"/>
            <a:ext cx="1676700" cy="514818"/>
          </a:xfrm>
          <a:prstGeom prst="rect">
            <a:avLst/>
          </a:prstGeom>
        </p:spPr>
      </p:pic>
    </p:spTree>
    <p:extLst>
      <p:ext uri="{BB962C8B-B14F-4D97-AF65-F5344CB8AC3E}">
        <p14:creationId xmlns:p14="http://schemas.microsoft.com/office/powerpoint/2010/main" val="2194622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E5046-25DC-4164-9361-381533E6A8AF}"/>
              </a:ext>
            </a:extLst>
          </p:cNvPr>
          <p:cNvSpPr>
            <a:spLocks noGrp="1"/>
          </p:cNvSpPr>
          <p:nvPr>
            <p:ph type="title"/>
          </p:nvPr>
        </p:nvSpPr>
        <p:spPr/>
        <p:txBody>
          <a:bodyPr/>
          <a:lstStyle/>
          <a:p>
            <a:r>
              <a:rPr lang="en-AU" dirty="0"/>
              <a:t>Terminology</a:t>
            </a:r>
          </a:p>
        </p:txBody>
      </p:sp>
      <p:sp>
        <p:nvSpPr>
          <p:cNvPr id="3" name="Content Placeholder 2">
            <a:extLst>
              <a:ext uri="{FF2B5EF4-FFF2-40B4-BE49-F238E27FC236}">
                <a16:creationId xmlns:a16="http://schemas.microsoft.com/office/drawing/2014/main" id="{93D519CD-A351-4B50-8F40-C0AF6DDBBD49}"/>
              </a:ext>
            </a:extLst>
          </p:cNvPr>
          <p:cNvSpPr>
            <a:spLocks noGrp="1"/>
          </p:cNvSpPr>
          <p:nvPr>
            <p:ph idx="1"/>
          </p:nvPr>
        </p:nvSpPr>
        <p:spPr>
          <a:xfrm>
            <a:off x="628650" y="1315791"/>
            <a:ext cx="7757255" cy="5328000"/>
          </a:xfrm>
        </p:spPr>
        <p:txBody>
          <a:bodyPr/>
          <a:lstStyle/>
          <a:p>
            <a:pPr>
              <a:buNone/>
            </a:pPr>
            <a:r>
              <a:rPr lang="en-US" dirty="0" smtClean="0"/>
              <a:t>Australia </a:t>
            </a:r>
            <a:r>
              <a:rPr lang="en-US" dirty="0"/>
              <a:t>Pacific Training </a:t>
            </a:r>
            <a:r>
              <a:rPr lang="en-US" dirty="0" smtClean="0"/>
              <a:t>Coalition </a:t>
            </a:r>
            <a:r>
              <a:rPr lang="en-US" dirty="0"/>
              <a:t>(APTC)</a:t>
            </a:r>
          </a:p>
          <a:p>
            <a:pPr>
              <a:tabLst>
                <a:tab pos="3136900" algn="l"/>
              </a:tabLst>
            </a:pPr>
            <a:r>
              <a:rPr lang="en-US" sz="1100" dirty="0">
                <a:solidFill>
                  <a:schemeClr val="tx1"/>
                </a:solidFill>
              </a:rPr>
              <a:t>The former </a:t>
            </a:r>
            <a:r>
              <a:rPr lang="en-US" sz="1100" dirty="0" smtClean="0">
                <a:solidFill>
                  <a:schemeClr val="tx1"/>
                </a:solidFill>
              </a:rPr>
              <a:t>Australia </a:t>
            </a:r>
            <a:r>
              <a:rPr lang="en-US" sz="1100" dirty="0">
                <a:solidFill>
                  <a:schemeClr val="tx1"/>
                </a:solidFill>
              </a:rPr>
              <a:t>Pacific </a:t>
            </a:r>
            <a:r>
              <a:rPr lang="en-US" sz="1100" dirty="0" smtClean="0">
                <a:solidFill>
                  <a:schemeClr val="tx1"/>
                </a:solidFill>
              </a:rPr>
              <a:t>Technical </a:t>
            </a:r>
            <a:r>
              <a:rPr lang="en-US" sz="1100" dirty="0">
                <a:solidFill>
                  <a:schemeClr val="tx1"/>
                </a:solidFill>
              </a:rPr>
              <a:t>College </a:t>
            </a:r>
            <a:r>
              <a:rPr lang="en-AU" sz="1100" dirty="0">
                <a:solidFill>
                  <a:schemeClr val="tx1"/>
                </a:solidFill>
              </a:rPr>
              <a:t>was a flagship program of the Australian Government, promoting economic growth across the Pacific region through skills training and employment. </a:t>
            </a:r>
            <a:r>
              <a:rPr lang="en-US" sz="1100" dirty="0">
                <a:solidFill>
                  <a:schemeClr val="tx1"/>
                </a:solidFill>
              </a:rPr>
              <a:t>The College has transitioned to become the </a:t>
            </a:r>
            <a:r>
              <a:rPr lang="en-US" sz="1100" dirty="0" smtClean="0">
                <a:solidFill>
                  <a:schemeClr val="tx1"/>
                </a:solidFill>
              </a:rPr>
              <a:t>Australia </a:t>
            </a:r>
            <a:r>
              <a:rPr lang="en-US" sz="1100" dirty="0">
                <a:solidFill>
                  <a:schemeClr val="tx1"/>
                </a:solidFill>
              </a:rPr>
              <a:t>Pacific Training </a:t>
            </a:r>
            <a:r>
              <a:rPr lang="en-US" sz="1100" dirty="0" smtClean="0">
                <a:solidFill>
                  <a:schemeClr val="tx1"/>
                </a:solidFill>
              </a:rPr>
              <a:t>Coalition, a </a:t>
            </a:r>
            <a:r>
              <a:rPr lang="en-AU" sz="1100" dirty="0" smtClean="0">
                <a:solidFill>
                  <a:schemeClr val="tx1"/>
                </a:solidFill>
              </a:rPr>
              <a:t>centre </a:t>
            </a:r>
            <a:r>
              <a:rPr lang="en-AU" sz="1100" dirty="0">
                <a:solidFill>
                  <a:schemeClr val="tx1"/>
                </a:solidFill>
              </a:rPr>
              <a:t>of training </a:t>
            </a:r>
            <a:r>
              <a:rPr lang="en-AU" sz="1100" dirty="0" smtClean="0">
                <a:solidFill>
                  <a:schemeClr val="tx1"/>
                </a:solidFill>
              </a:rPr>
              <a:t>excellence supporting the delivery of Australian-standard </a:t>
            </a:r>
            <a:r>
              <a:rPr lang="en-AU" sz="1100" dirty="0">
                <a:solidFill>
                  <a:schemeClr val="tx1"/>
                </a:solidFill>
              </a:rPr>
              <a:t>skills and qualifications for a wide range of vocational careers throughout the Pacific.</a:t>
            </a:r>
            <a:endParaRPr lang="en-US" sz="1100" dirty="0" smtClean="0">
              <a:solidFill>
                <a:schemeClr val="tx1"/>
              </a:solidFill>
            </a:endParaRPr>
          </a:p>
          <a:p>
            <a:pPr>
              <a:tabLst>
                <a:tab pos="3136900" algn="l"/>
              </a:tabLst>
            </a:pPr>
            <a:r>
              <a:rPr lang="en-US" dirty="0" smtClean="0"/>
              <a:t>Monitoring </a:t>
            </a:r>
            <a:r>
              <a:rPr lang="en-US" dirty="0"/>
              <a:t>Evaluation and Learning (MEL)</a:t>
            </a:r>
          </a:p>
          <a:p>
            <a:r>
              <a:rPr lang="en-US" sz="1100" dirty="0">
                <a:solidFill>
                  <a:schemeClr val="tx1"/>
                </a:solidFill>
              </a:rPr>
              <a:t>Systems which </a:t>
            </a:r>
            <a:r>
              <a:rPr lang="en-US" sz="1100" dirty="0" smtClean="0">
                <a:solidFill>
                  <a:schemeClr val="tx1"/>
                </a:solidFill>
              </a:rPr>
              <a:t>track </a:t>
            </a:r>
            <a:r>
              <a:rPr lang="en-US" sz="1100" dirty="0">
                <a:solidFill>
                  <a:schemeClr val="tx1"/>
                </a:solidFill>
              </a:rPr>
              <a:t>and assess program implementation, outputs and outcomes, and apply knowledge gained from evidence and analysis to improve programs and ensure accountability.</a:t>
            </a:r>
          </a:p>
          <a:p>
            <a:r>
              <a:rPr lang="en-US" dirty="0"/>
              <a:t>Skills</a:t>
            </a:r>
          </a:p>
          <a:p>
            <a:pPr lvl="1"/>
            <a:r>
              <a:rPr lang="en-US" dirty="0"/>
              <a:t>Technical/professional, cognitive and non-cognitive capabilities which, in combination, are required to participate productively in the workforce.</a:t>
            </a:r>
          </a:p>
          <a:p>
            <a:pPr>
              <a:spcBef>
                <a:spcPts val="1800"/>
              </a:spcBef>
            </a:pPr>
            <a:r>
              <a:rPr lang="en-US" dirty="0"/>
              <a:t>Skills development</a:t>
            </a:r>
          </a:p>
          <a:p>
            <a:pPr lvl="1"/>
            <a:r>
              <a:rPr lang="en-US" dirty="0"/>
              <a:t>Broader concept of acquiring the skills required for effective workforce participation.</a:t>
            </a:r>
          </a:p>
          <a:p>
            <a:pPr>
              <a:spcBef>
                <a:spcPts val="1800"/>
              </a:spcBef>
            </a:pPr>
            <a:r>
              <a:rPr lang="en-US" dirty="0"/>
              <a:t>Technical and Vocational Education and Training (TVET)</a:t>
            </a:r>
          </a:p>
          <a:p>
            <a:pPr lvl="1"/>
            <a:r>
              <a:rPr lang="en-US" dirty="0"/>
              <a:t>Education and training that results in the development of work-related knowledge and skills.</a:t>
            </a:r>
          </a:p>
          <a:p>
            <a:pPr lvl="1"/>
            <a:endParaRPr lang="en-US" dirty="0"/>
          </a:p>
        </p:txBody>
      </p:sp>
      <p:sp>
        <p:nvSpPr>
          <p:cNvPr id="5" name="Slide Number Placeholder 4">
            <a:extLst>
              <a:ext uri="{FF2B5EF4-FFF2-40B4-BE49-F238E27FC236}">
                <a16:creationId xmlns:a16="http://schemas.microsoft.com/office/drawing/2014/main" id="{214F0893-2F67-46AD-80CD-5C0E5E211C4A}"/>
              </a:ext>
            </a:extLst>
          </p:cNvPr>
          <p:cNvSpPr>
            <a:spLocks noGrp="1"/>
          </p:cNvSpPr>
          <p:nvPr>
            <p:ph type="sldNum" sz="quarter" idx="12"/>
          </p:nvPr>
        </p:nvSpPr>
        <p:spPr/>
        <p:txBody>
          <a:bodyPr/>
          <a:lstStyle/>
          <a:p>
            <a:fld id="{284A07E2-E97A-42E4-8313-125419E51080}" type="slidenum">
              <a:rPr lang="en-AU" smtClean="0"/>
              <a:t>6</a:t>
            </a:fld>
            <a:endParaRPr lang="en-AU"/>
          </a:p>
        </p:txBody>
      </p:sp>
      <p:pic>
        <p:nvPicPr>
          <p:cNvPr id="9" name="Picture 8">
            <a:extLst>
              <a:ext uri="{FF2B5EF4-FFF2-40B4-BE49-F238E27FC236}">
                <a16:creationId xmlns:a16="http://schemas.microsoft.com/office/drawing/2014/main" id="{9D8D98B8-3DDD-4601-A242-71BEB9D1F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941" y="4264571"/>
            <a:ext cx="2528004" cy="2070809"/>
          </a:xfrm>
          <a:prstGeom prst="rect">
            <a:avLst/>
          </a:prstGeom>
        </p:spPr>
      </p:pic>
    </p:spTree>
    <p:extLst>
      <p:ext uri="{BB962C8B-B14F-4D97-AF65-F5344CB8AC3E}">
        <p14:creationId xmlns:p14="http://schemas.microsoft.com/office/powerpoint/2010/main" val="1051598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9EBFFD-4B02-4F96-B5BD-4E2B4CEAECD8}"/>
              </a:ext>
            </a:extLst>
          </p:cNvPr>
          <p:cNvSpPr>
            <a:spLocks noGrp="1"/>
          </p:cNvSpPr>
          <p:nvPr>
            <p:ph sz="half" idx="1"/>
          </p:nvPr>
        </p:nvSpPr>
        <p:spPr>
          <a:xfrm>
            <a:off x="495000" y="1179407"/>
            <a:ext cx="3816000" cy="5432990"/>
          </a:xfrm>
        </p:spPr>
        <p:txBody>
          <a:bodyPr/>
          <a:lstStyle/>
          <a:p>
            <a:r>
              <a:rPr lang="en-US" dirty="0"/>
              <a:t>Introduction</a:t>
            </a:r>
          </a:p>
          <a:p>
            <a:pPr lvl="1"/>
            <a:r>
              <a:rPr lang="en-US" dirty="0"/>
              <a:t>Australia shares the responsibilities and challenges of supporting economic prosperity in </a:t>
            </a:r>
            <a:r>
              <a:rPr lang="en-US" dirty="0" smtClean="0"/>
              <a:t>Pacific island countries </a:t>
            </a:r>
            <a:r>
              <a:rPr lang="en-US" dirty="0"/>
              <a:t>and </a:t>
            </a:r>
            <a:r>
              <a:rPr lang="en-US" dirty="0" smtClean="0"/>
              <a:t>in Timor-Leste</a:t>
            </a:r>
            <a:r>
              <a:rPr lang="en-US" dirty="0"/>
              <a:t>. Skills development is a critical component of Australia’s development cooperation, and helps ensure:</a:t>
            </a:r>
          </a:p>
          <a:p>
            <a:pPr lvl="2"/>
            <a:r>
              <a:rPr lang="en-US" dirty="0"/>
              <a:t>local </a:t>
            </a:r>
            <a:r>
              <a:rPr lang="en-US" dirty="0" err="1"/>
              <a:t>labour</a:t>
            </a:r>
            <a:r>
              <a:rPr lang="en-US" dirty="0"/>
              <a:t> markets in the region are well supported with work ready training graduates</a:t>
            </a:r>
          </a:p>
          <a:p>
            <a:pPr lvl="2"/>
            <a:r>
              <a:rPr lang="en-US" dirty="0"/>
              <a:t>people from </a:t>
            </a:r>
            <a:r>
              <a:rPr lang="en-US" dirty="0" smtClean="0"/>
              <a:t>Pacific island countries </a:t>
            </a:r>
            <a:r>
              <a:rPr lang="en-US" dirty="0"/>
              <a:t>and Timor-Leste are well prepared to take up </a:t>
            </a:r>
            <a:r>
              <a:rPr lang="en-US" dirty="0" err="1"/>
              <a:t>labour</a:t>
            </a:r>
            <a:r>
              <a:rPr lang="en-US" dirty="0"/>
              <a:t> mobility opportunities.</a:t>
            </a:r>
          </a:p>
          <a:p>
            <a:pPr lvl="1"/>
            <a:r>
              <a:rPr lang="en-US" dirty="0" smtClean="0"/>
              <a:t>Between </a:t>
            </a:r>
            <a:r>
              <a:rPr lang="en-US" dirty="0"/>
              <a:t>2012–13 and 2017–18, Australia invested more than $250 million in TVET investments in the Pacific and Timor-Leste.</a:t>
            </a:r>
          </a:p>
          <a:p>
            <a:pPr lvl="1"/>
            <a:r>
              <a:rPr lang="en-US" dirty="0"/>
              <a:t>This meta-evaluation assessed 11 evaluations of </a:t>
            </a:r>
            <a:r>
              <a:rPr lang="en-US" dirty="0" err="1"/>
              <a:t>TVET</a:t>
            </a:r>
            <a:r>
              <a:rPr lang="en-US" dirty="0"/>
              <a:t> investments in the Pacific and Timor-Leste in this period to determine:</a:t>
            </a:r>
          </a:p>
          <a:p>
            <a:pPr lvl="2"/>
            <a:r>
              <a:rPr lang="en-US" dirty="0"/>
              <a:t>relevance of Australian support</a:t>
            </a:r>
          </a:p>
          <a:p>
            <a:pPr lvl="2"/>
            <a:r>
              <a:rPr lang="en-US" dirty="0"/>
              <a:t>results achieved through Australian support</a:t>
            </a:r>
          </a:p>
          <a:p>
            <a:pPr lvl="2"/>
            <a:r>
              <a:rPr lang="en-US" dirty="0"/>
              <a:t>factors that contributed to success</a:t>
            </a:r>
          </a:p>
          <a:p>
            <a:pPr lvl="2"/>
            <a:r>
              <a:rPr lang="en-US" dirty="0"/>
              <a:t>factors that constrained effectiveness</a:t>
            </a:r>
          </a:p>
          <a:p>
            <a:pPr lvl="2"/>
            <a:r>
              <a:rPr lang="en-US" dirty="0" smtClean="0"/>
              <a:t>lessons </a:t>
            </a:r>
            <a:r>
              <a:rPr lang="en-US" dirty="0"/>
              <a:t>learned to improve Australian support for skills development.</a:t>
            </a:r>
          </a:p>
          <a:p>
            <a:pPr marL="0" lvl="2" indent="0">
              <a:buNone/>
            </a:pPr>
            <a:r>
              <a:rPr lang="en-US" dirty="0"/>
              <a:t>This </a:t>
            </a:r>
            <a:r>
              <a:rPr lang="en-US" dirty="0" smtClean="0"/>
              <a:t>analysis </a:t>
            </a:r>
            <a:r>
              <a:rPr lang="en-US" dirty="0"/>
              <a:t>provides a useful resource for DFAT TVET managers and partners.</a:t>
            </a:r>
          </a:p>
        </p:txBody>
      </p:sp>
      <p:sp>
        <p:nvSpPr>
          <p:cNvPr id="4" name="Content Placeholder 3">
            <a:extLst>
              <a:ext uri="{FF2B5EF4-FFF2-40B4-BE49-F238E27FC236}">
                <a16:creationId xmlns:a16="http://schemas.microsoft.com/office/drawing/2014/main" id="{880F2C79-EB18-4EFF-A29A-2714F4BE2007}"/>
              </a:ext>
            </a:extLst>
          </p:cNvPr>
          <p:cNvSpPr>
            <a:spLocks noGrp="1"/>
          </p:cNvSpPr>
          <p:nvPr>
            <p:ph sz="half" idx="2"/>
          </p:nvPr>
        </p:nvSpPr>
        <p:spPr>
          <a:xfrm>
            <a:off x="4806000" y="1179407"/>
            <a:ext cx="3816000" cy="5328000"/>
          </a:xfrm>
        </p:spPr>
        <p:txBody>
          <a:bodyPr/>
          <a:lstStyle/>
          <a:p>
            <a:r>
              <a:rPr lang="en-US" dirty="0"/>
              <a:t>Overall findings</a:t>
            </a:r>
          </a:p>
          <a:p>
            <a:pPr lvl="1"/>
            <a:r>
              <a:rPr lang="en-US" dirty="0"/>
              <a:t>Overall this </a:t>
            </a:r>
            <a:r>
              <a:rPr lang="en-US" dirty="0" smtClean="0"/>
              <a:t>work has reinforced </a:t>
            </a:r>
            <a:r>
              <a:rPr lang="en-US" dirty="0"/>
              <a:t>the fundamental importance of good aid management for successful TVET investments. Quality designs, monitoring, evaluation and learning systems are critical.</a:t>
            </a:r>
          </a:p>
          <a:p>
            <a:pPr lvl="1"/>
            <a:r>
              <a:rPr lang="en-US" dirty="0" smtClean="0"/>
              <a:t>It also </a:t>
            </a:r>
            <a:r>
              <a:rPr lang="en-US" dirty="0"/>
              <a:t>confirmed the need for sound </a:t>
            </a:r>
            <a:r>
              <a:rPr lang="en-US" dirty="0" smtClean="0"/>
              <a:t>contextual analysis, especially labor </a:t>
            </a:r>
            <a:r>
              <a:rPr lang="en-US" dirty="0"/>
              <a:t>market needs </a:t>
            </a:r>
            <a:r>
              <a:rPr lang="en-US" dirty="0" smtClean="0"/>
              <a:t>analysis, to </a:t>
            </a:r>
            <a:r>
              <a:rPr lang="en-US" dirty="0"/>
              <a:t>ensure </a:t>
            </a:r>
            <a:r>
              <a:rPr lang="en-US" dirty="0" smtClean="0"/>
              <a:t>skills </a:t>
            </a:r>
            <a:r>
              <a:rPr lang="en-US" dirty="0"/>
              <a:t>training profiles align with </a:t>
            </a:r>
            <a:r>
              <a:rPr lang="en-US" dirty="0" err="1"/>
              <a:t>labour</a:t>
            </a:r>
            <a:r>
              <a:rPr lang="en-US" dirty="0"/>
              <a:t> market demand to strengthen employment prospects for graduates.</a:t>
            </a:r>
          </a:p>
          <a:p>
            <a:pPr lvl="1"/>
            <a:r>
              <a:rPr lang="en-US" sz="1600" dirty="0">
                <a:solidFill>
                  <a:schemeClr val="accent1"/>
                </a:solidFill>
              </a:rPr>
              <a:t>Results</a:t>
            </a:r>
          </a:p>
          <a:p>
            <a:pPr lvl="1"/>
            <a:r>
              <a:rPr lang="en-US" dirty="0" smtClean="0"/>
              <a:t>Australia’s </a:t>
            </a:r>
            <a:r>
              <a:rPr lang="en-US" dirty="0"/>
              <a:t>TVET programs have:</a:t>
            </a:r>
          </a:p>
          <a:p>
            <a:pPr lvl="2"/>
            <a:r>
              <a:rPr lang="en-US" dirty="0"/>
              <a:t>increased the equitable supply of skills in the region</a:t>
            </a:r>
          </a:p>
          <a:p>
            <a:pPr lvl="2"/>
            <a:r>
              <a:rPr lang="en-US" dirty="0"/>
              <a:t>improved quality in </a:t>
            </a:r>
            <a:r>
              <a:rPr lang="en-US" dirty="0" err="1"/>
              <a:t>TVET</a:t>
            </a:r>
            <a:r>
              <a:rPr lang="en-US" dirty="0"/>
              <a:t> systems</a:t>
            </a:r>
          </a:p>
          <a:p>
            <a:pPr lvl="2"/>
            <a:r>
              <a:rPr lang="en-US" dirty="0"/>
              <a:t>improved outcomes for industry and graduates.</a:t>
            </a:r>
          </a:p>
          <a:p>
            <a:r>
              <a:rPr lang="en-US" dirty="0"/>
              <a:t>Relevance of Australian support</a:t>
            </a:r>
          </a:p>
          <a:p>
            <a:pPr lvl="2"/>
            <a:r>
              <a:rPr lang="en-US" dirty="0"/>
              <a:t>All 11 evaluations confirmed the relevance of Australia’s support. </a:t>
            </a:r>
          </a:p>
          <a:p>
            <a:pPr lvl="2"/>
            <a:r>
              <a:rPr lang="en-US" dirty="0"/>
              <a:t>Most evaluations focused only on the degree to which the investment aligned with partner government and Australian high-level policy objectives rather than relevance to industry, graduates and other target groups. </a:t>
            </a:r>
          </a:p>
        </p:txBody>
      </p:sp>
      <p:sp>
        <p:nvSpPr>
          <p:cNvPr id="5" name="Slide Number Placeholder 4">
            <a:extLst>
              <a:ext uri="{FF2B5EF4-FFF2-40B4-BE49-F238E27FC236}">
                <a16:creationId xmlns:a16="http://schemas.microsoft.com/office/drawing/2014/main" id="{007BC115-02F4-4016-97DA-C2D1F0F8C944}"/>
              </a:ext>
            </a:extLst>
          </p:cNvPr>
          <p:cNvSpPr>
            <a:spLocks noGrp="1"/>
          </p:cNvSpPr>
          <p:nvPr>
            <p:ph type="sldNum" sz="quarter" idx="12"/>
          </p:nvPr>
        </p:nvSpPr>
        <p:spPr/>
        <p:txBody>
          <a:bodyPr/>
          <a:lstStyle/>
          <a:p>
            <a:fld id="{284A07E2-E97A-42E4-8313-125419E51080}" type="slidenum">
              <a:rPr lang="en-AU" smtClean="0"/>
              <a:t>7</a:t>
            </a:fld>
            <a:endParaRPr lang="en-AU"/>
          </a:p>
        </p:txBody>
      </p:sp>
      <p:sp>
        <p:nvSpPr>
          <p:cNvPr id="2" name="Title 1">
            <a:extLst>
              <a:ext uri="{FF2B5EF4-FFF2-40B4-BE49-F238E27FC236}">
                <a16:creationId xmlns:a16="http://schemas.microsoft.com/office/drawing/2014/main" id="{BCE7C9C2-A471-4ABE-91FA-1404DC2C2860}"/>
              </a:ext>
            </a:extLst>
          </p:cNvPr>
          <p:cNvSpPr>
            <a:spLocks noGrp="1"/>
          </p:cNvSpPr>
          <p:nvPr>
            <p:ph type="title"/>
          </p:nvPr>
        </p:nvSpPr>
        <p:spPr/>
        <p:txBody>
          <a:bodyPr/>
          <a:lstStyle/>
          <a:p>
            <a:r>
              <a:rPr lang="en-AU" dirty="0"/>
              <a:t>Executive Summary</a:t>
            </a:r>
          </a:p>
        </p:txBody>
      </p:sp>
    </p:spTree>
    <p:extLst>
      <p:ext uri="{BB962C8B-B14F-4D97-AF65-F5344CB8AC3E}">
        <p14:creationId xmlns:p14="http://schemas.microsoft.com/office/powerpoint/2010/main" val="2882352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EA13E-C46E-43BC-BBCE-BF0C5C9B975B}"/>
              </a:ext>
            </a:extLst>
          </p:cNvPr>
          <p:cNvSpPr>
            <a:spLocks noGrp="1"/>
          </p:cNvSpPr>
          <p:nvPr>
            <p:ph type="title"/>
          </p:nvPr>
        </p:nvSpPr>
        <p:spPr/>
        <p:txBody>
          <a:bodyPr/>
          <a:lstStyle/>
          <a:p>
            <a:r>
              <a:rPr lang="en-AU" dirty="0"/>
              <a:t>Executive summary</a:t>
            </a:r>
          </a:p>
        </p:txBody>
      </p:sp>
      <p:sp>
        <p:nvSpPr>
          <p:cNvPr id="3" name="Content Placeholder 2">
            <a:extLst>
              <a:ext uri="{FF2B5EF4-FFF2-40B4-BE49-F238E27FC236}">
                <a16:creationId xmlns:a16="http://schemas.microsoft.com/office/drawing/2014/main" id="{D4859A06-98C2-4944-A18B-359C1E415E44}"/>
              </a:ext>
            </a:extLst>
          </p:cNvPr>
          <p:cNvSpPr>
            <a:spLocks noGrp="1"/>
          </p:cNvSpPr>
          <p:nvPr>
            <p:ph sz="half" idx="1"/>
          </p:nvPr>
        </p:nvSpPr>
        <p:spPr>
          <a:xfrm>
            <a:off x="495000" y="1114931"/>
            <a:ext cx="2653650" cy="5327513"/>
          </a:xfrm>
        </p:spPr>
        <p:txBody>
          <a:bodyPr/>
          <a:lstStyle/>
          <a:p>
            <a:pPr lvl="1"/>
            <a:r>
              <a:rPr lang="en-US" b="1" dirty="0" smtClean="0">
                <a:solidFill>
                  <a:schemeClr val="tx2"/>
                </a:solidFill>
              </a:rPr>
              <a:t>1. Quality </a:t>
            </a:r>
            <a:r>
              <a:rPr lang="en-US" b="1" dirty="0">
                <a:solidFill>
                  <a:schemeClr val="tx2"/>
                </a:solidFill>
              </a:rPr>
              <a:t>investment designs  and transition to </a:t>
            </a:r>
            <a:r>
              <a:rPr lang="en-US" b="1" dirty="0" smtClean="0">
                <a:solidFill>
                  <a:schemeClr val="tx2"/>
                </a:solidFill>
              </a:rPr>
              <a:t>implementation</a:t>
            </a:r>
          </a:p>
          <a:p>
            <a:pPr lvl="1"/>
            <a:r>
              <a:rPr lang="en-US" dirty="0" smtClean="0"/>
              <a:t>    Success was evident where programs:</a:t>
            </a:r>
            <a:endParaRPr lang="en-US" dirty="0"/>
          </a:p>
          <a:p>
            <a:pPr lvl="3"/>
            <a:r>
              <a:rPr lang="en-US" dirty="0"/>
              <a:t>took a long-term view to reform and </a:t>
            </a:r>
            <a:r>
              <a:rPr lang="en-US" dirty="0" smtClean="0"/>
              <a:t>improvement in the skills sector</a:t>
            </a:r>
            <a:endParaRPr lang="en-US" dirty="0"/>
          </a:p>
          <a:p>
            <a:pPr lvl="3"/>
            <a:r>
              <a:rPr lang="en-US" dirty="0"/>
              <a:t>promoted meaningful </a:t>
            </a:r>
            <a:r>
              <a:rPr lang="en-US" dirty="0" smtClean="0"/>
              <a:t>skills stakeholder participation, including with local employers, </a:t>
            </a:r>
            <a:r>
              <a:rPr lang="en-US" dirty="0"/>
              <a:t>to </a:t>
            </a:r>
            <a:r>
              <a:rPr lang="en-US" dirty="0" err="1"/>
              <a:t>localise</a:t>
            </a:r>
            <a:r>
              <a:rPr lang="en-US" dirty="0"/>
              <a:t> ownership, </a:t>
            </a:r>
            <a:r>
              <a:rPr lang="en-US" dirty="0" smtClean="0"/>
              <a:t>leadership</a:t>
            </a:r>
            <a:r>
              <a:rPr lang="en-US" dirty="0"/>
              <a:t> </a:t>
            </a:r>
            <a:r>
              <a:rPr lang="en-US" dirty="0" smtClean="0"/>
              <a:t>and </a:t>
            </a:r>
            <a:r>
              <a:rPr lang="en-US" dirty="0"/>
              <a:t>influence</a:t>
            </a:r>
          </a:p>
          <a:p>
            <a:pPr lvl="3"/>
            <a:r>
              <a:rPr lang="en-US" dirty="0"/>
              <a:t>encouraged flexibility to foster ongoing learning and adaptation</a:t>
            </a:r>
          </a:p>
          <a:p>
            <a:pPr lvl="3"/>
            <a:r>
              <a:rPr lang="en-US" dirty="0"/>
              <a:t>provided a plausible program logic with clear objectives</a:t>
            </a:r>
          </a:p>
          <a:p>
            <a:pPr lvl="3"/>
            <a:r>
              <a:rPr lang="en-US" dirty="0"/>
              <a:t>ensured key staff and systems (e.g. monitoring and evaluation) </a:t>
            </a:r>
            <a:r>
              <a:rPr lang="en-US" dirty="0" smtClean="0"/>
              <a:t>were </a:t>
            </a:r>
            <a:r>
              <a:rPr lang="en-US" dirty="0"/>
              <a:t>in place early.</a:t>
            </a:r>
          </a:p>
          <a:p>
            <a:pPr marL="226800" lvl="1" indent="-457200">
              <a:buNone/>
            </a:pPr>
            <a:endParaRPr lang="en-AU" dirty="0"/>
          </a:p>
        </p:txBody>
      </p:sp>
      <p:sp>
        <p:nvSpPr>
          <p:cNvPr id="4" name="Content Placeholder 3">
            <a:extLst>
              <a:ext uri="{FF2B5EF4-FFF2-40B4-BE49-F238E27FC236}">
                <a16:creationId xmlns:a16="http://schemas.microsoft.com/office/drawing/2014/main" id="{078AB68F-69C4-46AA-83FC-123F98E105BC}"/>
              </a:ext>
            </a:extLst>
          </p:cNvPr>
          <p:cNvSpPr>
            <a:spLocks noGrp="1"/>
          </p:cNvSpPr>
          <p:nvPr>
            <p:ph sz="half" idx="2"/>
          </p:nvPr>
        </p:nvSpPr>
        <p:spPr>
          <a:xfrm>
            <a:off x="5988131" y="1118393"/>
            <a:ext cx="2660869" cy="3576142"/>
          </a:xfrm>
        </p:spPr>
        <p:txBody>
          <a:bodyPr/>
          <a:lstStyle/>
          <a:p>
            <a:pPr lvl="1"/>
            <a:r>
              <a:rPr lang="en-US" b="1" dirty="0">
                <a:solidFill>
                  <a:schemeClr val="tx2"/>
                </a:solidFill>
              </a:rPr>
              <a:t>3. Monitoring, evaluation and learning </a:t>
            </a:r>
            <a:endParaRPr lang="en-US" b="1" dirty="0" smtClean="0">
              <a:solidFill>
                <a:schemeClr val="tx2"/>
              </a:solidFill>
            </a:endParaRPr>
          </a:p>
          <a:p>
            <a:pPr lvl="1"/>
            <a:r>
              <a:rPr lang="en-US" dirty="0" smtClean="0"/>
              <a:t>    Success was evident where programs</a:t>
            </a:r>
            <a:r>
              <a:rPr lang="en-US" dirty="0" smtClean="0">
                <a:solidFill>
                  <a:schemeClr val="tx2"/>
                </a:solidFill>
              </a:rPr>
              <a:t>:</a:t>
            </a:r>
            <a:endParaRPr lang="en-US" dirty="0" smtClean="0"/>
          </a:p>
          <a:p>
            <a:pPr lvl="3"/>
            <a:r>
              <a:rPr lang="en-US" dirty="0" smtClean="0"/>
              <a:t>developed </a:t>
            </a:r>
            <a:r>
              <a:rPr lang="en-US" dirty="0"/>
              <a:t>strong evaluation terms of reference, developed with partner governments and other </a:t>
            </a:r>
            <a:r>
              <a:rPr lang="en-US" dirty="0" smtClean="0"/>
              <a:t>skills sector stakeholders</a:t>
            </a:r>
            <a:endParaRPr lang="en-AU" dirty="0"/>
          </a:p>
          <a:p>
            <a:pPr lvl="3"/>
            <a:r>
              <a:rPr lang="en-US" dirty="0"/>
              <a:t>supported adaptive management of investment performance</a:t>
            </a:r>
          </a:p>
          <a:p>
            <a:pPr lvl="3"/>
            <a:r>
              <a:rPr lang="en-US" dirty="0"/>
              <a:t>had clarity of </a:t>
            </a:r>
            <a:r>
              <a:rPr lang="en-US" dirty="0" smtClean="0"/>
              <a:t>purpose and clearly </a:t>
            </a:r>
            <a:r>
              <a:rPr lang="en-US" dirty="0"/>
              <a:t>defined </a:t>
            </a:r>
            <a:r>
              <a:rPr lang="en-US" dirty="0" smtClean="0"/>
              <a:t>audiences</a:t>
            </a:r>
            <a:endParaRPr lang="en-US" dirty="0"/>
          </a:p>
          <a:p>
            <a:pPr lvl="3"/>
            <a:r>
              <a:rPr lang="en-US" dirty="0"/>
              <a:t>focused on collecting the most important information</a:t>
            </a:r>
          </a:p>
          <a:p>
            <a:pPr lvl="3"/>
            <a:r>
              <a:rPr lang="en-US" dirty="0"/>
              <a:t>aligned complexity, available resources and capacity</a:t>
            </a:r>
          </a:p>
          <a:p>
            <a:pPr lvl="3"/>
            <a:r>
              <a:rPr lang="en-US" dirty="0"/>
              <a:t>u</a:t>
            </a:r>
            <a:r>
              <a:rPr lang="en-US" dirty="0" smtClean="0"/>
              <a:t>sed evidence to inform </a:t>
            </a:r>
            <a:r>
              <a:rPr lang="en-US" dirty="0"/>
              <a:t>credible </a:t>
            </a:r>
            <a:r>
              <a:rPr lang="en-US" dirty="0" smtClean="0"/>
              <a:t>evaluations.</a:t>
            </a:r>
          </a:p>
          <a:p>
            <a:pPr marL="230400" lvl="3" indent="0">
              <a:buNone/>
            </a:pPr>
            <a:endParaRPr lang="en-US" dirty="0"/>
          </a:p>
        </p:txBody>
      </p:sp>
      <p:sp>
        <p:nvSpPr>
          <p:cNvPr id="5" name="Slide Number Placeholder 4">
            <a:extLst>
              <a:ext uri="{FF2B5EF4-FFF2-40B4-BE49-F238E27FC236}">
                <a16:creationId xmlns:a16="http://schemas.microsoft.com/office/drawing/2014/main" id="{65E64A0D-0C83-4755-B42E-401364C31F5D}"/>
              </a:ext>
            </a:extLst>
          </p:cNvPr>
          <p:cNvSpPr>
            <a:spLocks noGrp="1"/>
          </p:cNvSpPr>
          <p:nvPr>
            <p:ph type="sldNum" sz="quarter" idx="12"/>
          </p:nvPr>
        </p:nvSpPr>
        <p:spPr/>
        <p:txBody>
          <a:bodyPr/>
          <a:lstStyle/>
          <a:p>
            <a:fld id="{284A07E2-E97A-42E4-8313-125419E51080}" type="slidenum">
              <a:rPr lang="en-AU" smtClean="0"/>
              <a:t>8</a:t>
            </a:fld>
            <a:endParaRPr lang="en-AU"/>
          </a:p>
        </p:txBody>
      </p:sp>
      <p:sp>
        <p:nvSpPr>
          <p:cNvPr id="6" name="Content Placeholder 5">
            <a:extLst>
              <a:ext uri="{FF2B5EF4-FFF2-40B4-BE49-F238E27FC236}">
                <a16:creationId xmlns:a16="http://schemas.microsoft.com/office/drawing/2014/main" id="{1E3EE623-981B-420C-BC7A-E20296EED3C9}"/>
              </a:ext>
            </a:extLst>
          </p:cNvPr>
          <p:cNvSpPr>
            <a:spLocks noGrp="1"/>
          </p:cNvSpPr>
          <p:nvPr>
            <p:ph sz="half" idx="13"/>
          </p:nvPr>
        </p:nvSpPr>
        <p:spPr>
          <a:xfrm>
            <a:off x="3229241" y="1103475"/>
            <a:ext cx="2596118" cy="3435874"/>
          </a:xfrm>
        </p:spPr>
        <p:txBody>
          <a:bodyPr/>
          <a:lstStyle/>
          <a:p>
            <a:pPr lvl="1"/>
            <a:r>
              <a:rPr lang="en-US" b="1" dirty="0">
                <a:solidFill>
                  <a:schemeClr val="tx2"/>
                </a:solidFill>
              </a:rPr>
              <a:t>2. Effective </a:t>
            </a:r>
            <a:r>
              <a:rPr lang="en-US" b="1" dirty="0" smtClean="0">
                <a:solidFill>
                  <a:schemeClr val="tx2"/>
                </a:solidFill>
              </a:rPr>
              <a:t>implementation</a:t>
            </a:r>
          </a:p>
          <a:p>
            <a:pPr lvl="1"/>
            <a:r>
              <a:rPr lang="en-US" dirty="0" smtClean="0"/>
              <a:t>    Success </a:t>
            </a:r>
            <a:r>
              <a:rPr lang="en-US" dirty="0"/>
              <a:t>was evident where programs:</a:t>
            </a:r>
          </a:p>
          <a:p>
            <a:pPr lvl="3"/>
            <a:r>
              <a:rPr lang="en-US" dirty="0" smtClean="0"/>
              <a:t>recruited, developed and </a:t>
            </a:r>
            <a:r>
              <a:rPr lang="en-US" dirty="0"/>
              <a:t>retaining high-quality </a:t>
            </a:r>
            <a:r>
              <a:rPr lang="en-US" dirty="0" smtClean="0"/>
              <a:t>staff with experience in the skills sector</a:t>
            </a:r>
            <a:endParaRPr lang="en-US" dirty="0"/>
          </a:p>
          <a:p>
            <a:pPr lvl="3"/>
            <a:r>
              <a:rPr lang="en-US" dirty="0" smtClean="0"/>
              <a:t>deepened </a:t>
            </a:r>
            <a:r>
              <a:rPr lang="en-US" dirty="0"/>
              <a:t>and </a:t>
            </a:r>
            <a:r>
              <a:rPr lang="en-US" dirty="0" smtClean="0"/>
              <a:t>broadened </a:t>
            </a:r>
            <a:r>
              <a:rPr lang="en-US" dirty="0"/>
              <a:t>engagement with TVET systems in partner countries, public and private sectors</a:t>
            </a:r>
          </a:p>
          <a:p>
            <a:pPr lvl="3"/>
            <a:r>
              <a:rPr lang="en-US" dirty="0" smtClean="0"/>
              <a:t>established </a:t>
            </a:r>
            <a:r>
              <a:rPr lang="en-US" dirty="0"/>
              <a:t>strong and productive relationships between development programs and country partners</a:t>
            </a:r>
          </a:p>
          <a:p>
            <a:pPr lvl="3"/>
            <a:r>
              <a:rPr lang="en-US" dirty="0" smtClean="0"/>
              <a:t>developed </a:t>
            </a:r>
            <a:r>
              <a:rPr lang="en-US" dirty="0"/>
              <a:t>mutually beneficial collaboration with other DFAT and donor investments.</a:t>
            </a:r>
          </a:p>
          <a:p>
            <a:pPr marL="226800" lvl="1" indent="-457200">
              <a:buNone/>
            </a:pPr>
            <a:endParaRPr lang="en-AU" dirty="0"/>
          </a:p>
        </p:txBody>
      </p:sp>
      <p:sp>
        <p:nvSpPr>
          <p:cNvPr id="15" name="Text Placeholder 14">
            <a:extLst>
              <a:ext uri="{FF2B5EF4-FFF2-40B4-BE49-F238E27FC236}">
                <a16:creationId xmlns:a16="http://schemas.microsoft.com/office/drawing/2014/main" id="{66283BB1-F1F0-4BE1-9AEC-9F496721C943}"/>
              </a:ext>
            </a:extLst>
          </p:cNvPr>
          <p:cNvSpPr>
            <a:spLocks noGrp="1"/>
          </p:cNvSpPr>
          <p:nvPr>
            <p:ph type="body" idx="14"/>
          </p:nvPr>
        </p:nvSpPr>
        <p:spPr>
          <a:xfrm>
            <a:off x="566559" y="699375"/>
            <a:ext cx="7845365" cy="238125"/>
          </a:xfrm>
        </p:spPr>
        <p:txBody>
          <a:bodyPr/>
          <a:lstStyle/>
          <a:p>
            <a:r>
              <a:rPr lang="en-US" dirty="0"/>
              <a:t>Factors</a:t>
            </a:r>
            <a:r>
              <a:rPr lang="en-US" dirty="0">
                <a:solidFill>
                  <a:schemeClr val="bg2">
                    <a:lumMod val="50000"/>
                  </a:schemeClr>
                </a:solidFill>
              </a:rPr>
              <a:t> </a:t>
            </a:r>
            <a:r>
              <a:rPr lang="en-US" dirty="0"/>
              <a:t>that</a:t>
            </a:r>
            <a:r>
              <a:rPr lang="en-US" dirty="0">
                <a:solidFill>
                  <a:schemeClr val="bg2">
                    <a:lumMod val="50000"/>
                  </a:schemeClr>
                </a:solidFill>
              </a:rPr>
              <a:t> </a:t>
            </a:r>
            <a:r>
              <a:rPr lang="en-US" dirty="0"/>
              <a:t>contributed</a:t>
            </a:r>
            <a:r>
              <a:rPr lang="en-US" dirty="0">
                <a:solidFill>
                  <a:schemeClr val="bg2">
                    <a:lumMod val="50000"/>
                  </a:schemeClr>
                </a:solidFill>
              </a:rPr>
              <a:t> </a:t>
            </a:r>
            <a:r>
              <a:rPr lang="en-US" dirty="0"/>
              <a:t>to</a:t>
            </a:r>
            <a:r>
              <a:rPr lang="en-US" dirty="0">
                <a:solidFill>
                  <a:schemeClr val="bg2">
                    <a:lumMod val="50000"/>
                  </a:schemeClr>
                </a:solidFill>
              </a:rPr>
              <a:t> </a:t>
            </a:r>
            <a:r>
              <a:rPr lang="en-US" dirty="0"/>
              <a:t>success</a:t>
            </a:r>
          </a:p>
        </p:txBody>
      </p:sp>
      <p:pic>
        <p:nvPicPr>
          <p:cNvPr id="12" name="Content Placeholder 29" descr="A picture in a kitchen with a group of Australian Pacific Coalition trainees and their insturctor in the Certificate 3 in Commercial Cookery &#10;&#10;Description automatically generated">
            <a:extLst>
              <a:ext uri="{FF2B5EF4-FFF2-40B4-BE49-F238E27FC236}">
                <a16:creationId xmlns:a16="http://schemas.microsoft.com/office/drawing/2014/main" id="{23092632-7E11-42A1-AC09-BC4D84CC46E0}"/>
              </a:ext>
            </a:extLst>
          </p:cNvPr>
          <p:cNvPicPr>
            <a:picLocks noGrp="1" noChangeAspect="1"/>
          </p:cNvPicPr>
          <p:nvPr>
            <p:ph sz="half" idx="17"/>
          </p:nvPr>
        </p:nvPicPr>
        <p:blipFill rotWithShape="1">
          <a:blip r:embed="rId2" cstate="hqprint">
            <a:extLst>
              <a:ext uri="{28A0092B-C50C-407E-A947-70E740481C1C}">
                <a14:useLocalDpi xmlns:a14="http://schemas.microsoft.com/office/drawing/2010/main" val="0"/>
              </a:ext>
            </a:extLst>
          </a:blip>
          <a:srcRect t="-311"/>
          <a:stretch/>
        </p:blipFill>
        <p:spPr>
          <a:xfrm>
            <a:off x="2485980" y="4539350"/>
            <a:ext cx="3854123" cy="1970214"/>
          </a:xfrm>
          <a:prstGeom prst="rect">
            <a:avLst/>
          </a:prstGeom>
        </p:spPr>
      </p:pic>
    </p:spTree>
    <p:extLst>
      <p:ext uri="{BB962C8B-B14F-4D97-AF65-F5344CB8AC3E}">
        <p14:creationId xmlns:p14="http://schemas.microsoft.com/office/powerpoint/2010/main" val="926539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Executive </a:t>
            </a:r>
            <a:r>
              <a:rPr lang="en-AU" dirty="0" smtClean="0"/>
              <a:t>summary</a:t>
            </a:r>
            <a:endParaRPr lang="en-AU" dirty="0"/>
          </a:p>
        </p:txBody>
      </p:sp>
      <p:sp>
        <p:nvSpPr>
          <p:cNvPr id="3" name="Content Placeholder 2"/>
          <p:cNvSpPr>
            <a:spLocks noGrp="1"/>
          </p:cNvSpPr>
          <p:nvPr>
            <p:ph sz="half" idx="1"/>
          </p:nvPr>
        </p:nvSpPr>
        <p:spPr>
          <a:xfrm>
            <a:off x="628650" y="1221650"/>
            <a:ext cx="3816000" cy="4600030"/>
          </a:xfrm>
        </p:spPr>
        <p:txBody>
          <a:bodyPr/>
          <a:lstStyle/>
          <a:p>
            <a:pPr lvl="1"/>
            <a:r>
              <a:rPr lang="en-US" dirty="0"/>
              <a:t>Some investments were constrained by:</a:t>
            </a:r>
          </a:p>
          <a:p>
            <a:pPr lvl="2"/>
            <a:r>
              <a:rPr lang="en-US" dirty="0"/>
              <a:t>weaker design analysis (for example, limited assessment of partner </a:t>
            </a:r>
            <a:r>
              <a:rPr lang="en-US" dirty="0" smtClean="0"/>
              <a:t>ownership, capacity and policy limitations, </a:t>
            </a:r>
            <a:r>
              <a:rPr lang="en-US" dirty="0"/>
              <a:t>level of ambition not aligned with available resources)</a:t>
            </a:r>
          </a:p>
          <a:p>
            <a:pPr lvl="2"/>
            <a:r>
              <a:rPr lang="en-US" dirty="0"/>
              <a:t>less credible program logics (for example, objectives too ambitious given resources or timeframe, or not clearly defined or measurable</a:t>
            </a:r>
            <a:r>
              <a:rPr lang="en-US" dirty="0" smtClean="0"/>
              <a:t>).</a:t>
            </a:r>
          </a:p>
          <a:p>
            <a:pPr marL="0" lvl="2" indent="0">
              <a:spcBef>
                <a:spcPts val="1000"/>
              </a:spcBef>
              <a:buFont typeface="Calibri" panose="020F0502020204030204" pitchFamily="34" charset="0"/>
              <a:buChar char="﻿"/>
            </a:pPr>
            <a:r>
              <a:rPr lang="en-US" sz="1600" dirty="0" smtClean="0">
                <a:solidFill>
                  <a:schemeClr val="accent1"/>
                </a:solidFill>
              </a:rPr>
              <a:t>Improving </a:t>
            </a:r>
            <a:r>
              <a:rPr lang="en-US" sz="1600" dirty="0">
                <a:solidFill>
                  <a:schemeClr val="accent1"/>
                </a:solidFill>
              </a:rPr>
              <a:t>DFAT assistance</a:t>
            </a:r>
          </a:p>
          <a:p>
            <a:pPr lvl="1"/>
            <a:r>
              <a:rPr lang="en-US" dirty="0" smtClean="0"/>
              <a:t>DFAT </a:t>
            </a:r>
            <a:r>
              <a:rPr lang="en-US" dirty="0"/>
              <a:t>skills development investments are learning and adapting, but not consistently or systematically.</a:t>
            </a:r>
          </a:p>
          <a:p>
            <a:pPr lvl="1"/>
            <a:r>
              <a:rPr lang="en-US" dirty="0"/>
              <a:t>Ongoing relevance of DFAT’s engagement in skills development will require ensuring:</a:t>
            </a:r>
          </a:p>
          <a:p>
            <a:pPr lvl="2"/>
            <a:r>
              <a:rPr lang="en-US" dirty="0" smtClean="0"/>
              <a:t>TVET </a:t>
            </a:r>
            <a:r>
              <a:rPr lang="en-US" dirty="0"/>
              <a:t>systems access evidence required to anticipate and respond to fast-changing </a:t>
            </a:r>
            <a:r>
              <a:rPr lang="en-US" dirty="0" err="1"/>
              <a:t>labour</a:t>
            </a:r>
            <a:r>
              <a:rPr lang="en-US" dirty="0"/>
              <a:t> market </a:t>
            </a:r>
            <a:r>
              <a:rPr lang="en-US" dirty="0" smtClean="0"/>
              <a:t>demands</a:t>
            </a:r>
            <a:endParaRPr lang="en-US" dirty="0"/>
          </a:p>
          <a:p>
            <a:pPr lvl="2"/>
            <a:r>
              <a:rPr lang="en-US" dirty="0" smtClean="0"/>
              <a:t>the </a:t>
            </a:r>
            <a:r>
              <a:rPr lang="en-US" dirty="0"/>
              <a:t>right balance between servicing local </a:t>
            </a:r>
            <a:r>
              <a:rPr lang="en-US" dirty="0" err="1"/>
              <a:t>labour</a:t>
            </a:r>
            <a:r>
              <a:rPr lang="en-US" dirty="0"/>
              <a:t> market needs and facilitating increased worker </a:t>
            </a:r>
            <a:r>
              <a:rPr lang="en-US" dirty="0" smtClean="0"/>
              <a:t>mobility.</a:t>
            </a:r>
            <a:endParaRPr lang="en-US" dirty="0"/>
          </a:p>
          <a:p>
            <a:pPr lvl="1"/>
            <a:r>
              <a:rPr lang="en-AU" dirty="0" smtClean="0"/>
              <a:t>DFAT </a:t>
            </a:r>
            <a:r>
              <a:rPr lang="en-AU" dirty="0"/>
              <a:t>should invest only in TVET programs that demonstrate labour market demand and reasonable employment prospects for graduates.</a:t>
            </a:r>
          </a:p>
          <a:p>
            <a:pPr lvl="1"/>
            <a:endParaRPr lang="en-US" dirty="0" smtClean="0"/>
          </a:p>
          <a:p>
            <a:pPr lvl="1"/>
            <a:endParaRPr lang="en-US" dirty="0"/>
          </a:p>
          <a:p>
            <a:endParaRPr lang="en-AU" dirty="0"/>
          </a:p>
        </p:txBody>
      </p:sp>
      <p:sp>
        <p:nvSpPr>
          <p:cNvPr id="4" name="Content Placeholder 3"/>
          <p:cNvSpPr>
            <a:spLocks noGrp="1"/>
          </p:cNvSpPr>
          <p:nvPr>
            <p:ph sz="half" idx="2"/>
          </p:nvPr>
        </p:nvSpPr>
        <p:spPr>
          <a:xfrm>
            <a:off x="4753442" y="1221649"/>
            <a:ext cx="3816000" cy="5088467"/>
          </a:xfrm>
        </p:spPr>
        <p:txBody>
          <a:bodyPr/>
          <a:lstStyle/>
          <a:p>
            <a:pPr lvl="1"/>
            <a:r>
              <a:rPr lang="en-AU" dirty="0"/>
              <a:t>High-quality design and implementation (including monitoring and evaluation for </a:t>
            </a:r>
            <a:r>
              <a:rPr lang="en-AU" dirty="0" smtClean="0"/>
              <a:t>learning), </a:t>
            </a:r>
            <a:r>
              <a:rPr lang="en-AU" dirty="0"/>
              <a:t>and effective program management, are critical </a:t>
            </a:r>
            <a:r>
              <a:rPr lang="en-AU" dirty="0" smtClean="0"/>
              <a:t>for ongoing relevance, continuous improvement and providing </a:t>
            </a:r>
            <a:r>
              <a:rPr lang="en-AU" dirty="0"/>
              <a:t>evidence of achievement. </a:t>
            </a:r>
          </a:p>
          <a:p>
            <a:pPr lvl="1">
              <a:buNone/>
            </a:pPr>
            <a:r>
              <a:rPr lang="en-US" dirty="0" smtClean="0"/>
              <a:t>DFAT </a:t>
            </a:r>
            <a:r>
              <a:rPr lang="en-US" dirty="0"/>
              <a:t>should identify and adopt strategies for consistent improvement in the quality of key aid management cycle processes and products, especially enhanced quality of designs, MEL systems and </a:t>
            </a:r>
            <a:r>
              <a:rPr lang="en-US" dirty="0" smtClean="0"/>
              <a:t>evaluation.</a:t>
            </a:r>
          </a:p>
          <a:p>
            <a:pPr lvl="1">
              <a:buNone/>
            </a:pPr>
            <a:r>
              <a:rPr lang="en-US" dirty="0" smtClean="0"/>
              <a:t>This </a:t>
            </a:r>
            <a:r>
              <a:rPr lang="en-US" dirty="0"/>
              <a:t>should include building on work underway to improve DFAT’s investment monitoring systems in response to the Office of Development Effectiveness (ODE) 2018 Review of Investment Monitoring Systems.</a:t>
            </a:r>
          </a:p>
          <a:p>
            <a:pPr lvl="1"/>
            <a:r>
              <a:rPr lang="en-US" dirty="0"/>
              <a:t>DFAT could strengthen the effectiveness of aid management of TVET investments by: </a:t>
            </a:r>
          </a:p>
          <a:p>
            <a:pPr lvl="2"/>
            <a:r>
              <a:rPr lang="en-US" dirty="0"/>
              <a:t>ensuring investment managers are appropriately prepared and supported to effectively perform their core roles and responsibilities</a:t>
            </a:r>
          </a:p>
          <a:p>
            <a:pPr lvl="2"/>
            <a:r>
              <a:rPr lang="en-US" dirty="0"/>
              <a:t>strengthening mechanisms for capacity development, learning and knowledge sharing </a:t>
            </a:r>
            <a:r>
              <a:rPr lang="en-US" dirty="0" smtClean="0"/>
              <a:t>among </a:t>
            </a:r>
            <a:r>
              <a:rPr lang="en-US" dirty="0"/>
              <a:t>DFAT officers managing skills development </a:t>
            </a:r>
            <a:r>
              <a:rPr lang="en-US" dirty="0" smtClean="0"/>
              <a:t>investments </a:t>
            </a:r>
          </a:p>
          <a:p>
            <a:pPr lvl="2"/>
            <a:r>
              <a:rPr lang="en-AU" dirty="0" smtClean="0"/>
              <a:t>fostering </a:t>
            </a:r>
            <a:r>
              <a:rPr lang="en-AU" dirty="0"/>
              <a:t>a strong </a:t>
            </a:r>
            <a:r>
              <a:rPr lang="en-AU" dirty="0" smtClean="0"/>
              <a:t>performance culture that encourages and supports effective monitoring and access to ongoing technical support.</a:t>
            </a:r>
            <a:endParaRPr lang="en-AU" dirty="0"/>
          </a:p>
        </p:txBody>
      </p:sp>
      <p:sp>
        <p:nvSpPr>
          <p:cNvPr id="5" name="Slide Number Placeholder 4"/>
          <p:cNvSpPr>
            <a:spLocks noGrp="1"/>
          </p:cNvSpPr>
          <p:nvPr>
            <p:ph type="sldNum" sz="quarter" idx="12"/>
          </p:nvPr>
        </p:nvSpPr>
        <p:spPr/>
        <p:txBody>
          <a:bodyPr/>
          <a:lstStyle/>
          <a:p>
            <a:fld id="{284A07E2-E97A-42E4-8313-125419E51080}" type="slidenum">
              <a:rPr lang="en-AU" smtClean="0"/>
              <a:t>9</a:t>
            </a:fld>
            <a:endParaRPr lang="en-AU"/>
          </a:p>
        </p:txBody>
      </p:sp>
      <p:sp>
        <p:nvSpPr>
          <p:cNvPr id="6" name="Text Placeholder 14">
            <a:extLst>
              <a:ext uri="{FF2B5EF4-FFF2-40B4-BE49-F238E27FC236}">
                <a16:creationId xmlns:a16="http://schemas.microsoft.com/office/drawing/2014/main" id="{66283BB1-F1F0-4BE1-9AEC-9F496721C943}"/>
              </a:ext>
            </a:extLst>
          </p:cNvPr>
          <p:cNvSpPr txBox="1">
            <a:spLocks/>
          </p:cNvSpPr>
          <p:nvPr/>
        </p:nvSpPr>
        <p:spPr>
          <a:xfrm>
            <a:off x="401638" y="760866"/>
            <a:ext cx="7845365" cy="238125"/>
          </a:xfrm>
          <a:prstGeom prst="rect">
            <a:avLst/>
          </a:prstGeom>
        </p:spPr>
        <p:txBody>
          <a:bodyPr/>
          <a:lstStyle>
            <a:lvl1pPr marL="0" indent="0" algn="l" defTabSz="914400" rtl="0" eaLnBrk="1" latinLnBrk="0" hangingPunct="1">
              <a:lnSpc>
                <a:spcPct val="110000"/>
              </a:lnSpc>
              <a:spcBef>
                <a:spcPts val="1000"/>
              </a:spcBef>
              <a:buFont typeface="Calibri" panose="020F0502020204030204" pitchFamily="34" charset="0"/>
              <a:buChar char="﻿"/>
              <a:defRPr sz="1600" b="0" kern="1200" cap="none" baseline="0">
                <a:solidFill>
                  <a:schemeClr val="accent1"/>
                </a:solidFill>
                <a:latin typeface="+mn-lt"/>
                <a:ea typeface="+mn-ea"/>
                <a:cs typeface="+mn-cs"/>
              </a:defRPr>
            </a:lvl1pPr>
            <a:lvl2pPr marL="0" indent="0" algn="l" defTabSz="914400" rtl="0" eaLnBrk="1" latinLnBrk="0" hangingPunct="1">
              <a:lnSpc>
                <a:spcPct val="110000"/>
              </a:lnSpc>
              <a:spcBef>
                <a:spcPts val="1000"/>
              </a:spcBef>
              <a:buFont typeface="Calibri" panose="020F0502020204030204" pitchFamily="34" charset="0"/>
              <a:buChar char="﻿"/>
              <a:defRPr sz="1100" b="0" kern="1200">
                <a:solidFill>
                  <a:schemeClr val="tx1"/>
                </a:solidFill>
                <a:latin typeface="+mn-lt"/>
                <a:ea typeface="+mn-ea"/>
                <a:cs typeface="+mn-cs"/>
              </a:defRPr>
            </a:lvl2pPr>
            <a:lvl3pPr marL="226800" indent="-226800" algn="l" defTabSz="914400" rtl="0" eaLnBrk="1" latinLnBrk="0" hangingPunct="1">
              <a:lnSpc>
                <a:spcPct val="110000"/>
              </a:lnSpc>
              <a:spcBef>
                <a:spcPts val="500"/>
              </a:spcBef>
              <a:buFont typeface="+mj-lt"/>
              <a:buAutoNum type="arabicPeriod"/>
              <a:defRPr sz="1100" kern="1200">
                <a:solidFill>
                  <a:schemeClr val="tx1"/>
                </a:solidFill>
                <a:latin typeface="+mn-lt"/>
                <a:ea typeface="+mn-ea"/>
                <a:cs typeface="+mn-cs"/>
              </a:defRPr>
            </a:lvl3pPr>
            <a:lvl4pPr marL="457200" indent="-226800" algn="l" defTabSz="914400" rtl="0" eaLnBrk="1" latinLnBrk="0" hangingPunct="1">
              <a:lnSpc>
                <a:spcPct val="110000"/>
              </a:lnSpc>
              <a:spcBef>
                <a:spcPts val="500"/>
              </a:spcBef>
              <a:buFont typeface="+mj-lt"/>
              <a:buAutoNum type="alphaLcPeriod"/>
              <a:defRPr sz="1100" kern="1200">
                <a:solidFill>
                  <a:schemeClr val="tx1"/>
                </a:solidFill>
                <a:latin typeface="+mn-lt"/>
                <a:ea typeface="+mn-ea"/>
                <a:cs typeface="+mn-cs"/>
              </a:defRPr>
            </a:lvl4pPr>
            <a:lvl5pPr marL="684000" indent="-226800" algn="l" defTabSz="914400" rtl="0" eaLnBrk="1" latinLnBrk="0" hangingPunct="1">
              <a:lnSpc>
                <a:spcPct val="110000"/>
              </a:lnSpc>
              <a:spcBef>
                <a:spcPts val="500"/>
              </a:spcBef>
              <a:buFont typeface="+mj-lt"/>
              <a:buAutoNum type="romanLcPeriod"/>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Factors that constrained </a:t>
            </a:r>
            <a:r>
              <a:rPr lang="en-US" dirty="0" smtClean="0"/>
              <a:t>effectiveness</a:t>
            </a:r>
            <a:endParaRPr lang="en-US" b="1" dirty="0"/>
          </a:p>
        </p:txBody>
      </p:sp>
    </p:spTree>
    <p:extLst>
      <p:ext uri="{BB962C8B-B14F-4D97-AF65-F5344CB8AC3E}">
        <p14:creationId xmlns:p14="http://schemas.microsoft.com/office/powerpoint/2010/main" val="2869551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 Master_List">
  <a:themeElements>
    <a:clrScheme name="ODE">
      <a:dk1>
        <a:srgbClr val="000000"/>
      </a:dk1>
      <a:lt1>
        <a:sysClr val="window" lastClr="FFFFFF"/>
      </a:lt1>
      <a:dk2>
        <a:srgbClr val="485865"/>
      </a:dk2>
      <a:lt2>
        <a:srgbClr val="65C5B4"/>
      </a:lt2>
      <a:accent1>
        <a:srgbClr val="007C89"/>
      </a:accent1>
      <a:accent2>
        <a:srgbClr val="B5582D"/>
      </a:accent2>
      <a:accent3>
        <a:srgbClr val="007C89"/>
      </a:accent3>
      <a:accent4>
        <a:srgbClr val="89C3B2"/>
      </a:accent4>
      <a:accent5>
        <a:srgbClr val="D8DBDA"/>
      </a:accent5>
      <a:accent6>
        <a:srgbClr val="FFFFFF"/>
      </a:accent6>
      <a:hlink>
        <a:srgbClr val="434343"/>
      </a:hlink>
      <a:folHlink>
        <a:srgbClr val="43434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ta-evaluation of DFAT’s support for skills development_V1.1.potx" id="{2691DC15-DABF-4A3E-9D0D-BDE38E3BA7C2}" vid="{378A375B-34E3-4DAE-B192-9666578564BD}"/>
    </a:ext>
  </a:extLst>
</a:theme>
</file>

<file path=ppt/theme/theme2.xml><?xml version="1.0" encoding="utf-8"?>
<a:theme xmlns:a="http://schemas.openxmlformats.org/drawingml/2006/main" name="Content Master_Bullet">
  <a:themeElements>
    <a:clrScheme name="ODE">
      <a:dk1>
        <a:srgbClr val="000000"/>
      </a:dk1>
      <a:lt1>
        <a:sysClr val="window" lastClr="FFFFFF"/>
      </a:lt1>
      <a:dk2>
        <a:srgbClr val="485865"/>
      </a:dk2>
      <a:lt2>
        <a:srgbClr val="65C5B4"/>
      </a:lt2>
      <a:accent1>
        <a:srgbClr val="007C89"/>
      </a:accent1>
      <a:accent2>
        <a:srgbClr val="B5582D"/>
      </a:accent2>
      <a:accent3>
        <a:srgbClr val="007C89"/>
      </a:accent3>
      <a:accent4>
        <a:srgbClr val="89C3B2"/>
      </a:accent4>
      <a:accent5>
        <a:srgbClr val="D8DBDA"/>
      </a:accent5>
      <a:accent6>
        <a:srgbClr val="FFFFFF"/>
      </a:accent6>
      <a:hlink>
        <a:srgbClr val="434343"/>
      </a:hlink>
      <a:folHlink>
        <a:srgbClr val="43434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ta-evaluation of DFAT’s support for skills development_V1.1.potx" id="{2691DC15-DABF-4A3E-9D0D-BDE38E3BA7C2}" vid="{331F1F7A-8DBE-4A9A-B9DC-5265BA025D6F}"/>
    </a:ext>
  </a:extLst>
</a:theme>
</file>

<file path=ppt/theme/theme3.xml><?xml version="1.0" encoding="utf-8"?>
<a:theme xmlns:a="http://schemas.openxmlformats.org/drawingml/2006/main" name="1_Content Master_Bullet">
  <a:themeElements>
    <a:clrScheme name="ODE">
      <a:dk1>
        <a:srgbClr val="000000"/>
      </a:dk1>
      <a:lt1>
        <a:sysClr val="window" lastClr="FFFFFF"/>
      </a:lt1>
      <a:dk2>
        <a:srgbClr val="485865"/>
      </a:dk2>
      <a:lt2>
        <a:srgbClr val="65C5B4"/>
      </a:lt2>
      <a:accent1>
        <a:srgbClr val="007C89"/>
      </a:accent1>
      <a:accent2>
        <a:srgbClr val="B5582D"/>
      </a:accent2>
      <a:accent3>
        <a:srgbClr val="007C89"/>
      </a:accent3>
      <a:accent4>
        <a:srgbClr val="89C3B2"/>
      </a:accent4>
      <a:accent5>
        <a:srgbClr val="D8DBDA"/>
      </a:accent5>
      <a:accent6>
        <a:srgbClr val="FFFFFF"/>
      </a:accent6>
      <a:hlink>
        <a:srgbClr val="434343"/>
      </a:hlink>
      <a:folHlink>
        <a:srgbClr val="43434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ta-evaluation of DFAT’s support for skills development_V1.1.potx" id="{2691DC15-DABF-4A3E-9D0D-BDE38E3BA7C2}" vid="{4F3EE826-EEAA-433B-BE7E-3620D23A91D7}"/>
    </a:ext>
  </a:extLst>
</a:theme>
</file>

<file path=ppt/theme/theme4.xml><?xml version="1.0" encoding="utf-8"?>
<a:theme xmlns:a="http://schemas.openxmlformats.org/drawingml/2006/main" name="Cover Master">
  <a:themeElements>
    <a:clrScheme name="ODE">
      <a:dk1>
        <a:srgbClr val="000000"/>
      </a:dk1>
      <a:lt1>
        <a:sysClr val="window" lastClr="FFFFFF"/>
      </a:lt1>
      <a:dk2>
        <a:srgbClr val="485865"/>
      </a:dk2>
      <a:lt2>
        <a:srgbClr val="65C5B4"/>
      </a:lt2>
      <a:accent1>
        <a:srgbClr val="007C89"/>
      </a:accent1>
      <a:accent2>
        <a:srgbClr val="B5582D"/>
      </a:accent2>
      <a:accent3>
        <a:srgbClr val="007C89"/>
      </a:accent3>
      <a:accent4>
        <a:srgbClr val="89C3B2"/>
      </a:accent4>
      <a:accent5>
        <a:srgbClr val="D8DBDA"/>
      </a:accent5>
      <a:accent6>
        <a:srgbClr val="FFFFFF"/>
      </a:accent6>
      <a:hlink>
        <a:srgbClr val="434343"/>
      </a:hlink>
      <a:folHlink>
        <a:srgbClr val="43434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ta-evaluation of DFAT’s support for skills development_V1.1.potx" id="{2691DC15-DABF-4A3E-9D0D-BDE38E3BA7C2}" vid="{008B2AAA-4D57-4D89-88D8-8A1E6950ADEB}"/>
    </a:ext>
  </a:extLst>
</a:theme>
</file>

<file path=ppt/theme/theme5.xml><?xml version="1.0" encoding="utf-8"?>
<a:theme xmlns:a="http://schemas.openxmlformats.org/drawingml/2006/main" name="1_Cover Master">
  <a:themeElements>
    <a:clrScheme name="ODE">
      <a:dk1>
        <a:srgbClr val="000000"/>
      </a:dk1>
      <a:lt1>
        <a:sysClr val="window" lastClr="FFFFFF"/>
      </a:lt1>
      <a:dk2>
        <a:srgbClr val="485865"/>
      </a:dk2>
      <a:lt2>
        <a:srgbClr val="65C5B4"/>
      </a:lt2>
      <a:accent1>
        <a:srgbClr val="007C89"/>
      </a:accent1>
      <a:accent2>
        <a:srgbClr val="B5582D"/>
      </a:accent2>
      <a:accent3>
        <a:srgbClr val="007C89"/>
      </a:accent3>
      <a:accent4>
        <a:srgbClr val="89C3B2"/>
      </a:accent4>
      <a:accent5>
        <a:srgbClr val="D8DBDA"/>
      </a:accent5>
      <a:accent6>
        <a:srgbClr val="FFFFFF"/>
      </a:accent6>
      <a:hlink>
        <a:srgbClr val="434343"/>
      </a:hlink>
      <a:folHlink>
        <a:srgbClr val="43434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ta-evaluation of DFAT’s support for skills development_V1.1.potx" id="{2691DC15-DABF-4A3E-9D0D-BDE38E3BA7C2}" vid="{75CC77D4-1073-4652-8E94-71F19E9FDFDF}"/>
    </a:ext>
  </a:extLst>
</a:theme>
</file>

<file path=ppt/theme/theme6.xml><?xml version="1.0" encoding="utf-8"?>
<a:theme xmlns:a="http://schemas.openxmlformats.org/drawingml/2006/main" name="End Cover Master">
  <a:themeElements>
    <a:clrScheme name="ODE">
      <a:dk1>
        <a:srgbClr val="000000"/>
      </a:dk1>
      <a:lt1>
        <a:sysClr val="window" lastClr="FFFFFF"/>
      </a:lt1>
      <a:dk2>
        <a:srgbClr val="485865"/>
      </a:dk2>
      <a:lt2>
        <a:srgbClr val="65C5B4"/>
      </a:lt2>
      <a:accent1>
        <a:srgbClr val="007C89"/>
      </a:accent1>
      <a:accent2>
        <a:srgbClr val="B5582D"/>
      </a:accent2>
      <a:accent3>
        <a:srgbClr val="007C89"/>
      </a:accent3>
      <a:accent4>
        <a:srgbClr val="89C3B2"/>
      </a:accent4>
      <a:accent5>
        <a:srgbClr val="D8DBDA"/>
      </a:accent5>
      <a:accent6>
        <a:srgbClr val="FFFFFF"/>
      </a:accent6>
      <a:hlink>
        <a:srgbClr val="434343"/>
      </a:hlink>
      <a:folHlink>
        <a:srgbClr val="43434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ta-evaluation of DFAT’s support for skills development_V1.1.potx" id="{2691DC15-DABF-4A3E-9D0D-BDE38E3BA7C2}" vid="{3A23934E-3071-4D3B-9C68-DDA39EC03973}"/>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DE">
    <a:dk1>
      <a:srgbClr val="000000"/>
    </a:dk1>
    <a:lt1>
      <a:sysClr val="window" lastClr="FFFFFF"/>
    </a:lt1>
    <a:dk2>
      <a:srgbClr val="485865"/>
    </a:dk2>
    <a:lt2>
      <a:srgbClr val="65C5B4"/>
    </a:lt2>
    <a:accent1>
      <a:srgbClr val="007C89"/>
    </a:accent1>
    <a:accent2>
      <a:srgbClr val="B5582D"/>
    </a:accent2>
    <a:accent3>
      <a:srgbClr val="007C89"/>
    </a:accent3>
    <a:accent4>
      <a:srgbClr val="89C3B2"/>
    </a:accent4>
    <a:accent5>
      <a:srgbClr val="D8DBDA"/>
    </a:accent5>
    <a:accent6>
      <a:srgbClr val="FFFFFF"/>
    </a:accent6>
    <a:hlink>
      <a:srgbClr val="434343"/>
    </a:hlink>
    <a:folHlink>
      <a:srgbClr val="434343"/>
    </a:folHlink>
  </a:clrScheme>
</a:themeOverride>
</file>

<file path=docProps/app.xml><?xml version="1.0" encoding="utf-8"?>
<Properties xmlns="http://schemas.openxmlformats.org/officeDocument/2006/extended-properties" xmlns:vt="http://schemas.openxmlformats.org/officeDocument/2006/docPropsVTypes">
  <Template>Meta-evaluation of DFATs support for skills development_V1.1</Template>
  <TotalTime>0</TotalTime>
  <Words>9440</Words>
  <Application>Microsoft Office PowerPoint</Application>
  <PresentationFormat>On-screen Show (4:3)</PresentationFormat>
  <Paragraphs>788</Paragraphs>
  <Slides>44</Slides>
  <Notes>8</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44</vt:i4>
      </vt:variant>
    </vt:vector>
  </HeadingPairs>
  <TitlesOfParts>
    <vt:vector size="54" baseType="lpstr">
      <vt:lpstr>Arial</vt:lpstr>
      <vt:lpstr>Calibri</vt:lpstr>
      <vt:lpstr>Times New Roman</vt:lpstr>
      <vt:lpstr>Wingdings</vt:lpstr>
      <vt:lpstr>Content Master_List</vt:lpstr>
      <vt:lpstr>Content Master_Bullet</vt:lpstr>
      <vt:lpstr>1_Content Master_Bullet</vt:lpstr>
      <vt:lpstr>Cover Master</vt:lpstr>
      <vt:lpstr>1_Cover Master</vt:lpstr>
      <vt:lpstr>End Cover Master</vt:lpstr>
      <vt:lpstr>Skilling-UP in TIMOR-LESTE  and pacific island countries:  Meta-evaluation of DFAT’s support for skills development</vt:lpstr>
      <vt:lpstr>Skilling-up in Timor-Leste and Pacific island countries</vt:lpstr>
      <vt:lpstr>Contents</vt:lpstr>
      <vt:lpstr>Foreword</vt:lpstr>
      <vt:lpstr>Foreword</vt:lpstr>
      <vt:lpstr>Terminology</vt:lpstr>
      <vt:lpstr>Executive Summary</vt:lpstr>
      <vt:lpstr>Executive summary</vt:lpstr>
      <vt:lpstr>Executive summary</vt:lpstr>
      <vt:lpstr>Executive summary</vt:lpstr>
      <vt:lpstr>Management response</vt:lpstr>
      <vt:lpstr>Management response</vt:lpstr>
      <vt:lpstr>Management response</vt:lpstr>
      <vt:lpstr>Introduction</vt:lpstr>
      <vt:lpstr>Introduction</vt:lpstr>
      <vt:lpstr>Introduction</vt:lpstr>
      <vt:lpstr>Introduction</vt:lpstr>
      <vt:lpstr>Evaluation purpose, scope and methodology</vt:lpstr>
      <vt:lpstr>Evaluation purpose, scope and methodology</vt:lpstr>
      <vt:lpstr>Evaluation purpose, scope and methodology</vt:lpstr>
      <vt:lpstr>Evaluation purpose, scope and methodology</vt:lpstr>
      <vt:lpstr>Key Findings: Relevance</vt:lpstr>
      <vt:lpstr>Key findings: Results</vt:lpstr>
      <vt:lpstr>Key findings: Results </vt:lpstr>
      <vt:lpstr>Key findings: Quality of design and transition to implementation</vt:lpstr>
      <vt:lpstr>Key findings: Quality of design and transition to implementation</vt:lpstr>
      <vt:lpstr>Key findings: Quality of design and transition to implementation</vt:lpstr>
      <vt:lpstr>Key findings: Quality of design and transition to implementation</vt:lpstr>
      <vt:lpstr>Key findings: Effective implementation</vt:lpstr>
      <vt:lpstr>Key findings: Effective implementation</vt:lpstr>
      <vt:lpstr>Key findings: Effective implementation</vt:lpstr>
      <vt:lpstr>Key findings: Monitoring, evaluation and learning</vt:lpstr>
      <vt:lpstr>Key findings: Monitoring, evaluation and learning</vt:lpstr>
      <vt:lpstr>Key findings: Gender equality and  social inclusion</vt:lpstr>
      <vt:lpstr>Key findings: Gender equality and social inclusion</vt:lpstr>
      <vt:lpstr>Key findings: Gender equality and social inclusion</vt:lpstr>
      <vt:lpstr>Key findings: Improving DFAT assistance</vt:lpstr>
      <vt:lpstr>Key findings: Improving DFAT assistance</vt:lpstr>
      <vt:lpstr>Key findings: Improving DFAT assistance</vt:lpstr>
      <vt:lpstr>Key findings: Improving DFAT assistance</vt:lpstr>
      <vt:lpstr>Key findings: Improving DFAT assistance</vt:lpstr>
      <vt:lpstr>Recommendations</vt:lpstr>
      <vt:lpstr>Annex 1: Key evaluation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2020-03-03T04:28:51Z</dcterms:created>
  <dcterms:modified xsi:type="dcterms:W3CDTF">2020-03-03T04:28:54Z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3b16e794-9ef6-46df-bade-56a74a878101</vt:lpwstr>
  </property>
  <property fmtid="{D5CDD505-2E9C-101B-9397-08002B2CF9AE}" pid="3" name="SEC">
    <vt:lpwstr>UNCLASSIFIED</vt:lpwstr>
  </property>
  <property fmtid="{D5CDD505-2E9C-101B-9397-08002B2CF9AE}" pid="4" name="DLM">
    <vt:lpwstr>No DLM</vt:lpwstr>
  </property>
</Properties>
</file>