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70" r:id="rId5"/>
    <p:sldId id="269" r:id="rId6"/>
    <p:sldId id="275" r:id="rId7"/>
    <p:sldId id="298" r:id="rId8"/>
    <p:sldId id="308" r:id="rId9"/>
    <p:sldId id="309" r:id="rId10"/>
    <p:sldId id="266" r:id="rId11"/>
    <p:sldId id="300" r:id="rId12"/>
    <p:sldId id="288" r:id="rId13"/>
    <p:sldId id="302" r:id="rId14"/>
    <p:sldId id="290" r:id="rId15"/>
    <p:sldId id="303" r:id="rId16"/>
    <p:sldId id="304" r:id="rId17"/>
    <p:sldId id="291" r:id="rId18"/>
    <p:sldId id="305" r:id="rId19"/>
    <p:sldId id="306" r:id="rId20"/>
    <p:sldId id="307" r:id="rId21"/>
    <p:sldId id="29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30B35E-B656-EBCE-3AD9-DFF306B019D2}" name="Katrina Davey" initials="KD" userId="S::katrina.davey@esa.edu.au::fd9163fe-4e0f-45e0-8c39-3b595d38da52" providerId="AD"/>
  <p188:author id="{49F87EAE-6CC1-99D4-8E31-202EF7FA06F2}" name="Trish Wilson" initials="TW" userId="1a8d7cc3620296f7" providerId="Windows Live"/>
  <p188:author id="{C45700C7-E621-9E55-87F9-E677FD960443}" name="Aja Bongiorno" initials="AB" userId="S::Aja.Bongiorno@esa.edu.au::f06bccf4-c259-48cd-b259-591b80ae2829" providerId="AD"/>
  <p188:author id="{81EB5FCD-EB51-BB2C-18E1-C1A0650B57A6}" name="Jessica Boland" initials="JB" userId="S::Jessica.Boland@esa.edu.au::f987fcc3-d97f-48ab-96ab-272559a3e60b" providerId="AD"/>
  <p188:author id="{D18091E1-27D4-B931-9E4D-D63363257230}" name="Barbara" initials="BD" userId="Barbara" providerId="None"/>
  <p188:author id="{92D011FB-E587-8D1F-64AA-2EC6A225EA05}" name="Martine Power" initials="MP" userId="S::Martine.Power@esa.edu.au::f3410e55-3c0b-475c-b0b5-72038337e5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B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1027F-ED0E-4D65-9967-9B7570510DCC}" v="96" dt="2026-03-26T04:29:30.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02" autoAdjust="0"/>
  </p:normalViewPr>
  <p:slideViewPr>
    <p:cSldViewPr snapToGrid="0">
      <p:cViewPr varScale="1">
        <p:scale>
          <a:sx n="46" d="100"/>
          <a:sy n="46" d="100"/>
        </p:scale>
        <p:origin x="32" y="664"/>
      </p:cViewPr>
      <p:guideLst/>
    </p:cSldViewPr>
  </p:slideViewPr>
  <p:outlineViewPr>
    <p:cViewPr>
      <p:scale>
        <a:sx n="33" d="100"/>
        <a:sy n="33" d="100"/>
      </p:scale>
      <p:origin x="0" y="-170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7" d="100"/>
          <a:sy n="127" d="100"/>
        </p:scale>
        <p:origin x="462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Power" userId="f3410e55-3c0b-475c-b0b5-72038337e5c9" providerId="ADAL" clId="{7E6F3FA5-C1B1-41B5-9114-0A8B33EA4CFA}"/>
    <pc:docChg chg="custSel modSld">
      <pc:chgData name="Martine Power" userId="f3410e55-3c0b-475c-b0b5-72038337e5c9" providerId="ADAL" clId="{7E6F3FA5-C1B1-41B5-9114-0A8B33EA4CFA}" dt="2026-03-26T18:40:48.965" v="170" actId="20577"/>
      <pc:docMkLst>
        <pc:docMk/>
      </pc:docMkLst>
      <pc:sldChg chg="addSp modSp mod modNotesTx">
        <pc:chgData name="Martine Power" userId="f3410e55-3c0b-475c-b0b5-72038337e5c9" providerId="ADAL" clId="{7E6F3FA5-C1B1-41B5-9114-0A8B33EA4CFA}" dt="2026-03-26T04:29:30.251" v="139" actId="207"/>
        <pc:sldMkLst>
          <pc:docMk/>
          <pc:sldMk cId="1346956507" sldId="266"/>
        </pc:sldMkLst>
        <pc:spChg chg="add mod">
          <ac:chgData name="Martine Power" userId="f3410e55-3c0b-475c-b0b5-72038337e5c9" providerId="ADAL" clId="{7E6F3FA5-C1B1-41B5-9114-0A8B33EA4CFA}" dt="2026-03-26T04:29:30.251" v="139" actId="207"/>
          <ac:spMkLst>
            <pc:docMk/>
            <pc:sldMk cId="1346956507" sldId="266"/>
            <ac:spMk id="2" creationId="{36272D51-F16C-59EB-D12A-E0BD5FFAEFAC}"/>
          </ac:spMkLst>
        </pc:spChg>
        <pc:picChg chg="mod">
          <ac:chgData name="Martine Power" userId="f3410e55-3c0b-475c-b0b5-72038337e5c9" providerId="ADAL" clId="{7E6F3FA5-C1B1-41B5-9114-0A8B33EA4CFA}" dt="2026-03-26T03:26:01.591" v="22" actId="962"/>
          <ac:picMkLst>
            <pc:docMk/>
            <pc:sldMk cId="1346956507" sldId="266"/>
            <ac:picMk id="3" creationId="{F4EAF30B-2423-C71E-A2C4-64A70F9F704D}"/>
          </ac:picMkLst>
        </pc:picChg>
      </pc:sldChg>
      <pc:sldChg chg="modSp mod">
        <pc:chgData name="Martine Power" userId="f3410e55-3c0b-475c-b0b5-72038337e5c9" providerId="ADAL" clId="{7E6F3FA5-C1B1-41B5-9114-0A8B33EA4CFA}" dt="2026-03-26T18:40:29.560" v="163" actId="14100"/>
        <pc:sldMkLst>
          <pc:docMk/>
          <pc:sldMk cId="1799176025" sldId="269"/>
        </pc:sldMkLst>
        <pc:spChg chg="mod">
          <ac:chgData name="Martine Power" userId="f3410e55-3c0b-475c-b0b5-72038337e5c9" providerId="ADAL" clId="{7E6F3FA5-C1B1-41B5-9114-0A8B33EA4CFA}" dt="2026-03-26T18:40:25.436" v="162" actId="27636"/>
          <ac:spMkLst>
            <pc:docMk/>
            <pc:sldMk cId="1799176025" sldId="269"/>
            <ac:spMk id="2" creationId="{D2507823-1E65-5A02-2047-E94382CD9707}"/>
          </ac:spMkLst>
        </pc:spChg>
        <pc:spChg chg="mod">
          <ac:chgData name="Martine Power" userId="f3410e55-3c0b-475c-b0b5-72038337e5c9" providerId="ADAL" clId="{7E6F3FA5-C1B1-41B5-9114-0A8B33EA4CFA}" dt="2026-03-26T18:40:29.560" v="163" actId="14100"/>
          <ac:spMkLst>
            <pc:docMk/>
            <pc:sldMk cId="1799176025" sldId="269"/>
            <ac:spMk id="3" creationId="{7B367C1E-4535-08A7-FF3B-B728A1F2D25C}"/>
          </ac:spMkLst>
        </pc:spChg>
        <pc:spChg chg="mod">
          <ac:chgData name="Martine Power" userId="f3410e55-3c0b-475c-b0b5-72038337e5c9" providerId="ADAL" clId="{7E6F3FA5-C1B1-41B5-9114-0A8B33EA4CFA}" dt="2026-03-26T03:24:44.240" v="3" actId="962"/>
          <ac:spMkLst>
            <pc:docMk/>
            <pc:sldMk cId="1799176025" sldId="269"/>
            <ac:spMk id="4" creationId="{663F3E4E-4700-FE25-E788-0C1A592EFFBC}"/>
          </ac:spMkLst>
        </pc:spChg>
        <pc:picChg chg="mod">
          <ac:chgData name="Martine Power" userId="f3410e55-3c0b-475c-b0b5-72038337e5c9" providerId="ADAL" clId="{7E6F3FA5-C1B1-41B5-9114-0A8B33EA4CFA}" dt="2026-03-26T03:24:16.793" v="1" actId="962"/>
          <ac:picMkLst>
            <pc:docMk/>
            <pc:sldMk cId="1799176025" sldId="269"/>
            <ac:picMk id="6" creationId="{FD279B63-879D-CB5E-8201-73AE83B6594E}"/>
          </ac:picMkLst>
        </pc:picChg>
      </pc:sldChg>
      <pc:sldChg chg="modSp mod">
        <pc:chgData name="Martine Power" userId="f3410e55-3c0b-475c-b0b5-72038337e5c9" providerId="ADAL" clId="{7E6F3FA5-C1B1-41B5-9114-0A8B33EA4CFA}" dt="2026-03-26T03:24:57.652" v="5" actId="962"/>
        <pc:sldMkLst>
          <pc:docMk/>
          <pc:sldMk cId="2709624640" sldId="275"/>
        </pc:sldMkLst>
        <pc:spChg chg="mod">
          <ac:chgData name="Martine Power" userId="f3410e55-3c0b-475c-b0b5-72038337e5c9" providerId="ADAL" clId="{7E6F3FA5-C1B1-41B5-9114-0A8B33EA4CFA}" dt="2026-03-26T03:24:57.652" v="5" actId="962"/>
          <ac:spMkLst>
            <pc:docMk/>
            <pc:sldMk cId="2709624640" sldId="275"/>
            <ac:spMk id="8" creationId="{FA82084A-EB52-DF80-5AC0-B621A3D00837}"/>
          </ac:spMkLst>
        </pc:spChg>
      </pc:sldChg>
      <pc:sldChg chg="modSp mod">
        <pc:chgData name="Martine Power" userId="f3410e55-3c0b-475c-b0b5-72038337e5c9" providerId="ADAL" clId="{7E6F3FA5-C1B1-41B5-9114-0A8B33EA4CFA}" dt="2026-03-26T03:27:18.578" v="28" actId="962"/>
        <pc:sldMkLst>
          <pc:docMk/>
          <pc:sldMk cId="2380423841" sldId="290"/>
        </pc:sldMkLst>
        <pc:spChg chg="mod">
          <ac:chgData name="Martine Power" userId="f3410e55-3c0b-475c-b0b5-72038337e5c9" providerId="ADAL" clId="{7E6F3FA5-C1B1-41B5-9114-0A8B33EA4CFA}" dt="2026-03-26T03:27:18.578" v="28" actId="962"/>
          <ac:spMkLst>
            <pc:docMk/>
            <pc:sldMk cId="2380423841" sldId="290"/>
            <ac:spMk id="8" creationId="{832E54F3-4997-FCD4-07F2-1B08E860D09B}"/>
          </ac:spMkLst>
        </pc:spChg>
      </pc:sldChg>
      <pc:sldChg chg="modSp mod">
        <pc:chgData name="Martine Power" userId="f3410e55-3c0b-475c-b0b5-72038337e5c9" providerId="ADAL" clId="{7E6F3FA5-C1B1-41B5-9114-0A8B33EA4CFA}" dt="2026-03-26T03:35:06.017" v="40" actId="962"/>
        <pc:sldMkLst>
          <pc:docMk/>
          <pc:sldMk cId="2532613486" sldId="295"/>
        </pc:sldMkLst>
        <pc:spChg chg="mod">
          <ac:chgData name="Martine Power" userId="f3410e55-3c0b-475c-b0b5-72038337e5c9" providerId="ADAL" clId="{7E6F3FA5-C1B1-41B5-9114-0A8B33EA4CFA}" dt="2026-03-26T03:35:06.017" v="40" actId="962"/>
          <ac:spMkLst>
            <pc:docMk/>
            <pc:sldMk cId="2532613486" sldId="295"/>
            <ac:spMk id="4" creationId="{BCD7BA0D-3295-3B6D-5C5F-C8A571D7486F}"/>
          </ac:spMkLst>
        </pc:spChg>
        <pc:picChg chg="mod">
          <ac:chgData name="Martine Power" userId="f3410e55-3c0b-475c-b0b5-72038337e5c9" providerId="ADAL" clId="{7E6F3FA5-C1B1-41B5-9114-0A8B33EA4CFA}" dt="2026-03-26T03:31:08.027" v="38" actId="962"/>
          <ac:picMkLst>
            <pc:docMk/>
            <pc:sldMk cId="2532613486" sldId="295"/>
            <ac:picMk id="6" creationId="{7F95A475-0A97-7D63-0896-997A46C7A1B2}"/>
          </ac:picMkLst>
        </pc:picChg>
      </pc:sldChg>
      <pc:sldChg chg="modSp mod">
        <pc:chgData name="Martine Power" userId="f3410e55-3c0b-475c-b0b5-72038337e5c9" providerId="ADAL" clId="{7E6F3FA5-C1B1-41B5-9114-0A8B33EA4CFA}" dt="2026-03-26T04:27:44.991" v="44" actId="962"/>
        <pc:sldMkLst>
          <pc:docMk/>
          <pc:sldMk cId="495840345" sldId="296"/>
        </pc:sldMkLst>
        <pc:picChg chg="mod">
          <ac:chgData name="Martine Power" userId="f3410e55-3c0b-475c-b0b5-72038337e5c9" providerId="ADAL" clId="{7E6F3FA5-C1B1-41B5-9114-0A8B33EA4CFA}" dt="2026-03-26T03:40:17.031" v="42" actId="962"/>
          <ac:picMkLst>
            <pc:docMk/>
            <pc:sldMk cId="495840345" sldId="296"/>
            <ac:picMk id="4" creationId="{823746EB-9489-1C39-FF13-185F6E23F03D}"/>
          </ac:picMkLst>
        </pc:picChg>
        <pc:picChg chg="mod">
          <ac:chgData name="Martine Power" userId="f3410e55-3c0b-475c-b0b5-72038337e5c9" providerId="ADAL" clId="{7E6F3FA5-C1B1-41B5-9114-0A8B33EA4CFA}" dt="2026-03-26T04:27:44.991" v="44" actId="962"/>
          <ac:picMkLst>
            <pc:docMk/>
            <pc:sldMk cId="495840345" sldId="296"/>
            <ac:picMk id="5" creationId="{D5D32AD6-1060-38FB-55DF-727E12E7C9A1}"/>
          </ac:picMkLst>
        </pc:picChg>
      </pc:sldChg>
      <pc:sldChg chg="modSp mod">
        <pc:chgData name="Martine Power" userId="f3410e55-3c0b-475c-b0b5-72038337e5c9" providerId="ADAL" clId="{7E6F3FA5-C1B1-41B5-9114-0A8B33EA4CFA}" dt="2026-03-26T03:25:10.047" v="7" actId="962"/>
        <pc:sldMkLst>
          <pc:docMk/>
          <pc:sldMk cId="3518130566" sldId="298"/>
        </pc:sldMkLst>
        <pc:spChg chg="mod">
          <ac:chgData name="Martine Power" userId="f3410e55-3c0b-475c-b0b5-72038337e5c9" providerId="ADAL" clId="{7E6F3FA5-C1B1-41B5-9114-0A8B33EA4CFA}" dt="2026-03-26T03:25:10.047" v="7" actId="962"/>
          <ac:spMkLst>
            <pc:docMk/>
            <pc:sldMk cId="3518130566" sldId="298"/>
            <ac:spMk id="8" creationId="{80119B78-B19E-C839-C1B8-0BB955EE2C2A}"/>
          </ac:spMkLst>
        </pc:spChg>
      </pc:sldChg>
      <pc:sldChg chg="modSp mod">
        <pc:chgData name="Martine Power" userId="f3410e55-3c0b-475c-b0b5-72038337e5c9" providerId="ADAL" clId="{7E6F3FA5-C1B1-41B5-9114-0A8B33EA4CFA}" dt="2026-03-26T18:40:48.965" v="170" actId="20577"/>
        <pc:sldMkLst>
          <pc:docMk/>
          <pc:sldMk cId="931036654" sldId="300"/>
        </pc:sldMkLst>
        <pc:spChg chg="mod">
          <ac:chgData name="Martine Power" userId="f3410e55-3c0b-475c-b0b5-72038337e5c9" providerId="ADAL" clId="{7E6F3FA5-C1B1-41B5-9114-0A8B33EA4CFA}" dt="2026-03-26T18:40:48.965" v="170" actId="20577"/>
          <ac:spMkLst>
            <pc:docMk/>
            <pc:sldMk cId="931036654" sldId="300"/>
            <ac:spMk id="2" creationId="{F7571AB8-B608-4B60-3ECB-5DF91A88AADA}"/>
          </ac:spMkLst>
        </pc:spChg>
        <pc:picChg chg="mod">
          <ac:chgData name="Martine Power" userId="f3410e55-3c0b-475c-b0b5-72038337e5c9" providerId="ADAL" clId="{7E6F3FA5-C1B1-41B5-9114-0A8B33EA4CFA}" dt="2026-03-26T03:26:35.196" v="24" actId="962"/>
          <ac:picMkLst>
            <pc:docMk/>
            <pc:sldMk cId="931036654" sldId="300"/>
            <ac:picMk id="3" creationId="{9B78CCC4-71A4-E35A-E9BE-5355DA5EBD13}"/>
          </ac:picMkLst>
        </pc:picChg>
      </pc:sldChg>
      <pc:sldChg chg="modSp mod">
        <pc:chgData name="Martine Power" userId="f3410e55-3c0b-475c-b0b5-72038337e5c9" providerId="ADAL" clId="{7E6F3FA5-C1B1-41B5-9114-0A8B33EA4CFA}" dt="2026-03-26T18:40:09.219" v="151" actId="14100"/>
        <pc:sldMkLst>
          <pc:docMk/>
          <pc:sldMk cId="2096384750" sldId="302"/>
        </pc:sldMkLst>
        <pc:spChg chg="mod">
          <ac:chgData name="Martine Power" userId="f3410e55-3c0b-475c-b0b5-72038337e5c9" providerId="ADAL" clId="{7E6F3FA5-C1B1-41B5-9114-0A8B33EA4CFA}" dt="2026-03-26T18:40:03.090" v="150" actId="27636"/>
          <ac:spMkLst>
            <pc:docMk/>
            <pc:sldMk cId="2096384750" sldId="302"/>
            <ac:spMk id="2" creationId="{B354C191-EFEF-D670-A0F0-6B5737ABCC29}"/>
          </ac:spMkLst>
        </pc:spChg>
        <pc:spChg chg="mod">
          <ac:chgData name="Martine Power" userId="f3410e55-3c0b-475c-b0b5-72038337e5c9" providerId="ADAL" clId="{7E6F3FA5-C1B1-41B5-9114-0A8B33EA4CFA}" dt="2026-03-26T18:40:09.219" v="151" actId="14100"/>
          <ac:spMkLst>
            <pc:docMk/>
            <pc:sldMk cId="2096384750" sldId="302"/>
            <ac:spMk id="3" creationId="{004204A6-9956-8EF3-677C-85C1E385056F}"/>
          </ac:spMkLst>
        </pc:spChg>
        <pc:spChg chg="mod">
          <ac:chgData name="Martine Power" userId="f3410e55-3c0b-475c-b0b5-72038337e5c9" providerId="ADAL" clId="{7E6F3FA5-C1B1-41B5-9114-0A8B33EA4CFA}" dt="2026-03-26T03:27:13.739" v="27" actId="962"/>
          <ac:spMkLst>
            <pc:docMk/>
            <pc:sldMk cId="2096384750" sldId="302"/>
            <ac:spMk id="5" creationId="{DF9755A3-0A00-871C-E961-4BB6C90095A5}"/>
          </ac:spMkLst>
        </pc:spChg>
        <pc:picChg chg="mod">
          <ac:chgData name="Martine Power" userId="f3410e55-3c0b-475c-b0b5-72038337e5c9" providerId="ADAL" clId="{7E6F3FA5-C1B1-41B5-9114-0A8B33EA4CFA}" dt="2026-03-26T03:26:37.308" v="25" actId="962"/>
          <ac:picMkLst>
            <pc:docMk/>
            <pc:sldMk cId="2096384750" sldId="302"/>
            <ac:picMk id="6" creationId="{90DCF93C-3C9C-E5CB-384D-A2CFAAAAB54C}"/>
          </ac:picMkLst>
        </pc:picChg>
      </pc:sldChg>
      <pc:sldChg chg="modSp mod">
        <pc:chgData name="Martine Power" userId="f3410e55-3c0b-475c-b0b5-72038337e5c9" providerId="ADAL" clId="{7E6F3FA5-C1B1-41B5-9114-0A8B33EA4CFA}" dt="2026-03-26T03:27:21.101" v="30" actId="962"/>
        <pc:sldMkLst>
          <pc:docMk/>
          <pc:sldMk cId="774751465" sldId="303"/>
        </pc:sldMkLst>
        <pc:spChg chg="mod">
          <ac:chgData name="Martine Power" userId="f3410e55-3c0b-475c-b0b5-72038337e5c9" providerId="ADAL" clId="{7E6F3FA5-C1B1-41B5-9114-0A8B33EA4CFA}" dt="2026-03-26T03:27:20.135" v="29" actId="962"/>
          <ac:spMkLst>
            <pc:docMk/>
            <pc:sldMk cId="774751465" sldId="303"/>
            <ac:spMk id="5" creationId="{102E2FDA-B486-628F-10BC-4F3129365A91}"/>
          </ac:spMkLst>
        </pc:spChg>
        <pc:spChg chg="mod">
          <ac:chgData name="Martine Power" userId="f3410e55-3c0b-475c-b0b5-72038337e5c9" providerId="ADAL" clId="{7E6F3FA5-C1B1-41B5-9114-0A8B33EA4CFA}" dt="2026-03-26T03:27:21.101" v="30" actId="962"/>
          <ac:spMkLst>
            <pc:docMk/>
            <pc:sldMk cId="774751465" sldId="303"/>
            <ac:spMk id="8" creationId="{A9189049-EC9F-564A-7408-AAB0369372EE}"/>
          </ac:spMkLst>
        </pc:spChg>
      </pc:sldChg>
      <pc:sldChg chg="modSp mod">
        <pc:chgData name="Martine Power" userId="f3410e55-3c0b-475c-b0b5-72038337e5c9" providerId="ADAL" clId="{7E6F3FA5-C1B1-41B5-9114-0A8B33EA4CFA}" dt="2026-03-26T03:27:40.566" v="32" actId="962"/>
        <pc:sldMkLst>
          <pc:docMk/>
          <pc:sldMk cId="4066986041" sldId="304"/>
        </pc:sldMkLst>
        <pc:spChg chg="mod">
          <ac:chgData name="Martine Power" userId="f3410e55-3c0b-475c-b0b5-72038337e5c9" providerId="ADAL" clId="{7E6F3FA5-C1B1-41B5-9114-0A8B33EA4CFA}" dt="2026-03-26T03:27:40.566" v="32" actId="962"/>
          <ac:spMkLst>
            <pc:docMk/>
            <pc:sldMk cId="4066986041" sldId="304"/>
            <ac:spMk id="9" creationId="{02D5653F-242A-F557-9537-A201D3744C6F}"/>
          </ac:spMkLst>
        </pc:spChg>
      </pc:sldChg>
      <pc:sldChg chg="modSp mod">
        <pc:chgData name="Martine Power" userId="f3410e55-3c0b-475c-b0b5-72038337e5c9" providerId="ADAL" clId="{7E6F3FA5-C1B1-41B5-9114-0A8B33EA4CFA}" dt="2026-03-26T03:29:56.924" v="34" actId="962"/>
        <pc:sldMkLst>
          <pc:docMk/>
          <pc:sldMk cId="4217262276" sldId="305"/>
        </pc:sldMkLst>
        <pc:grpChg chg="mod">
          <ac:chgData name="Martine Power" userId="f3410e55-3c0b-475c-b0b5-72038337e5c9" providerId="ADAL" clId="{7E6F3FA5-C1B1-41B5-9114-0A8B33EA4CFA}" dt="2026-03-26T03:29:56.924" v="34" actId="962"/>
          <ac:grpSpMkLst>
            <pc:docMk/>
            <pc:sldMk cId="4217262276" sldId="305"/>
            <ac:grpSpMk id="18" creationId="{73230469-6880-F0FD-11F7-4BA7483C0F6D}"/>
          </ac:grpSpMkLst>
        </pc:grpChg>
      </pc:sldChg>
      <pc:sldChg chg="modSp mod">
        <pc:chgData name="Martine Power" userId="f3410e55-3c0b-475c-b0b5-72038337e5c9" providerId="ADAL" clId="{7E6F3FA5-C1B1-41B5-9114-0A8B33EA4CFA}" dt="2026-03-26T03:30:54.759" v="36" actId="962"/>
        <pc:sldMkLst>
          <pc:docMk/>
          <pc:sldMk cId="532843967" sldId="306"/>
        </pc:sldMkLst>
        <pc:grpChg chg="mod">
          <ac:chgData name="Martine Power" userId="f3410e55-3c0b-475c-b0b5-72038337e5c9" providerId="ADAL" clId="{7E6F3FA5-C1B1-41B5-9114-0A8B33EA4CFA}" dt="2026-03-26T03:30:54.759" v="36" actId="962"/>
          <ac:grpSpMkLst>
            <pc:docMk/>
            <pc:sldMk cId="532843967" sldId="306"/>
            <ac:grpSpMk id="18" creationId="{9CFA20C7-461C-56FB-5885-F82A9CB6A77D}"/>
          </ac:grpSpMkLst>
        </pc:grpChg>
      </pc:sldChg>
      <pc:sldChg chg="addSp modSp mod">
        <pc:chgData name="Martine Power" userId="f3410e55-3c0b-475c-b0b5-72038337e5c9" providerId="ADAL" clId="{7E6F3FA5-C1B1-41B5-9114-0A8B33EA4CFA}" dt="2026-03-26T04:29:03.599" v="113" actId="207"/>
        <pc:sldMkLst>
          <pc:docMk/>
          <pc:sldMk cId="718188321" sldId="307"/>
        </pc:sldMkLst>
        <pc:spChg chg="add mod">
          <ac:chgData name="Martine Power" userId="f3410e55-3c0b-475c-b0b5-72038337e5c9" providerId="ADAL" clId="{7E6F3FA5-C1B1-41B5-9114-0A8B33EA4CFA}" dt="2026-03-26T04:29:03.599" v="113" actId="207"/>
          <ac:spMkLst>
            <pc:docMk/>
            <pc:sldMk cId="718188321" sldId="307"/>
            <ac:spMk id="2" creationId="{3647905F-AA1B-F15C-0526-994BF50D61F5}"/>
          </ac:spMkLst>
        </pc:spChg>
        <pc:picChg chg="mod">
          <ac:chgData name="Martine Power" userId="f3410e55-3c0b-475c-b0b5-72038337e5c9" providerId="ADAL" clId="{7E6F3FA5-C1B1-41B5-9114-0A8B33EA4CFA}" dt="2026-03-26T03:31:06.725" v="37" actId="962"/>
          <ac:picMkLst>
            <pc:docMk/>
            <pc:sldMk cId="718188321" sldId="307"/>
            <ac:picMk id="3" creationId="{820FA41B-A0C3-7430-A642-286B25CE7A08}"/>
          </ac:picMkLst>
        </pc:picChg>
      </pc:sldChg>
      <pc:sldChg chg="modSp mod">
        <pc:chgData name="Martine Power" userId="f3410e55-3c0b-475c-b0b5-72038337e5c9" providerId="ADAL" clId="{7E6F3FA5-C1B1-41B5-9114-0A8B33EA4CFA}" dt="2026-03-26T03:25:28.880" v="19" actId="962"/>
        <pc:sldMkLst>
          <pc:docMk/>
          <pc:sldMk cId="191542208" sldId="308"/>
        </pc:sldMkLst>
        <pc:picChg chg="mod">
          <ac:chgData name="Martine Power" userId="f3410e55-3c0b-475c-b0b5-72038337e5c9" providerId="ADAL" clId="{7E6F3FA5-C1B1-41B5-9114-0A8B33EA4CFA}" dt="2026-03-26T03:25:17.266" v="8" actId="962"/>
          <ac:picMkLst>
            <pc:docMk/>
            <pc:sldMk cId="191542208" sldId="308"/>
            <ac:picMk id="4" creationId="{C808CA2E-425E-CF38-6E5A-23B57336660F}"/>
          </ac:picMkLst>
        </pc:picChg>
        <pc:picChg chg="mod">
          <ac:chgData name="Martine Power" userId="f3410e55-3c0b-475c-b0b5-72038337e5c9" providerId="ADAL" clId="{7E6F3FA5-C1B1-41B5-9114-0A8B33EA4CFA}" dt="2026-03-26T03:25:18.877" v="9" actId="962"/>
          <ac:picMkLst>
            <pc:docMk/>
            <pc:sldMk cId="191542208" sldId="308"/>
            <ac:picMk id="5" creationId="{A2A8D10F-A4EB-1E5F-FE3F-3C5FBC79CC0D}"/>
          </ac:picMkLst>
        </pc:picChg>
        <pc:picChg chg="mod">
          <ac:chgData name="Martine Power" userId="f3410e55-3c0b-475c-b0b5-72038337e5c9" providerId="ADAL" clId="{7E6F3FA5-C1B1-41B5-9114-0A8B33EA4CFA}" dt="2026-03-26T03:25:19.801" v="10" actId="962"/>
          <ac:picMkLst>
            <pc:docMk/>
            <pc:sldMk cId="191542208" sldId="308"/>
            <ac:picMk id="6" creationId="{FC6F3B8A-0130-8F96-3FA0-0756DAEC3FD7}"/>
          </ac:picMkLst>
        </pc:picChg>
        <pc:picChg chg="mod">
          <ac:chgData name="Martine Power" userId="f3410e55-3c0b-475c-b0b5-72038337e5c9" providerId="ADAL" clId="{7E6F3FA5-C1B1-41B5-9114-0A8B33EA4CFA}" dt="2026-03-26T03:25:20.391" v="11" actId="962"/>
          <ac:picMkLst>
            <pc:docMk/>
            <pc:sldMk cId="191542208" sldId="308"/>
            <ac:picMk id="7" creationId="{83077E27-A550-2FBD-A03B-5FA46A266911}"/>
          </ac:picMkLst>
        </pc:picChg>
        <pc:picChg chg="mod">
          <ac:chgData name="Martine Power" userId="f3410e55-3c0b-475c-b0b5-72038337e5c9" providerId="ADAL" clId="{7E6F3FA5-C1B1-41B5-9114-0A8B33EA4CFA}" dt="2026-03-26T03:25:21.400" v="12" actId="962"/>
          <ac:picMkLst>
            <pc:docMk/>
            <pc:sldMk cId="191542208" sldId="308"/>
            <ac:picMk id="8" creationId="{8295398F-0049-5B78-269A-1339649251D1}"/>
          </ac:picMkLst>
        </pc:picChg>
        <pc:picChg chg="mod">
          <ac:chgData name="Martine Power" userId="f3410e55-3c0b-475c-b0b5-72038337e5c9" providerId="ADAL" clId="{7E6F3FA5-C1B1-41B5-9114-0A8B33EA4CFA}" dt="2026-03-26T03:25:22.129" v="13" actId="962"/>
          <ac:picMkLst>
            <pc:docMk/>
            <pc:sldMk cId="191542208" sldId="308"/>
            <ac:picMk id="9" creationId="{23AABAF0-4F83-3D58-FB67-E7903FBEDCF4}"/>
          </ac:picMkLst>
        </pc:picChg>
        <pc:picChg chg="mod">
          <ac:chgData name="Martine Power" userId="f3410e55-3c0b-475c-b0b5-72038337e5c9" providerId="ADAL" clId="{7E6F3FA5-C1B1-41B5-9114-0A8B33EA4CFA}" dt="2026-03-26T03:25:22.906" v="14" actId="962"/>
          <ac:picMkLst>
            <pc:docMk/>
            <pc:sldMk cId="191542208" sldId="308"/>
            <ac:picMk id="10" creationId="{40D0379C-B6DB-5F5A-23FA-3F3B7DB38144}"/>
          </ac:picMkLst>
        </pc:picChg>
        <pc:picChg chg="mod">
          <ac:chgData name="Martine Power" userId="f3410e55-3c0b-475c-b0b5-72038337e5c9" providerId="ADAL" clId="{7E6F3FA5-C1B1-41B5-9114-0A8B33EA4CFA}" dt="2026-03-26T03:25:25.019" v="15" actId="962"/>
          <ac:picMkLst>
            <pc:docMk/>
            <pc:sldMk cId="191542208" sldId="308"/>
            <ac:picMk id="11" creationId="{8BA3C2ED-90C0-5B13-67AC-C6A67E6D6B1B}"/>
          </ac:picMkLst>
        </pc:picChg>
        <pc:picChg chg="mod">
          <ac:chgData name="Martine Power" userId="f3410e55-3c0b-475c-b0b5-72038337e5c9" providerId="ADAL" clId="{7E6F3FA5-C1B1-41B5-9114-0A8B33EA4CFA}" dt="2026-03-26T03:25:26.145" v="16" actId="962"/>
          <ac:picMkLst>
            <pc:docMk/>
            <pc:sldMk cId="191542208" sldId="308"/>
            <ac:picMk id="12" creationId="{035057BB-1BF3-E848-C2D5-E74F82F0C42D}"/>
          </ac:picMkLst>
        </pc:picChg>
        <pc:picChg chg="mod">
          <ac:chgData name="Martine Power" userId="f3410e55-3c0b-475c-b0b5-72038337e5c9" providerId="ADAL" clId="{7E6F3FA5-C1B1-41B5-9114-0A8B33EA4CFA}" dt="2026-03-26T03:25:26.906" v="17" actId="962"/>
          <ac:picMkLst>
            <pc:docMk/>
            <pc:sldMk cId="191542208" sldId="308"/>
            <ac:picMk id="13" creationId="{2290B126-8F61-5329-A582-C2E2EC06D7BA}"/>
          </ac:picMkLst>
        </pc:picChg>
        <pc:picChg chg="mod">
          <ac:chgData name="Martine Power" userId="f3410e55-3c0b-475c-b0b5-72038337e5c9" providerId="ADAL" clId="{7E6F3FA5-C1B1-41B5-9114-0A8B33EA4CFA}" dt="2026-03-26T03:25:27.911" v="18" actId="962"/>
          <ac:picMkLst>
            <pc:docMk/>
            <pc:sldMk cId="191542208" sldId="308"/>
            <ac:picMk id="14" creationId="{0DA17E64-5E3D-D2C4-07A1-1AF219F95F47}"/>
          </ac:picMkLst>
        </pc:picChg>
        <pc:picChg chg="mod">
          <ac:chgData name="Martine Power" userId="f3410e55-3c0b-475c-b0b5-72038337e5c9" providerId="ADAL" clId="{7E6F3FA5-C1B1-41B5-9114-0A8B33EA4CFA}" dt="2026-03-26T03:25:28.880" v="19" actId="962"/>
          <ac:picMkLst>
            <pc:docMk/>
            <pc:sldMk cId="191542208" sldId="308"/>
            <ac:picMk id="15" creationId="{90185E2B-665A-FE41-52AB-B718C0F2FA81}"/>
          </ac:picMkLst>
        </pc:picChg>
      </pc:sldChg>
      <pc:sldChg chg="addSp modSp mod">
        <pc:chgData name="Martine Power" userId="f3410e55-3c0b-475c-b0b5-72038337e5c9" providerId="ADAL" clId="{7E6F3FA5-C1B1-41B5-9114-0A8B33EA4CFA}" dt="2026-03-26T04:28:22.292" v="80" actId="207"/>
        <pc:sldMkLst>
          <pc:docMk/>
          <pc:sldMk cId="789848310" sldId="309"/>
        </pc:sldMkLst>
        <pc:spChg chg="add mod">
          <ac:chgData name="Martine Power" userId="f3410e55-3c0b-475c-b0b5-72038337e5c9" providerId="ADAL" clId="{7E6F3FA5-C1B1-41B5-9114-0A8B33EA4CFA}" dt="2026-03-26T04:28:22.292" v="80" actId="207"/>
          <ac:spMkLst>
            <pc:docMk/>
            <pc:sldMk cId="789848310" sldId="309"/>
            <ac:spMk id="2" creationId="{6B86E1A4-7283-BFDC-717E-1C5547458F30}"/>
          </ac:spMkLst>
        </pc:spChg>
        <pc:picChg chg="mod">
          <ac:chgData name="Martine Power" userId="f3410e55-3c0b-475c-b0b5-72038337e5c9" providerId="ADAL" clId="{7E6F3FA5-C1B1-41B5-9114-0A8B33EA4CFA}" dt="2026-03-26T03:25:56.433" v="21" actId="962"/>
          <ac:picMkLst>
            <pc:docMk/>
            <pc:sldMk cId="789848310" sldId="309"/>
            <ac:picMk id="6" creationId="{D162C9B8-F1C1-4950-7673-DCC0573EC99D}"/>
          </ac:picMkLst>
        </pc:picChg>
      </pc:sldChg>
    </pc:docChg>
  </pc:docChgLst>
  <pc:docChgLst>
    <pc:chgData name="Jessica Boland" userId="f987fcc3-d97f-48ab-96ab-272559a3e60b" providerId="ADAL" clId="{D24B48FB-A023-4C31-A696-6E3BC752B178}"/>
    <pc:docChg chg="undo custSel modSld">
      <pc:chgData name="Jessica Boland" userId="f987fcc3-d97f-48ab-96ab-272559a3e60b" providerId="ADAL" clId="{D24B48FB-A023-4C31-A696-6E3BC752B178}" dt="2026-03-19T05:09:16.940" v="124" actId="20577"/>
      <pc:docMkLst>
        <pc:docMk/>
      </pc:docMkLst>
      <pc:sldChg chg="modNotesTx">
        <pc:chgData name="Jessica Boland" userId="f987fcc3-d97f-48ab-96ab-272559a3e60b" providerId="ADAL" clId="{D24B48FB-A023-4C31-A696-6E3BC752B178}" dt="2026-03-19T05:08:37.604" v="123" actId="20577"/>
        <pc:sldMkLst>
          <pc:docMk/>
          <pc:sldMk cId="495840345" sldId="296"/>
        </pc:sldMkLst>
      </pc:sldChg>
      <pc:sldChg chg="modNotesTx">
        <pc:chgData name="Jessica Boland" userId="f987fcc3-d97f-48ab-96ab-272559a3e60b" providerId="ADAL" clId="{D24B48FB-A023-4C31-A696-6E3BC752B178}" dt="2026-03-19T05:04:20.998" v="122" actId="20577"/>
        <pc:sldMkLst>
          <pc:docMk/>
          <pc:sldMk cId="191542208" sldId="308"/>
        </pc:sldMkLst>
      </pc:sldChg>
      <pc:sldChg chg="modNotesTx">
        <pc:chgData name="Jessica Boland" userId="f987fcc3-d97f-48ab-96ab-272559a3e60b" providerId="ADAL" clId="{D24B48FB-A023-4C31-A696-6E3BC752B178}" dt="2026-03-19T05:09:16.940" v="124" actId="20577"/>
        <pc:sldMkLst>
          <pc:docMk/>
          <pc:sldMk cId="789848310"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A8A8CC-5A52-5561-9EE1-570D7EA6F9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9CC645-F0A2-4F64-8EA9-F207F200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429A3F-9073-9647-97DC-1EA0E7CEE9C1}" type="datetimeFigureOut">
              <a:rPr lang="en-US" smtClean="0"/>
              <a:t>3/27/2026</a:t>
            </a:fld>
            <a:endParaRPr lang="en-US"/>
          </a:p>
        </p:txBody>
      </p:sp>
      <p:sp>
        <p:nvSpPr>
          <p:cNvPr id="4" name="Footer Placeholder 3">
            <a:extLst>
              <a:ext uri="{FF2B5EF4-FFF2-40B4-BE49-F238E27FC236}">
                <a16:creationId xmlns:a16="http://schemas.microsoft.com/office/drawing/2014/main" id="{299E074D-2C88-45C8-C966-7636F0437A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4E38F2-E320-9E6B-0814-024F5AF615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71B7EB-EB8C-064E-A999-792EB38B3EC5}" type="slidenum">
              <a:rPr lang="en-US" smtClean="0"/>
              <a:t>‹#›</a:t>
            </a:fld>
            <a:endParaRPr lang="en-US"/>
          </a:p>
        </p:txBody>
      </p:sp>
    </p:spTree>
    <p:extLst>
      <p:ext uri="{BB962C8B-B14F-4D97-AF65-F5344CB8AC3E}">
        <p14:creationId xmlns:p14="http://schemas.microsoft.com/office/powerpoint/2010/main" val="159983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9BD00-89F1-45E3-B263-4F2C41624BC7}" type="datetimeFigureOut">
              <a:rPr lang="en-AU" smtClean="0"/>
              <a:t>27/03/2026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6ABBC-8B10-450B-9334-1DA78768B044}" type="slidenum">
              <a:rPr lang="en-AU" smtClean="0"/>
              <a:t>‹#›</a:t>
            </a:fld>
            <a:endParaRPr lang="en-AU"/>
          </a:p>
        </p:txBody>
      </p:sp>
    </p:spTree>
    <p:extLst>
      <p:ext uri="{BB962C8B-B14F-4D97-AF65-F5344CB8AC3E}">
        <p14:creationId xmlns:p14="http://schemas.microsoft.com/office/powerpoint/2010/main" val="294812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sustainabledevelop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org/sustainabledevelop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credit: © Aileen Dimatatac / Australian Government Department of Foreign Affairs and Trade, CC BY.</a:t>
            </a:r>
          </a:p>
        </p:txBody>
      </p:sp>
      <p:sp>
        <p:nvSpPr>
          <p:cNvPr id="4" name="Slide Number Placeholder 3"/>
          <p:cNvSpPr>
            <a:spLocks noGrp="1"/>
          </p:cNvSpPr>
          <p:nvPr>
            <p:ph type="sldNum" sz="quarter" idx="5"/>
          </p:nvPr>
        </p:nvSpPr>
        <p:spPr/>
        <p:txBody>
          <a:bodyPr/>
          <a:lstStyle/>
          <a:p>
            <a:fld id="{9CA6ABBC-8B10-450B-9334-1DA78768B044}" type="slidenum">
              <a:rPr lang="en-AU" smtClean="0"/>
              <a:t>1</a:t>
            </a:fld>
            <a:endParaRPr lang="en-AU"/>
          </a:p>
        </p:txBody>
      </p:sp>
    </p:spTree>
    <p:extLst>
      <p:ext uri="{BB962C8B-B14F-4D97-AF65-F5344CB8AC3E}">
        <p14:creationId xmlns:p14="http://schemas.microsoft.com/office/powerpoint/2010/main" val="417644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3DD0-B241-C99B-8226-5D7765588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48085-9E68-1161-67A0-B5817DA16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9A75B-DC92-81AD-1875-8B7C716C1986}"/>
              </a:ext>
            </a:extLst>
          </p:cNvPr>
          <p:cNvSpPr>
            <a:spLocks noGrp="1"/>
          </p:cNvSpPr>
          <p:nvPr>
            <p:ph type="body" idx="1"/>
          </p:nvPr>
        </p:nvSpPr>
        <p:spPr/>
        <p:txBody>
          <a:bodyPr/>
          <a:lstStyle/>
          <a:p>
            <a:r>
              <a:rPr lang="en-AU" dirty="0"/>
              <a:t>Image credit: © Australian Government Department of Foreign Affairs and Trade</a:t>
            </a:r>
          </a:p>
        </p:txBody>
      </p:sp>
      <p:sp>
        <p:nvSpPr>
          <p:cNvPr id="4" name="Slide Number Placeholder 3">
            <a:extLst>
              <a:ext uri="{FF2B5EF4-FFF2-40B4-BE49-F238E27FC236}">
                <a16:creationId xmlns:a16="http://schemas.microsoft.com/office/drawing/2014/main" id="{F39EC95D-4F01-C27C-3C75-C65B0AED45CD}"/>
              </a:ext>
            </a:extLst>
          </p:cNvPr>
          <p:cNvSpPr>
            <a:spLocks noGrp="1"/>
          </p:cNvSpPr>
          <p:nvPr>
            <p:ph type="sldNum" sz="quarter" idx="5"/>
          </p:nvPr>
        </p:nvSpPr>
        <p:spPr/>
        <p:txBody>
          <a:bodyPr/>
          <a:lstStyle/>
          <a:p>
            <a:fld id="{9CA6ABBC-8B10-450B-9334-1DA78768B044}" type="slidenum">
              <a:rPr lang="en-AU" smtClean="0"/>
              <a:t>10</a:t>
            </a:fld>
            <a:endParaRPr lang="en-AU"/>
          </a:p>
        </p:txBody>
      </p:sp>
    </p:spTree>
    <p:extLst>
      <p:ext uri="{BB962C8B-B14F-4D97-AF65-F5344CB8AC3E}">
        <p14:creationId xmlns:p14="http://schemas.microsoft.com/office/powerpoint/2010/main" val="221651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427AE-404D-A40D-F8C8-A4B59F725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B451B-8D33-11A0-4694-6B6F0C6C3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0D5AB-175A-6309-ACC6-D71DE82432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37AAA573-52C5-532C-2E9E-E24904F2D00B}"/>
              </a:ext>
            </a:extLst>
          </p:cNvPr>
          <p:cNvSpPr>
            <a:spLocks noGrp="1"/>
          </p:cNvSpPr>
          <p:nvPr>
            <p:ph type="sldNum" sz="quarter" idx="5"/>
          </p:nvPr>
        </p:nvSpPr>
        <p:spPr/>
        <p:txBody>
          <a:bodyPr/>
          <a:lstStyle/>
          <a:p>
            <a:fld id="{9CA6ABBC-8B10-450B-9334-1DA78768B044}" type="slidenum">
              <a:rPr lang="en-AU" smtClean="0"/>
              <a:t>11</a:t>
            </a:fld>
            <a:endParaRPr lang="en-AU"/>
          </a:p>
        </p:txBody>
      </p:sp>
    </p:spTree>
    <p:extLst>
      <p:ext uri="{BB962C8B-B14F-4D97-AF65-F5344CB8AC3E}">
        <p14:creationId xmlns:p14="http://schemas.microsoft.com/office/powerpoint/2010/main" val="398866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E184-347B-E8FD-548F-BB62EB28E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18C48-30D9-E0B7-51D6-9C84FB3D7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FD001-7CCC-15FB-0AC4-AB34E520A4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1591657A-591B-2337-8A02-D5D277671729}"/>
              </a:ext>
            </a:extLst>
          </p:cNvPr>
          <p:cNvSpPr>
            <a:spLocks noGrp="1"/>
          </p:cNvSpPr>
          <p:nvPr>
            <p:ph type="sldNum" sz="quarter" idx="5"/>
          </p:nvPr>
        </p:nvSpPr>
        <p:spPr/>
        <p:txBody>
          <a:bodyPr/>
          <a:lstStyle/>
          <a:p>
            <a:fld id="{9CA6ABBC-8B10-450B-9334-1DA78768B044}" type="slidenum">
              <a:rPr lang="en-AU" smtClean="0"/>
              <a:t>12</a:t>
            </a:fld>
            <a:endParaRPr lang="en-AU"/>
          </a:p>
        </p:txBody>
      </p:sp>
    </p:spTree>
    <p:extLst>
      <p:ext uri="{BB962C8B-B14F-4D97-AF65-F5344CB8AC3E}">
        <p14:creationId xmlns:p14="http://schemas.microsoft.com/office/powerpoint/2010/main" val="12793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80F26-E9E8-174E-BE17-6D55844E5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6E418-2B92-8E33-7FFF-8C58B2BEC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A9465-E587-CE22-DC08-F30B77F9DC79}"/>
              </a:ext>
            </a:extLst>
          </p:cNvPr>
          <p:cNvSpPr>
            <a:spLocks noGrp="1"/>
          </p:cNvSpPr>
          <p:nvPr>
            <p:ph type="body" idx="1"/>
          </p:nvPr>
        </p:nvSpPr>
        <p:spPr/>
        <p:txBody>
          <a:bodyPr/>
          <a:lstStyle/>
          <a:p>
            <a:r>
              <a:rPr lang="en-AU" dirty="0"/>
              <a:t>Image credit: © Ahmad '</a:t>
            </a:r>
            <a:r>
              <a:rPr lang="en-AU" dirty="0" err="1"/>
              <a:t>deNy</a:t>
            </a:r>
            <a:r>
              <a:rPr lang="en-AU" dirty="0"/>
              <a:t>' Salman / Australian Government Department of Foreign Affairs and Trade, CC BY.</a:t>
            </a:r>
          </a:p>
        </p:txBody>
      </p:sp>
      <p:sp>
        <p:nvSpPr>
          <p:cNvPr id="4" name="Slide Number Placeholder 3">
            <a:extLst>
              <a:ext uri="{FF2B5EF4-FFF2-40B4-BE49-F238E27FC236}">
                <a16:creationId xmlns:a16="http://schemas.microsoft.com/office/drawing/2014/main" id="{8119EBFC-57B9-9CFA-7093-88829117A257}"/>
              </a:ext>
            </a:extLst>
          </p:cNvPr>
          <p:cNvSpPr>
            <a:spLocks noGrp="1"/>
          </p:cNvSpPr>
          <p:nvPr>
            <p:ph type="sldNum" sz="quarter" idx="5"/>
          </p:nvPr>
        </p:nvSpPr>
        <p:spPr/>
        <p:txBody>
          <a:bodyPr/>
          <a:lstStyle/>
          <a:p>
            <a:fld id="{9CA6ABBC-8B10-450B-9334-1DA78768B044}" type="slidenum">
              <a:rPr lang="en-AU" smtClean="0"/>
              <a:t>13</a:t>
            </a:fld>
            <a:endParaRPr lang="en-AU"/>
          </a:p>
        </p:txBody>
      </p:sp>
    </p:spTree>
    <p:extLst>
      <p:ext uri="{BB962C8B-B14F-4D97-AF65-F5344CB8AC3E}">
        <p14:creationId xmlns:p14="http://schemas.microsoft.com/office/powerpoint/2010/main" val="211650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14C1-F6BB-0432-9BEA-AF49804A3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406AA-4D48-FEC2-FEF1-5773BB2EE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8C14E-D6DF-E1DD-64CA-745DBBB234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328DB0-20B7-7DD2-AF26-491DA29E65D5}"/>
              </a:ext>
            </a:extLst>
          </p:cNvPr>
          <p:cNvSpPr>
            <a:spLocks noGrp="1"/>
          </p:cNvSpPr>
          <p:nvPr>
            <p:ph type="sldNum" sz="quarter" idx="5"/>
          </p:nvPr>
        </p:nvSpPr>
        <p:spPr/>
        <p:txBody>
          <a:bodyPr/>
          <a:lstStyle/>
          <a:p>
            <a:fld id="{9CA6ABBC-8B10-450B-9334-1DA78768B044}" type="slidenum">
              <a:rPr lang="en-AU" smtClean="0"/>
              <a:t>14</a:t>
            </a:fld>
            <a:endParaRPr lang="en-AU"/>
          </a:p>
        </p:txBody>
      </p:sp>
    </p:spTree>
    <p:extLst>
      <p:ext uri="{BB962C8B-B14F-4D97-AF65-F5344CB8AC3E}">
        <p14:creationId xmlns:p14="http://schemas.microsoft.com/office/powerpoint/2010/main" val="271310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769D-DC0B-28B0-4101-A9057C8CC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528A4-436D-9FA6-2C5F-C28283353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CF20F-CB49-2455-600B-E1F8AA7565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37AF98-1D51-6ECE-656B-95FE24DFE4C7}"/>
              </a:ext>
            </a:extLst>
          </p:cNvPr>
          <p:cNvSpPr>
            <a:spLocks noGrp="1"/>
          </p:cNvSpPr>
          <p:nvPr>
            <p:ph type="sldNum" sz="quarter" idx="5"/>
          </p:nvPr>
        </p:nvSpPr>
        <p:spPr/>
        <p:txBody>
          <a:bodyPr/>
          <a:lstStyle/>
          <a:p>
            <a:fld id="{9CA6ABBC-8B10-450B-9334-1DA78768B044}" type="slidenum">
              <a:rPr lang="en-AU" smtClean="0"/>
              <a:t>15</a:t>
            </a:fld>
            <a:endParaRPr lang="en-AU"/>
          </a:p>
        </p:txBody>
      </p:sp>
    </p:spTree>
    <p:extLst>
      <p:ext uri="{BB962C8B-B14F-4D97-AF65-F5344CB8AC3E}">
        <p14:creationId xmlns:p14="http://schemas.microsoft.com/office/powerpoint/2010/main" val="263960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C756-6D13-0B9C-A344-CBBF9785A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0A3A2-6992-13F3-CE0B-69DD14454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50AE7-0712-15BD-DD4C-7C681369A1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5ECAB1-8E10-4615-A759-B2F88A1BFB3E}"/>
              </a:ext>
            </a:extLst>
          </p:cNvPr>
          <p:cNvSpPr>
            <a:spLocks noGrp="1"/>
          </p:cNvSpPr>
          <p:nvPr>
            <p:ph type="sldNum" sz="quarter" idx="5"/>
          </p:nvPr>
        </p:nvSpPr>
        <p:spPr/>
        <p:txBody>
          <a:bodyPr/>
          <a:lstStyle/>
          <a:p>
            <a:fld id="{9CA6ABBC-8B10-450B-9334-1DA78768B044}" type="slidenum">
              <a:rPr lang="en-AU" smtClean="0"/>
              <a:t>16</a:t>
            </a:fld>
            <a:endParaRPr lang="en-AU"/>
          </a:p>
        </p:txBody>
      </p:sp>
    </p:spTree>
    <p:extLst>
      <p:ext uri="{BB962C8B-B14F-4D97-AF65-F5344CB8AC3E}">
        <p14:creationId xmlns:p14="http://schemas.microsoft.com/office/powerpoint/2010/main" val="222700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BFBA-23A2-082B-E868-46054E2E2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F752E-524E-A579-9EE1-12E4E2D91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A902C-9D5F-F9D1-83B1-7D6F6095F7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credit: © Australian Government Department of Foreign Affairs and Trade. </a:t>
            </a:r>
          </a:p>
        </p:txBody>
      </p:sp>
      <p:sp>
        <p:nvSpPr>
          <p:cNvPr id="4" name="Slide Number Placeholder 3">
            <a:extLst>
              <a:ext uri="{FF2B5EF4-FFF2-40B4-BE49-F238E27FC236}">
                <a16:creationId xmlns:a16="http://schemas.microsoft.com/office/drawing/2014/main" id="{C9FE9540-5FCB-E34F-4F91-7C8AAEDEA963}"/>
              </a:ext>
            </a:extLst>
          </p:cNvPr>
          <p:cNvSpPr>
            <a:spLocks noGrp="1"/>
          </p:cNvSpPr>
          <p:nvPr>
            <p:ph type="sldNum" sz="quarter" idx="5"/>
          </p:nvPr>
        </p:nvSpPr>
        <p:spPr/>
        <p:txBody>
          <a:bodyPr/>
          <a:lstStyle/>
          <a:p>
            <a:fld id="{9CA6ABBC-8B10-450B-9334-1DA78768B044}" type="slidenum">
              <a:rPr lang="en-AU" smtClean="0"/>
              <a:t>17</a:t>
            </a:fld>
            <a:endParaRPr lang="en-AU"/>
          </a:p>
        </p:txBody>
      </p:sp>
      <p:sp>
        <p:nvSpPr>
          <p:cNvPr id="5" name="Footer Placeholder 4">
            <a:extLst>
              <a:ext uri="{FF2B5EF4-FFF2-40B4-BE49-F238E27FC236}">
                <a16:creationId xmlns:a16="http://schemas.microsoft.com/office/drawing/2014/main" id="{9DF8BB69-4509-B269-D7CC-672645FEB0D6}"/>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8A75DED5-3056-3BFC-D92F-384F1868293E}"/>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1498624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EDD2C-4EBF-BF8E-95CC-3622FC6BB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E693D-5167-2FB7-9BF5-7B8E5DEAD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F0F8F-31A4-F1A1-E588-EEA8350E27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credit: © Australian Government Department of Foreign Affairs and Trade.</a:t>
            </a:r>
          </a:p>
        </p:txBody>
      </p:sp>
      <p:sp>
        <p:nvSpPr>
          <p:cNvPr id="4" name="Slide Number Placeholder 3">
            <a:extLst>
              <a:ext uri="{FF2B5EF4-FFF2-40B4-BE49-F238E27FC236}">
                <a16:creationId xmlns:a16="http://schemas.microsoft.com/office/drawing/2014/main" id="{C0B84A41-9B4E-CEB3-0277-B81C0FE06F18}"/>
              </a:ext>
            </a:extLst>
          </p:cNvPr>
          <p:cNvSpPr>
            <a:spLocks noGrp="1"/>
          </p:cNvSpPr>
          <p:nvPr>
            <p:ph type="sldNum" sz="quarter" idx="5"/>
          </p:nvPr>
        </p:nvSpPr>
        <p:spPr/>
        <p:txBody>
          <a:bodyPr/>
          <a:lstStyle/>
          <a:p>
            <a:fld id="{9CA6ABBC-8B10-450B-9334-1DA78768B044}" type="slidenum">
              <a:rPr lang="en-AU" smtClean="0"/>
              <a:t>18</a:t>
            </a:fld>
            <a:endParaRPr lang="en-AU"/>
          </a:p>
        </p:txBody>
      </p:sp>
    </p:spTree>
    <p:extLst>
      <p:ext uri="{BB962C8B-B14F-4D97-AF65-F5344CB8AC3E}">
        <p14:creationId xmlns:p14="http://schemas.microsoft.com/office/powerpoint/2010/main" val="356737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5EAD3-6323-3F2E-E5AB-1321E8CF9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258A6-6A86-4284-C9C3-56934B411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B9A9E-5C60-4916-A75E-63A01B68DAE2}"/>
              </a:ext>
            </a:extLst>
          </p:cNvPr>
          <p:cNvSpPr>
            <a:spLocks noGrp="1"/>
          </p:cNvSpPr>
          <p:nvPr>
            <p:ph type="body" idx="1"/>
          </p:nvPr>
        </p:nvSpPr>
        <p:spPr/>
        <p:txBody>
          <a:bodyPr/>
          <a:lstStyle/>
          <a:p>
            <a:r>
              <a:rPr lang="en-AU" dirty="0"/>
              <a:t>Image credit: © Opportunity International / Australian Government Department of Foreign Affairs and Trade.</a:t>
            </a:r>
          </a:p>
        </p:txBody>
      </p:sp>
      <p:sp>
        <p:nvSpPr>
          <p:cNvPr id="4" name="Slide Number Placeholder 3">
            <a:extLst>
              <a:ext uri="{FF2B5EF4-FFF2-40B4-BE49-F238E27FC236}">
                <a16:creationId xmlns:a16="http://schemas.microsoft.com/office/drawing/2014/main" id="{BD53BFB9-97BD-5A5E-DABD-22B065AFD28A}"/>
              </a:ext>
            </a:extLst>
          </p:cNvPr>
          <p:cNvSpPr>
            <a:spLocks noGrp="1"/>
          </p:cNvSpPr>
          <p:nvPr>
            <p:ph type="sldNum" sz="quarter" idx="5"/>
          </p:nvPr>
        </p:nvSpPr>
        <p:spPr/>
        <p:txBody>
          <a:bodyPr/>
          <a:lstStyle/>
          <a:p>
            <a:fld id="{9CA6ABBC-8B10-450B-9334-1DA78768B044}" type="slidenum">
              <a:rPr lang="en-AU" smtClean="0"/>
              <a:t>19</a:t>
            </a:fld>
            <a:endParaRPr lang="en-AU"/>
          </a:p>
        </p:txBody>
      </p:sp>
    </p:spTree>
    <p:extLst>
      <p:ext uri="{BB962C8B-B14F-4D97-AF65-F5344CB8AC3E}">
        <p14:creationId xmlns:p14="http://schemas.microsoft.com/office/powerpoint/2010/main" val="70630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credit: © Jim Holmes / Australian Government Department of Foreign Affairs and Trade, CC BY.</a:t>
            </a:r>
          </a:p>
        </p:txBody>
      </p:sp>
      <p:sp>
        <p:nvSpPr>
          <p:cNvPr id="4" name="Slide Number Placeholder 3"/>
          <p:cNvSpPr>
            <a:spLocks noGrp="1"/>
          </p:cNvSpPr>
          <p:nvPr>
            <p:ph type="sldNum" sz="quarter" idx="5"/>
          </p:nvPr>
        </p:nvSpPr>
        <p:spPr/>
        <p:txBody>
          <a:bodyPr/>
          <a:lstStyle/>
          <a:p>
            <a:fld id="{9CA6ABBC-8B10-450B-9334-1DA78768B044}" type="slidenum">
              <a:rPr lang="en-AU" smtClean="0"/>
              <a:t>2</a:t>
            </a:fld>
            <a:endParaRPr lang="en-AU"/>
          </a:p>
        </p:txBody>
      </p:sp>
    </p:spTree>
    <p:extLst>
      <p:ext uri="{BB962C8B-B14F-4D97-AF65-F5344CB8AC3E}">
        <p14:creationId xmlns:p14="http://schemas.microsoft.com/office/powerpoint/2010/main" val="2156943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4447-7633-E6EF-A6E4-DF4400AD3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22B64-2FFE-C86D-9B2E-C0C41F9CE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D57BA-966B-382E-E8F7-B183063130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Infographic credits: </a:t>
            </a:r>
            <a:r>
              <a:rPr lang="en-AU" dirty="0" err="1"/>
              <a:t>VectorMine</a:t>
            </a:r>
            <a:r>
              <a:rPr lang="en-AU" dirty="0"/>
              <a:t>/Shutterstock; </a:t>
            </a:r>
            <a:r>
              <a:rPr lang="en-AU" sz="1200" kern="1200" dirty="0">
                <a:solidFill>
                  <a:schemeClr val="tx1"/>
                </a:solidFill>
                <a:effectLst/>
                <a:latin typeface="+mn-lt"/>
                <a:ea typeface="+mn-ea"/>
                <a:cs typeface="+mn-cs"/>
              </a:rPr>
              <a:t>United Nations Department of Economic and Social Affairs, The World's Women 2020: Trends and Statistics https://unstats.un.org/unsd/demographic-social/products/worldswomen/.</a:t>
            </a:r>
          </a:p>
        </p:txBody>
      </p:sp>
      <p:sp>
        <p:nvSpPr>
          <p:cNvPr id="4" name="Slide Number Placeholder 3">
            <a:extLst>
              <a:ext uri="{FF2B5EF4-FFF2-40B4-BE49-F238E27FC236}">
                <a16:creationId xmlns:a16="http://schemas.microsoft.com/office/drawing/2014/main" id="{5193516B-DBAA-26EA-AE83-54BCD3D8FA11}"/>
              </a:ext>
            </a:extLst>
          </p:cNvPr>
          <p:cNvSpPr>
            <a:spLocks noGrp="1"/>
          </p:cNvSpPr>
          <p:nvPr>
            <p:ph type="sldNum" sz="quarter" idx="5"/>
          </p:nvPr>
        </p:nvSpPr>
        <p:spPr/>
        <p:txBody>
          <a:bodyPr/>
          <a:lstStyle/>
          <a:p>
            <a:fld id="{9CA6ABBC-8B10-450B-9334-1DA78768B044}" type="slidenum">
              <a:rPr lang="en-AU" smtClean="0"/>
              <a:t>20</a:t>
            </a:fld>
            <a:endParaRPr lang="en-AU"/>
          </a:p>
        </p:txBody>
      </p:sp>
    </p:spTree>
    <p:extLst>
      <p:ext uri="{BB962C8B-B14F-4D97-AF65-F5344CB8AC3E}">
        <p14:creationId xmlns:p14="http://schemas.microsoft.com/office/powerpoint/2010/main" val="80034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99A61-E970-4034-5372-65319A1E3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11683-9E18-8DE6-A729-3372247FA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DBA51-94FF-F9B4-5810-5F6AA437CC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credit: © Nathan Fulton / Australian Government Department of Foreign Affairs and Trade, CC BY.</a:t>
            </a:r>
          </a:p>
        </p:txBody>
      </p:sp>
      <p:sp>
        <p:nvSpPr>
          <p:cNvPr id="4" name="Slide Number Placeholder 3">
            <a:extLst>
              <a:ext uri="{FF2B5EF4-FFF2-40B4-BE49-F238E27FC236}">
                <a16:creationId xmlns:a16="http://schemas.microsoft.com/office/drawing/2014/main" id="{DDE46DA5-B53F-2DA3-F251-7AF1353720CA}"/>
              </a:ext>
            </a:extLst>
          </p:cNvPr>
          <p:cNvSpPr>
            <a:spLocks noGrp="1"/>
          </p:cNvSpPr>
          <p:nvPr>
            <p:ph type="sldNum" sz="quarter" idx="5"/>
          </p:nvPr>
        </p:nvSpPr>
        <p:spPr/>
        <p:txBody>
          <a:bodyPr/>
          <a:lstStyle/>
          <a:p>
            <a:fld id="{9CA6ABBC-8B10-450B-9334-1DA78768B044}" type="slidenum">
              <a:rPr lang="en-AU" smtClean="0"/>
              <a:t>3</a:t>
            </a:fld>
            <a:endParaRPr lang="en-AU"/>
          </a:p>
        </p:txBody>
      </p:sp>
    </p:spTree>
    <p:extLst>
      <p:ext uri="{BB962C8B-B14F-4D97-AF65-F5344CB8AC3E}">
        <p14:creationId xmlns:p14="http://schemas.microsoft.com/office/powerpoint/2010/main" val="261943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3050-2DD4-5BD4-926C-9E7E57D83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F654D-E424-1FB8-A259-70A740148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75878-3B79-4052-80AE-4D9B5DE819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Image credit: </a:t>
            </a:r>
            <a:r>
              <a:rPr lang="en-US" sz="1200" kern="1200" dirty="0">
                <a:solidFill>
                  <a:schemeClr val="tx1"/>
                </a:solidFill>
                <a:effectLst/>
                <a:latin typeface="+mn-lt"/>
                <a:ea typeface="+mn-ea"/>
                <a:cs typeface="+mn-cs"/>
              </a:rPr>
              <a:t>© Tom Page via Wikimedia Commons, CC BY-SA 2.0</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06BF6EF-754C-7668-BC81-44E566AC484B}"/>
              </a:ext>
            </a:extLst>
          </p:cNvPr>
          <p:cNvSpPr>
            <a:spLocks noGrp="1"/>
          </p:cNvSpPr>
          <p:nvPr>
            <p:ph type="sldNum" sz="quarter" idx="5"/>
          </p:nvPr>
        </p:nvSpPr>
        <p:spPr/>
        <p:txBody>
          <a:bodyPr/>
          <a:lstStyle/>
          <a:p>
            <a:fld id="{9CA6ABBC-8B10-450B-9334-1DA78768B044}" type="slidenum">
              <a:rPr lang="en-AU" smtClean="0"/>
              <a:t>4</a:t>
            </a:fld>
            <a:endParaRPr lang="en-AU"/>
          </a:p>
        </p:txBody>
      </p:sp>
    </p:spTree>
    <p:extLst>
      <p:ext uri="{BB962C8B-B14F-4D97-AF65-F5344CB8AC3E}">
        <p14:creationId xmlns:p14="http://schemas.microsoft.com/office/powerpoint/2010/main" val="34813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 credits (left to right from top): GDJ; </a:t>
            </a:r>
            <a:r>
              <a:rPr lang="en-US" dirty="0" err="1"/>
              <a:t>Mohamed_hassan</a:t>
            </a:r>
            <a:r>
              <a:rPr lang="en-US" dirty="0"/>
              <a:t>; </a:t>
            </a:r>
            <a:r>
              <a:rPr lang="en-US" dirty="0" err="1"/>
              <a:t>MissKaLem</a:t>
            </a:r>
            <a:r>
              <a:rPr lang="en-US" dirty="0"/>
              <a:t>; Stampf; </a:t>
            </a:r>
            <a:r>
              <a:rPr lang="en-US" dirty="0" err="1"/>
              <a:t>Projekt_Kaffeebart</a:t>
            </a:r>
            <a:r>
              <a:rPr lang="en-US" dirty="0"/>
              <a:t>; </a:t>
            </a:r>
            <a:r>
              <a:rPr lang="en-US" dirty="0" err="1"/>
              <a:t>Clker</a:t>
            </a:r>
            <a:r>
              <a:rPr lang="en-US" dirty="0"/>
              <a:t>-Free-Vector-Images; </a:t>
            </a:r>
            <a:r>
              <a:rPr lang="en-US" dirty="0" err="1"/>
              <a:t>meesgroothuis</a:t>
            </a:r>
            <a:r>
              <a:rPr lang="en-US" dirty="0"/>
              <a:t>; </a:t>
            </a:r>
            <a:r>
              <a:rPr lang="en-US" dirty="0" err="1"/>
              <a:t>OpenClipart</a:t>
            </a:r>
            <a:r>
              <a:rPr lang="en-US" dirty="0"/>
              <a:t>-Vectors; </a:t>
            </a:r>
            <a:r>
              <a:rPr lang="en-US" dirty="0" err="1"/>
              <a:t>MissKaLem</a:t>
            </a:r>
            <a:r>
              <a:rPr lang="en-US" dirty="0"/>
              <a:t>; </a:t>
            </a:r>
            <a:r>
              <a:rPr lang="en-US" dirty="0" err="1"/>
              <a:t>Cheerfully_lost</a:t>
            </a:r>
            <a:r>
              <a:rPr lang="en-US" dirty="0"/>
              <a:t>; </a:t>
            </a:r>
            <a:r>
              <a:rPr lang="en-US" dirty="0" err="1"/>
              <a:t>OpenClipart</a:t>
            </a:r>
            <a:r>
              <a:rPr lang="en-US" dirty="0"/>
              <a:t>-Vectors; </a:t>
            </a:r>
            <a:r>
              <a:rPr lang="en-US" dirty="0" err="1"/>
              <a:t>geralt</a:t>
            </a:r>
            <a:r>
              <a:rPr lang="en-US" dirty="0"/>
              <a:t>. All via </a:t>
            </a:r>
            <a:r>
              <a:rPr lang="en-US" dirty="0" err="1"/>
              <a:t>Pixabay</a:t>
            </a:r>
            <a:r>
              <a:rPr lang="en-US" dirty="0"/>
              <a:t>.</a:t>
            </a:r>
            <a:endParaRPr lang="en-AU" dirty="0"/>
          </a:p>
        </p:txBody>
      </p:sp>
      <p:sp>
        <p:nvSpPr>
          <p:cNvPr id="4" name="Slide Number Placeholder 3"/>
          <p:cNvSpPr>
            <a:spLocks noGrp="1"/>
          </p:cNvSpPr>
          <p:nvPr>
            <p:ph type="sldNum" sz="quarter" idx="5"/>
          </p:nvPr>
        </p:nvSpPr>
        <p:spPr/>
        <p:txBody>
          <a:bodyPr/>
          <a:lstStyle/>
          <a:p>
            <a:fld id="{9CA6ABBC-8B10-450B-9334-1DA78768B044}" type="slidenum">
              <a:rPr lang="en-AU" smtClean="0"/>
              <a:t>5</a:t>
            </a:fld>
            <a:endParaRPr lang="en-AU"/>
          </a:p>
        </p:txBody>
      </p:sp>
    </p:spTree>
    <p:extLst>
      <p:ext uri="{BB962C8B-B14F-4D97-AF65-F5344CB8AC3E}">
        <p14:creationId xmlns:p14="http://schemas.microsoft.com/office/powerpoint/2010/main" val="136905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United Nations Sustainable Development Goals </a:t>
            </a:r>
            <a:r>
              <a:rPr lang="en-AU" sz="1200" b="0" i="0" u="sng" kern="1200" dirty="0">
                <a:solidFill>
                  <a:schemeClr val="tx1"/>
                </a:solidFill>
                <a:effectLst/>
                <a:latin typeface="+mn-lt"/>
                <a:ea typeface="+mn-ea"/>
                <a:cs typeface="+mn-cs"/>
                <a:hlinkClick r:id="rId3"/>
              </a:rPr>
              <a:t>https://www.un.org/sustainabledevelopment</a:t>
            </a:r>
            <a:endParaRPr lang="en-AU"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content of this publication has not been approved by the United Nations and does not reflect the views of the United Nations or its officials or Member States.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A6ABBC-8B10-450B-9334-1DA78768B044}" type="slidenum">
              <a:rPr lang="en-AU" smtClean="0"/>
              <a:t>6</a:t>
            </a:fld>
            <a:endParaRPr lang="en-AU"/>
          </a:p>
        </p:txBody>
      </p:sp>
    </p:spTree>
    <p:extLst>
      <p:ext uri="{BB962C8B-B14F-4D97-AF65-F5344CB8AC3E}">
        <p14:creationId xmlns:p14="http://schemas.microsoft.com/office/powerpoint/2010/main" val="147360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A6ABBC-8B10-450B-9334-1DA78768B044}" type="slidenum">
              <a:rPr lang="en-AU" smtClean="0"/>
              <a:t>7</a:t>
            </a:fld>
            <a:endParaRPr lang="en-AU"/>
          </a:p>
        </p:txBody>
      </p:sp>
      <p:sp>
        <p:nvSpPr>
          <p:cNvPr id="5" name="Footer Placeholder 4">
            <a:extLst>
              <a:ext uri="{FF2B5EF4-FFF2-40B4-BE49-F238E27FC236}">
                <a16:creationId xmlns:a16="http://schemas.microsoft.com/office/drawing/2014/main" id="{9408AD7C-C5FC-CD82-8B98-006B197CD317}"/>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21003DB7-4C72-FF63-532C-D90BD158EB56}"/>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218007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C9C5C-FCED-061A-5AB7-B3E4B36AB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695A1-E4EA-6ED8-5120-988A2002A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37360-BA50-5884-C947-37A207DEA3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credit: © United Nations Sustainable Development Goals </a:t>
            </a:r>
            <a:r>
              <a:rPr lang="en-AU" sz="1200" b="0" i="0" u="sng" kern="1200" dirty="0">
                <a:solidFill>
                  <a:schemeClr val="tx1"/>
                </a:solidFill>
                <a:effectLst/>
                <a:latin typeface="+mn-lt"/>
                <a:ea typeface="+mn-ea"/>
                <a:cs typeface="+mn-cs"/>
                <a:hlinkClick r:id="rId3"/>
              </a:rPr>
              <a:t>https://www.un.org/sustainabledevelopment</a:t>
            </a:r>
            <a:endParaRPr lang="en-AU"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content of this publication has not been approved by the United Nations and does not reflect the views of the United Nations or its officials or Member States.</a:t>
            </a:r>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9C613AA-51F4-872C-63BC-E1C0BF749EED}"/>
              </a:ext>
            </a:extLst>
          </p:cNvPr>
          <p:cNvSpPr>
            <a:spLocks noGrp="1"/>
          </p:cNvSpPr>
          <p:nvPr>
            <p:ph type="sldNum" sz="quarter" idx="5"/>
          </p:nvPr>
        </p:nvSpPr>
        <p:spPr/>
        <p:txBody>
          <a:bodyPr/>
          <a:lstStyle/>
          <a:p>
            <a:fld id="{9CA6ABBC-8B10-450B-9334-1DA78768B044}" type="slidenum">
              <a:rPr lang="en-AU" smtClean="0"/>
              <a:t>8</a:t>
            </a:fld>
            <a:endParaRPr lang="en-AU"/>
          </a:p>
        </p:txBody>
      </p:sp>
    </p:spTree>
    <p:extLst>
      <p:ext uri="{BB962C8B-B14F-4D97-AF65-F5344CB8AC3E}">
        <p14:creationId xmlns:p14="http://schemas.microsoft.com/office/powerpoint/2010/main" val="249828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8219-559D-539F-98E1-3ECEF78C4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D10C8-7974-DA69-D397-505A4AE7A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360B0-2C14-D9F6-DAFF-91DF4F398FFC}"/>
              </a:ext>
            </a:extLst>
          </p:cNvPr>
          <p:cNvSpPr>
            <a:spLocks noGrp="1"/>
          </p:cNvSpPr>
          <p:nvPr>
            <p:ph type="body" idx="1"/>
          </p:nvPr>
        </p:nvSpPr>
        <p:spPr/>
        <p:txBody>
          <a:bodyPr/>
          <a:lstStyle/>
          <a:p>
            <a:r>
              <a:rPr lang="en-AU" dirty="0"/>
              <a:t>Image credit: © Australian Government Department of Foreign Affairs and Trade.</a:t>
            </a:r>
          </a:p>
        </p:txBody>
      </p:sp>
      <p:sp>
        <p:nvSpPr>
          <p:cNvPr id="4" name="Slide Number Placeholder 3">
            <a:extLst>
              <a:ext uri="{FF2B5EF4-FFF2-40B4-BE49-F238E27FC236}">
                <a16:creationId xmlns:a16="http://schemas.microsoft.com/office/drawing/2014/main" id="{B929EDC5-3E06-6EB0-BC2F-9F024BD22169}"/>
              </a:ext>
            </a:extLst>
          </p:cNvPr>
          <p:cNvSpPr>
            <a:spLocks noGrp="1"/>
          </p:cNvSpPr>
          <p:nvPr>
            <p:ph type="sldNum" sz="quarter" idx="5"/>
          </p:nvPr>
        </p:nvSpPr>
        <p:spPr/>
        <p:txBody>
          <a:bodyPr/>
          <a:lstStyle/>
          <a:p>
            <a:fld id="{9CA6ABBC-8B10-450B-9334-1DA78768B044}" type="slidenum">
              <a:rPr lang="en-AU" smtClean="0"/>
              <a:t>9</a:t>
            </a:fld>
            <a:endParaRPr lang="en-AU"/>
          </a:p>
        </p:txBody>
      </p:sp>
    </p:spTree>
    <p:extLst>
      <p:ext uri="{BB962C8B-B14F-4D97-AF65-F5344CB8AC3E}">
        <p14:creationId xmlns:p14="http://schemas.microsoft.com/office/powerpoint/2010/main" val="2764695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300"/>
            <a:ext cx="4716000"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240449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0BA4-2BC2-AD36-1CCC-AD96A003E4B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3354F7-ED84-9C21-5CA2-C56124F04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DC5F7-6AD2-2749-7CB1-423E63AC7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3FE04E4-A48D-85AC-D630-7A47FE743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41F8D3-B6F6-DD87-E966-2B896C171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F9FAC1-106A-399D-8ED7-DFDF4B803B7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8" name="Footer Placeholder 7">
            <a:extLst>
              <a:ext uri="{FF2B5EF4-FFF2-40B4-BE49-F238E27FC236}">
                <a16:creationId xmlns:a16="http://schemas.microsoft.com/office/drawing/2014/main" id="{3311F105-9B77-D659-E6FE-56773362655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6A6FB2D6-187C-F020-EAD0-5811EBA3E5D5}"/>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29137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7C89-0909-3B1A-CD22-DB0FCAC8CB87}"/>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48903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o">
    <p:bg>
      <p:bgPr>
        <a:solidFill>
          <a:schemeClr val="accent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E5C8286-6E1C-711B-AA1E-71DEE3210F39}"/>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192036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2883-C830-0F30-4A70-EB37ECF02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E0149C-6917-6306-C21F-EFF85E607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AA4BD9-9FDE-B3E3-63E4-70A8B8BD7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F82DF-4DF1-3AA9-635B-7E1024B1C87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6" name="Footer Placeholder 5">
            <a:extLst>
              <a:ext uri="{FF2B5EF4-FFF2-40B4-BE49-F238E27FC236}">
                <a16:creationId xmlns:a16="http://schemas.microsoft.com/office/drawing/2014/main" id="{5165E9AA-63F9-B1A4-4129-421B78A7F43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C7BD662-4793-2381-0B5B-F231E366CB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88474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B797-6C0D-E714-5B74-136729753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C70489F-E683-1823-C15B-8D13B5DE6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2CB14F-0116-616F-113C-4AEFC544C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294EB-44B3-D78C-DD67-4769C024485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6" name="Footer Placeholder 5">
            <a:extLst>
              <a:ext uri="{FF2B5EF4-FFF2-40B4-BE49-F238E27FC236}">
                <a16:creationId xmlns:a16="http://schemas.microsoft.com/office/drawing/2014/main" id="{7FFB7DBF-2E65-0617-E4CF-0E2331EE94A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EF68880F-8C66-4FA4-735A-CB1560BFFF7F}"/>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8174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F17-2370-2477-574E-5B1CA9A96EA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92F986-13C7-B8CD-D2FD-7C6E96AE6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3D2C67-0007-75FC-A4CC-FAAD00F91413}"/>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5" name="Footer Placeholder 4">
            <a:extLst>
              <a:ext uri="{FF2B5EF4-FFF2-40B4-BE49-F238E27FC236}">
                <a16:creationId xmlns:a16="http://schemas.microsoft.com/office/drawing/2014/main" id="{A4CB2D18-E319-5884-0874-90DA1AE4D78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EE5DF15C-8BC5-4EF1-54AB-0063220D6551}"/>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3663679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53727-25EB-0B1A-D455-0BEEC119A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246C62-3FBB-F844-4820-E2B2EE6AE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95E58-1CD1-3EC2-84A6-E5F0E411CAF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5" name="Footer Placeholder 4">
            <a:extLst>
              <a:ext uri="{FF2B5EF4-FFF2-40B4-BE49-F238E27FC236}">
                <a16:creationId xmlns:a16="http://schemas.microsoft.com/office/drawing/2014/main" id="{F63606DA-402F-E704-0AF9-3724DD5D3AA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D7F97A5-C244-C53D-832B-A0DB7F95460A}"/>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02553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tivity 2">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C5DDB4-1CB5-5326-5A07-646E42B19D2A}"/>
              </a:ext>
            </a:extLst>
          </p:cNvPr>
          <p:cNvSpPr/>
          <p:nvPr userDrawn="1"/>
        </p:nvSpPr>
        <p:spPr>
          <a:xfrm>
            <a:off x="0" y="0"/>
            <a:ext cx="12192000" cy="130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6FB11B-EF34-D9A6-2D3B-B8FEB2A34B32}"/>
              </a:ext>
            </a:extLst>
          </p:cNvPr>
          <p:cNvSpPr>
            <a:spLocks noGrp="1"/>
          </p:cNvSpPr>
          <p:nvPr>
            <p:ph type="title"/>
          </p:nvPr>
        </p:nvSpPr>
        <p:spPr>
          <a:xfrm>
            <a:off x="392167" y="527774"/>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FCAA7CD-5B57-1537-AE9F-35ACDE3AF8E3}"/>
              </a:ext>
            </a:extLst>
          </p:cNvPr>
          <p:cNvSpPr>
            <a:spLocks noGrp="1"/>
          </p:cNvSpPr>
          <p:nvPr>
            <p:ph sz="half" idx="1"/>
          </p:nvPr>
        </p:nvSpPr>
        <p:spPr>
          <a:xfrm>
            <a:off x="392166" y="1852047"/>
            <a:ext cx="6101623" cy="4324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B923F9F8-78E9-3118-8CF9-DBEE7A0DB6FD}"/>
              </a:ext>
            </a:extLst>
          </p:cNvPr>
          <p:cNvSpPr txBox="1">
            <a:spLocks/>
          </p:cNvSpPr>
          <p:nvPr userDrawn="1"/>
        </p:nvSpPr>
        <p:spPr>
          <a:xfrm>
            <a:off x="392166" y="160150"/>
            <a:ext cx="10515600" cy="32029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r>
              <a:rPr lang="en-US" sz="2200" dirty="0">
                <a:solidFill>
                  <a:schemeClr val="accent4"/>
                </a:solidFill>
              </a:rPr>
              <a:t>| </a:t>
            </a:r>
            <a:r>
              <a:rPr lang="en-US" sz="2200" dirty="0">
                <a:solidFill>
                  <a:srgbClr val="FFFFFF"/>
                </a:solidFill>
              </a:rPr>
              <a:t> Activity 2</a:t>
            </a:r>
            <a:endParaRPr lang="en-AU" sz="2200" dirty="0">
              <a:solidFill>
                <a:srgbClr val="FFFFFF"/>
              </a:solidFill>
            </a:endParaRPr>
          </a:p>
        </p:txBody>
      </p:sp>
      <p:pic>
        <p:nvPicPr>
          <p:cNvPr id="4" name="Picture 3" descr="A blue and yellow gradient arrow&#10;&#10;AI-generated content may be incorrect.">
            <a:extLst>
              <a:ext uri="{FF2B5EF4-FFF2-40B4-BE49-F238E27FC236}">
                <a16:creationId xmlns:a16="http://schemas.microsoft.com/office/drawing/2014/main" id="{B4B206ED-C102-AA1C-8BE8-C27594DEF4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185654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2-line hea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5A5DD-72CA-D9C8-A45C-49C00AD0218B}"/>
              </a:ext>
            </a:extLst>
          </p:cNvPr>
          <p:cNvSpPr/>
          <p:nvPr userDrawn="1"/>
        </p:nvSpPr>
        <p:spPr>
          <a:xfrm>
            <a:off x="0" y="1"/>
            <a:ext cx="12192000" cy="12713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718D03-7A1F-F1D7-98D7-034BB9935A08}"/>
              </a:ext>
            </a:extLst>
          </p:cNvPr>
          <p:cNvSpPr>
            <a:spLocks noGrp="1"/>
          </p:cNvSpPr>
          <p:nvPr>
            <p:ph type="title"/>
          </p:nvPr>
        </p:nvSpPr>
        <p:spPr>
          <a:xfrm>
            <a:off x="392167" y="95992"/>
            <a:ext cx="10515600" cy="1175400"/>
          </a:xfrm>
        </p:spPr>
        <p:txBody>
          <a:bodyPr>
            <a:normAutofit/>
          </a:bodyPr>
          <a:lstStyle>
            <a:lvl1pPr>
              <a:defRPr sz="4000">
                <a:solidFill>
                  <a:srgbClr val="FFFFFF"/>
                </a:solidFill>
              </a:defRPr>
            </a:lvl1pPr>
          </a:lstStyle>
          <a:p>
            <a:r>
              <a:rPr lang="en-US" dirty="0"/>
              <a:t>Click to edit Master title style</a:t>
            </a:r>
            <a:endParaRPr lang="en-AU" dirty="0"/>
          </a:p>
        </p:txBody>
      </p:sp>
      <p:pic>
        <p:nvPicPr>
          <p:cNvPr id="2" name="Picture 1" descr="A blue and yellow gradient arrow&#10;&#10;AI-generated content may be incorrect.">
            <a:extLst>
              <a:ext uri="{FF2B5EF4-FFF2-40B4-BE49-F238E27FC236}">
                <a16:creationId xmlns:a16="http://schemas.microsoft.com/office/drawing/2014/main" id="{99FCDCE6-E402-A06C-503E-897F04C4FF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217164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1">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300"/>
            <a:ext cx="4716000"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t="49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115770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esson 1">
    <p:bg>
      <p:bgPr>
        <a:solidFill>
          <a:schemeClr val="accent2"/>
        </a:solidFill>
        <a:effectLst/>
      </p:bgPr>
    </p:bg>
    <p:spTree>
      <p:nvGrpSpPr>
        <p:cNvPr id="1" name=""/>
        <p:cNvGrpSpPr/>
        <p:nvPr/>
      </p:nvGrpSpPr>
      <p:grpSpPr>
        <a:xfrm>
          <a:off x="0" y="0"/>
          <a:ext cx="0" cy="0"/>
          <a:chOff x="0" y="0"/>
          <a:chExt cx="0" cy="0"/>
        </a:xfrm>
      </p:grpSpPr>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50287"/>
            <a:ext cx="4716000" cy="4752000"/>
          </a:xfrm>
          <a:prstGeom prst="teardrop">
            <a:avLst/>
          </a:prstGeom>
          <a:blipFill dpi="0" rotWithShape="0">
            <a:blip r:embed="rId3" cstate="screen">
              <a:extLst>
                <a:ext uri="{28A0092B-C50C-407E-A947-70E740481C1C}">
                  <a14:useLocalDpi xmlns:a14="http://schemas.microsoft.com/office/drawing/2010/main"/>
                </a:ext>
              </a:extLst>
            </a:blip>
            <a:srcRect/>
            <a:stretch>
              <a:fillRect l="381"/>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25401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sp>
        <p:nvSpPr>
          <p:cNvPr id="3" name="Slide Number Placeholder 5">
            <a:extLst>
              <a:ext uri="{FF2B5EF4-FFF2-40B4-BE49-F238E27FC236}">
                <a16:creationId xmlns:a16="http://schemas.microsoft.com/office/drawing/2014/main" id="{6EFCD66F-EE65-E545-C537-E3487AAA5905}"/>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pic>
        <p:nvPicPr>
          <p:cNvPr id="4" name="Picture 3">
            <a:extLst>
              <a:ext uri="{FF2B5EF4-FFF2-40B4-BE49-F238E27FC236}">
                <a16:creationId xmlns:a16="http://schemas.microsoft.com/office/drawing/2014/main" id="{A47C7BAB-26C8-79CF-906E-84BE1A51969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923" t="17615" r="10206" b="17615"/>
          <a:stretch>
            <a:fillRect/>
          </a:stretch>
        </p:blipFill>
        <p:spPr>
          <a:xfrm>
            <a:off x="-511444" y="306730"/>
            <a:ext cx="3809775" cy="1144592"/>
          </a:xfrm>
          <a:prstGeom prst="rect">
            <a:avLst/>
          </a:prstGeom>
        </p:spPr>
      </p:pic>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294"/>
            <a:ext cx="4726987" cy="4726987"/>
          </a:xfrm>
          <a:prstGeom prst="teardrop">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n-US"/>
          </a:p>
        </p:txBody>
      </p:sp>
    </p:spTree>
    <p:extLst>
      <p:ext uri="{BB962C8B-B14F-4D97-AF65-F5344CB8AC3E}">
        <p14:creationId xmlns:p14="http://schemas.microsoft.com/office/powerpoint/2010/main" val="10113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pic>
        <p:nvPicPr>
          <p:cNvPr id="8" name="Picture 7" descr="A close up of arrows&#10;&#10;AI-generated content may be incorrect.">
            <a:extLst>
              <a:ext uri="{FF2B5EF4-FFF2-40B4-BE49-F238E27FC236}">
                <a16:creationId xmlns:a16="http://schemas.microsoft.com/office/drawing/2014/main" id="{4B24A3B8-536B-2199-84E0-0D949EAA57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17288"/>
          <a:stretch>
            <a:fillRect/>
          </a:stretch>
        </p:blipFill>
        <p:spPr>
          <a:xfrm>
            <a:off x="5978682" y="0"/>
            <a:ext cx="6213318" cy="4224789"/>
          </a:xfrm>
          <a:prstGeom prst="rect">
            <a:avLst/>
          </a:prstGeom>
        </p:spPr>
      </p:pic>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663388" y="1546412"/>
            <a:ext cx="7875494" cy="2171981"/>
          </a:xfrm>
        </p:spPr>
        <p:txBody>
          <a:bodyPr anchor="b"/>
          <a:lstStyle>
            <a:lvl1pPr algn="l">
              <a:lnSpc>
                <a:spcPts val="60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A208C208-0C5D-FC14-AABC-AF0CAC6B5D47}"/>
              </a:ext>
            </a:extLst>
          </p:cNvPr>
          <p:cNvSpPr>
            <a:spLocks noGrp="1"/>
          </p:cNvSpPr>
          <p:nvPr>
            <p:ph type="subTitle" idx="1"/>
          </p:nvPr>
        </p:nvSpPr>
        <p:spPr>
          <a:xfrm>
            <a:off x="663388" y="4007225"/>
            <a:ext cx="7875494" cy="1459006"/>
          </a:xfrm>
        </p:spPr>
        <p:txBody>
          <a:bodyPr>
            <a:normAutofit/>
          </a:bodyPr>
          <a:lstStyle>
            <a:lvl1pPr marL="0" indent="0" algn="l">
              <a:buNone/>
              <a:defRPr sz="4000" b="1" i="0">
                <a:solidFill>
                  <a:schemeClr val="accent1"/>
                </a:solidFill>
                <a:latin typeface="Source Sans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0" name="Picture 9" descr="A green and black rectangle&#10;&#10;AI-generated content may be incorrect.">
            <a:extLst>
              <a:ext uri="{FF2B5EF4-FFF2-40B4-BE49-F238E27FC236}">
                <a16:creationId xmlns:a16="http://schemas.microsoft.com/office/drawing/2014/main" id="{C3EA53FE-22E8-4DC9-87BC-29DF5D8DD5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325"/>
          <a:stretch>
            <a:fillRect/>
          </a:stretch>
        </p:blipFill>
        <p:spPr>
          <a:xfrm>
            <a:off x="-10594" y="131017"/>
            <a:ext cx="3331629" cy="1685738"/>
          </a:xfrm>
          <a:prstGeom prst="rect">
            <a:avLst/>
          </a:prstGeom>
        </p:spPr>
      </p:pic>
    </p:spTree>
    <p:extLst>
      <p:ext uri="{BB962C8B-B14F-4D97-AF65-F5344CB8AC3E}">
        <p14:creationId xmlns:p14="http://schemas.microsoft.com/office/powerpoint/2010/main" val="282931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Inten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C47-52B4-442E-2716-E8D584734B7B}"/>
              </a:ext>
            </a:extLst>
          </p:cNvPr>
          <p:cNvSpPr>
            <a:spLocks noGrp="1"/>
          </p:cNvSpPr>
          <p:nvPr>
            <p:ph type="title"/>
          </p:nvPr>
        </p:nvSpPr>
        <p:spPr>
          <a:xfrm>
            <a:off x="392166" y="365125"/>
            <a:ext cx="4823012" cy="1325563"/>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DF2EF0AF-8C0D-B7E3-9BB6-3D17E168C6E3}"/>
              </a:ext>
            </a:extLst>
          </p:cNvPr>
          <p:cNvSpPr>
            <a:spLocks noGrp="1"/>
          </p:cNvSpPr>
          <p:nvPr>
            <p:ph idx="1"/>
          </p:nvPr>
        </p:nvSpPr>
        <p:spPr>
          <a:xfrm>
            <a:off x="392166" y="1825625"/>
            <a:ext cx="4823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445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D525-7331-ADBC-812D-A3131FDC5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BAA5127-D9E4-DCE0-7833-F99761730D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54B1-5F60-C811-746D-2729BFEB224C}"/>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27/03/2026</a:t>
            </a:fld>
            <a:endParaRPr lang="en-AU"/>
          </a:p>
        </p:txBody>
      </p:sp>
      <p:sp>
        <p:nvSpPr>
          <p:cNvPr id="5" name="Footer Placeholder 4">
            <a:extLst>
              <a:ext uri="{FF2B5EF4-FFF2-40B4-BE49-F238E27FC236}">
                <a16:creationId xmlns:a16="http://schemas.microsoft.com/office/drawing/2014/main" id="{79B6A139-80C6-330F-BA1D-BAE6CA686F9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EA8CF36-54C6-7341-24DE-CAB7548E4D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10859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C5DDB4-1CB5-5326-5A07-646E42B19D2A}"/>
              </a:ext>
            </a:extLst>
          </p:cNvPr>
          <p:cNvSpPr/>
          <p:nvPr userDrawn="1"/>
        </p:nvSpPr>
        <p:spPr>
          <a:xfrm>
            <a:off x="0" y="0"/>
            <a:ext cx="12192000" cy="130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FB11B-EF34-D9A6-2D3B-B8FEB2A34B32}"/>
              </a:ext>
            </a:extLst>
          </p:cNvPr>
          <p:cNvSpPr>
            <a:spLocks noGrp="1"/>
          </p:cNvSpPr>
          <p:nvPr>
            <p:ph type="title"/>
          </p:nvPr>
        </p:nvSpPr>
        <p:spPr>
          <a:xfrm>
            <a:off x="392167" y="527774"/>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FCAA7CD-5B57-1537-AE9F-35ACDE3AF8E3}"/>
              </a:ext>
            </a:extLst>
          </p:cNvPr>
          <p:cNvSpPr>
            <a:spLocks noGrp="1"/>
          </p:cNvSpPr>
          <p:nvPr>
            <p:ph sz="half" idx="1"/>
          </p:nvPr>
        </p:nvSpPr>
        <p:spPr>
          <a:xfrm>
            <a:off x="392166" y="1852047"/>
            <a:ext cx="6101623" cy="4324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B923F9F8-78E9-3118-8CF9-DBEE7A0DB6FD}"/>
              </a:ext>
            </a:extLst>
          </p:cNvPr>
          <p:cNvSpPr txBox="1">
            <a:spLocks/>
          </p:cNvSpPr>
          <p:nvPr userDrawn="1"/>
        </p:nvSpPr>
        <p:spPr>
          <a:xfrm>
            <a:off x="392166" y="160150"/>
            <a:ext cx="10515600" cy="32029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r>
              <a:rPr lang="en-US" sz="2200" dirty="0">
                <a:solidFill>
                  <a:schemeClr val="accent4"/>
                </a:solidFill>
              </a:rPr>
              <a:t>| </a:t>
            </a:r>
            <a:r>
              <a:rPr lang="en-US" sz="2200" dirty="0">
                <a:solidFill>
                  <a:srgbClr val="FFFFFF"/>
                </a:solidFill>
              </a:rPr>
              <a:t> Worksheet</a:t>
            </a:r>
            <a:endParaRPr lang="en-AU" sz="2200" dirty="0">
              <a:solidFill>
                <a:srgbClr val="FFFFFF"/>
              </a:solidFill>
            </a:endParaRPr>
          </a:p>
        </p:txBody>
      </p:sp>
      <p:pic>
        <p:nvPicPr>
          <p:cNvPr id="4" name="Picture 3" descr="A blue and yellow gradient arrow&#10;&#10;AI-generated content may be incorrect.">
            <a:extLst>
              <a:ext uri="{FF2B5EF4-FFF2-40B4-BE49-F238E27FC236}">
                <a16:creationId xmlns:a16="http://schemas.microsoft.com/office/drawing/2014/main" id="{B4B206ED-C102-AA1C-8BE8-C27594DEF4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86136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s">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5A5DD-72CA-D9C8-A45C-49C00AD0218B}"/>
              </a:ext>
            </a:extLst>
          </p:cNvPr>
          <p:cNvSpPr/>
          <p:nvPr userDrawn="1"/>
        </p:nvSpPr>
        <p:spPr>
          <a:xfrm>
            <a:off x="0" y="1"/>
            <a:ext cx="12192000" cy="8290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718D03-7A1F-F1D7-98D7-034BB9935A08}"/>
              </a:ext>
            </a:extLst>
          </p:cNvPr>
          <p:cNvSpPr>
            <a:spLocks noGrp="1"/>
          </p:cNvSpPr>
          <p:nvPr>
            <p:ph type="title"/>
          </p:nvPr>
        </p:nvSpPr>
        <p:spPr>
          <a:xfrm>
            <a:off x="392167" y="95992"/>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pic>
        <p:nvPicPr>
          <p:cNvPr id="2" name="Picture 1" descr="A blue and yellow gradient arrow&#10;&#10;AI-generated content may be incorrect.">
            <a:extLst>
              <a:ext uri="{FF2B5EF4-FFF2-40B4-BE49-F238E27FC236}">
                <a16:creationId xmlns:a16="http://schemas.microsoft.com/office/drawing/2014/main" id="{99FCDCE6-E402-A06C-503E-897F04C4FF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41322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E25B1-B213-6EA7-43BC-6F0C1C158DCF}"/>
              </a:ext>
            </a:extLst>
          </p:cNvPr>
          <p:cNvSpPr>
            <a:spLocks noGrp="1"/>
          </p:cNvSpPr>
          <p:nvPr>
            <p:ph type="title"/>
          </p:nvPr>
        </p:nvSpPr>
        <p:spPr>
          <a:xfrm>
            <a:off x="392167" y="365125"/>
            <a:ext cx="10515600" cy="1325563"/>
          </a:xfrm>
          <a:prstGeom prst="rect">
            <a:avLst/>
          </a:prstGeom>
        </p:spPr>
        <p:txBody>
          <a:bodyPr vert="horz" lIns="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A33C14C-1F63-31DF-5F8B-F412A052EDDF}"/>
              </a:ext>
            </a:extLst>
          </p:cNvPr>
          <p:cNvSpPr>
            <a:spLocks noGrp="1"/>
          </p:cNvSpPr>
          <p:nvPr>
            <p:ph type="body" idx="1"/>
          </p:nvPr>
        </p:nvSpPr>
        <p:spPr>
          <a:xfrm>
            <a:off x="392167" y="1825625"/>
            <a:ext cx="10515600"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714D34B4-B36F-5A6C-9214-1AC2526E0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a:solidFill>
                  <a:schemeClr val="accent1"/>
                </a:solidFill>
                <a:latin typeface="Source Sans Pro Semibold" panose="020B0503030403020204" pitchFamily="34" charset="0"/>
              </a:defRPr>
            </a:lvl1pPr>
          </a:lstStyle>
          <a:p>
            <a:fld id="{3AAC2D02-BE56-45A7-93F5-BB68C109A1A9}" type="slidenum">
              <a:rPr lang="en-AU" smtClean="0"/>
              <a:pPr/>
              <a:t>‹#›</a:t>
            </a:fld>
            <a:endParaRPr lang="en-AU" dirty="0"/>
          </a:p>
        </p:txBody>
      </p:sp>
      <p:sp>
        <p:nvSpPr>
          <p:cNvPr id="8" name="Slide Number Placeholder 5">
            <a:extLst>
              <a:ext uri="{FF2B5EF4-FFF2-40B4-BE49-F238E27FC236}">
                <a16:creationId xmlns:a16="http://schemas.microsoft.com/office/drawing/2014/main" id="{4F7A0569-9514-6C23-C933-A93D56D973CF}"/>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chemeClr val="accent1"/>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84562942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0" r:id="rId5"/>
    <p:sldLayoutId id="2147483650" r:id="rId6"/>
    <p:sldLayoutId id="2147483651" r:id="rId7"/>
    <p:sldLayoutId id="2147483652" r:id="rId8"/>
    <p:sldLayoutId id="2147483662" r:id="rId9"/>
    <p:sldLayoutId id="2147483653" r:id="rId10"/>
    <p:sldLayoutId id="2147483654" r:id="rId11"/>
    <p:sldLayoutId id="2147483655" r:id="rId12"/>
    <p:sldLayoutId id="2147483656" r:id="rId13"/>
    <p:sldLayoutId id="2147483657" r:id="rId14"/>
    <p:sldLayoutId id="2147483658" r:id="rId15"/>
    <p:sldLayoutId id="2147483659" r:id="rId16"/>
    <p:sldLayoutId id="2147483664" r:id="rId17"/>
    <p:sldLayoutId id="2147483667" r:id="rId18"/>
  </p:sldLayoutIdLst>
  <p:txStyles>
    <p:title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p:titleStyle>
    <p:body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M-iJM02m_Hg?feature=oembed" TargetMode="External"/><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hi.wikipedia.org/wiki/%E0%A4%B8%E0%A4%82%E0%A4%A7%E0%A4%BE%E0%A4%B0%E0%A4%A3%E0%A5%80%E0%A4%AF_%E0%A4%B5%E0%A4%BF%E0%A4%95%E0%A4%BE%E0%A4%B8_%E0%A4%B2%E0%A4%95%E0%A5%8D%E0%A4%B7%E0%A5%8D%E0%A4%A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260C-60A4-C70C-46AB-DDC47F0FACD7}"/>
              </a:ext>
            </a:extLst>
          </p:cNvPr>
          <p:cNvSpPr>
            <a:spLocks noGrp="1"/>
          </p:cNvSpPr>
          <p:nvPr>
            <p:ph type="ctrTitle"/>
          </p:nvPr>
        </p:nvSpPr>
        <p:spPr>
          <a:xfrm>
            <a:off x="392166" y="1570796"/>
            <a:ext cx="5703834" cy="4289845"/>
          </a:xfrm>
        </p:spPr>
        <p:txBody>
          <a:bodyPr>
            <a:normAutofit/>
          </a:bodyPr>
          <a:lstStyle/>
          <a:p>
            <a:pPr>
              <a:lnSpc>
                <a:spcPts val="6000"/>
              </a:lnSpc>
            </a:pPr>
            <a:r>
              <a:rPr lang="en-GB" sz="5400" dirty="0"/>
              <a:t>How is global human development financed?</a:t>
            </a:r>
            <a:endParaRPr lang="en-US" sz="5400" dirty="0"/>
          </a:p>
        </p:txBody>
      </p:sp>
      <p:sp>
        <p:nvSpPr>
          <p:cNvPr id="3" name="TextBox 2">
            <a:extLst>
              <a:ext uri="{FF2B5EF4-FFF2-40B4-BE49-F238E27FC236}">
                <a16:creationId xmlns:a16="http://schemas.microsoft.com/office/drawing/2014/main" id="{3A12993E-0CA0-FE61-5D3C-FE658D9158E3}"/>
              </a:ext>
            </a:extLst>
          </p:cNvPr>
          <p:cNvSpPr txBox="1"/>
          <p:nvPr/>
        </p:nvSpPr>
        <p:spPr>
          <a:xfrm>
            <a:off x="392166" y="534747"/>
            <a:ext cx="1859095" cy="630942"/>
          </a:xfrm>
          <a:prstGeom prst="rect">
            <a:avLst/>
          </a:prstGeom>
          <a:noFill/>
        </p:spPr>
        <p:txBody>
          <a:bodyPr wrap="square" lIns="0">
            <a:spAutoFit/>
          </a:bodyPr>
          <a:lstStyle/>
          <a:p>
            <a:r>
              <a:rPr lang="en-US" sz="3500" b="1" dirty="0">
                <a:solidFill>
                  <a:schemeClr val="accent2"/>
                </a:solidFill>
                <a:latin typeface="Source Sans Pro Semibold" panose="020B0503030403020204" pitchFamily="34" charset="0"/>
              </a:rPr>
              <a:t>Lesson 1</a:t>
            </a:r>
          </a:p>
        </p:txBody>
      </p:sp>
    </p:spTree>
    <p:extLst>
      <p:ext uri="{BB962C8B-B14F-4D97-AF65-F5344CB8AC3E}">
        <p14:creationId xmlns:p14="http://schemas.microsoft.com/office/powerpoint/2010/main" val="303105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BB3E-B675-68B4-4918-4A3536C05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4C191-EFEF-D670-A0F0-6B5737ABCC29}"/>
              </a:ext>
            </a:extLst>
          </p:cNvPr>
          <p:cNvSpPr>
            <a:spLocks noGrp="1"/>
          </p:cNvSpPr>
          <p:nvPr>
            <p:ph type="title"/>
          </p:nvPr>
        </p:nvSpPr>
        <p:spPr/>
        <p:txBody>
          <a:bodyPr>
            <a:normAutofit fontScale="90000"/>
          </a:bodyPr>
          <a:lstStyle/>
          <a:p>
            <a:r>
              <a:rPr lang="en-US" dirty="0"/>
              <a:t>Learning intentions: Lesson 2</a:t>
            </a:r>
          </a:p>
        </p:txBody>
      </p:sp>
      <p:sp>
        <p:nvSpPr>
          <p:cNvPr id="3" name="Content Placeholder 2">
            <a:extLst>
              <a:ext uri="{FF2B5EF4-FFF2-40B4-BE49-F238E27FC236}">
                <a16:creationId xmlns:a16="http://schemas.microsoft.com/office/drawing/2014/main" id="{004204A6-9956-8EF3-677C-85C1E385056F}"/>
              </a:ext>
            </a:extLst>
          </p:cNvPr>
          <p:cNvSpPr>
            <a:spLocks noGrp="1"/>
          </p:cNvSpPr>
          <p:nvPr>
            <p:ph idx="1"/>
          </p:nvPr>
        </p:nvSpPr>
        <p:spPr>
          <a:xfrm>
            <a:off x="392166" y="1690688"/>
            <a:ext cx="4823012" cy="3771328"/>
          </a:xfrm>
        </p:spPr>
        <p:txBody>
          <a:bodyPr>
            <a:normAutofit/>
          </a:bodyPr>
          <a:lstStyle/>
          <a:p>
            <a:pPr marL="360000" lvl="0" indent="-360000">
              <a:lnSpc>
                <a:spcPts val="3800"/>
              </a:lnSpc>
              <a:spcAft>
                <a:spcPts val="400"/>
              </a:spcAft>
              <a:buFont typeface="Symbol" panose="05050102010706020507" pitchFamily="18" charset="2"/>
              <a:buChar char=""/>
            </a:pPr>
            <a:r>
              <a:rPr lang="en-GB" sz="3000" dirty="0">
                <a:latin typeface="Source Sans Pro" panose="020B0503030403020204" pitchFamily="34" charset="0"/>
                <a:ea typeface="Yu Mincho" panose="02020400000000000000" pitchFamily="18" charset="-128"/>
                <a:cs typeface="Arial" panose="020B0604020202020204" pitchFamily="34" charset="0"/>
              </a:rPr>
              <a:t>To explain how blended finance relies on economic partnerships to lower risk.</a:t>
            </a:r>
          </a:p>
          <a:p>
            <a:pPr marL="360000" lvl="0" indent="-360000">
              <a:lnSpc>
                <a:spcPts val="3800"/>
              </a:lnSpc>
              <a:spcAft>
                <a:spcPts val="400"/>
              </a:spcAft>
              <a:buFont typeface="Symbol" panose="05050102010706020507" pitchFamily="18" charset="2"/>
              <a:buChar char=""/>
            </a:pPr>
            <a:r>
              <a:rPr lang="en-GB" sz="3000" dirty="0">
                <a:latin typeface="Source Sans Pro" panose="020B0503030403020204" pitchFamily="34" charset="0"/>
                <a:ea typeface="Yu Mincho" panose="02020400000000000000" pitchFamily="18" charset="-128"/>
                <a:cs typeface="Arial" panose="020B0604020202020204" pitchFamily="34" charset="0"/>
              </a:rPr>
              <a:t>To describe the types of projects blended finance </a:t>
            </a:r>
            <a:br>
              <a:rPr lang="en-GB" sz="3000" dirty="0">
                <a:latin typeface="Source Sans Pro" panose="020B0503030403020204" pitchFamily="34" charset="0"/>
                <a:ea typeface="Yu Mincho" panose="02020400000000000000" pitchFamily="18" charset="-128"/>
                <a:cs typeface="Arial" panose="020B0604020202020204" pitchFamily="34" charset="0"/>
              </a:rPr>
            </a:br>
            <a:r>
              <a:rPr lang="en-GB" sz="3000" dirty="0">
                <a:latin typeface="Source Sans Pro" panose="020B0503030403020204" pitchFamily="34" charset="0"/>
                <a:ea typeface="Yu Mincho" panose="02020400000000000000" pitchFamily="18" charset="-128"/>
                <a:cs typeface="Arial" panose="020B0604020202020204" pitchFamily="34" charset="0"/>
              </a:rPr>
              <a:t>can support within the </a:t>
            </a:r>
            <a:br>
              <a:rPr lang="en-GB" sz="3000" dirty="0">
                <a:latin typeface="Source Sans Pro" panose="020B0503030403020204" pitchFamily="34" charset="0"/>
                <a:ea typeface="Yu Mincho" panose="02020400000000000000" pitchFamily="18" charset="-128"/>
                <a:cs typeface="Arial" panose="020B0604020202020204" pitchFamily="34" charset="0"/>
              </a:rPr>
            </a:br>
            <a:r>
              <a:rPr lang="en-GB" sz="3000" dirty="0">
                <a:latin typeface="Source Sans Pro" panose="020B0503030403020204" pitchFamily="34" charset="0"/>
                <a:ea typeface="Yu Mincho" panose="02020400000000000000" pitchFamily="18" charset="-128"/>
                <a:cs typeface="Arial" panose="020B0604020202020204" pitchFamily="34" charset="0"/>
              </a:rPr>
              <a:t>Indo-Pacific region.</a:t>
            </a:r>
          </a:p>
        </p:txBody>
      </p:sp>
      <p:pic>
        <p:nvPicPr>
          <p:cNvPr id="6" name="Picture 5">
            <a:extLst>
              <a:ext uri="{FF2B5EF4-FFF2-40B4-BE49-F238E27FC236}">
                <a16:creationId xmlns:a16="http://schemas.microsoft.com/office/drawing/2014/main" id="{90DCF93C-3C9C-E5CB-384D-A2CFAAAAB5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5" name="Teardrop 4" descr="Group of workers on tarmac in high-vis and regular work clothes">
            <a:extLst>
              <a:ext uri="{FF2B5EF4-FFF2-40B4-BE49-F238E27FC236}">
                <a16:creationId xmlns:a16="http://schemas.microsoft.com/office/drawing/2014/main" id="{DF9755A3-0A00-871C-E961-4BB6C90095A5}"/>
              </a:ext>
            </a:extLst>
          </p:cNvPr>
          <p:cNvSpPr>
            <a:spLocks/>
          </p:cNvSpPr>
          <p:nvPr/>
        </p:nvSpPr>
        <p:spPr>
          <a:xfrm flipV="1">
            <a:off x="6169572" y="827822"/>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t="12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38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0089-4425-75D8-7491-C37A2D45D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278CE-974A-F051-CC5E-CB0B393357D5}"/>
              </a:ext>
            </a:extLst>
          </p:cNvPr>
          <p:cNvSpPr>
            <a:spLocks noGrp="1"/>
          </p:cNvSpPr>
          <p:nvPr>
            <p:ph type="title"/>
          </p:nvPr>
        </p:nvSpPr>
        <p:spPr/>
        <p:txBody>
          <a:bodyPr>
            <a:normAutofit/>
          </a:bodyPr>
          <a:lstStyle/>
          <a:p>
            <a:r>
              <a:rPr lang="en-AU" dirty="0"/>
              <a:t>Insurance and risk</a:t>
            </a:r>
          </a:p>
        </p:txBody>
      </p:sp>
      <p:sp>
        <p:nvSpPr>
          <p:cNvPr id="3" name="Content Placeholder 2">
            <a:extLst>
              <a:ext uri="{FF2B5EF4-FFF2-40B4-BE49-F238E27FC236}">
                <a16:creationId xmlns:a16="http://schemas.microsoft.com/office/drawing/2014/main" id="{CF497F4E-D2A0-9417-69F2-A73D9A2190CA}"/>
              </a:ext>
            </a:extLst>
          </p:cNvPr>
          <p:cNvSpPr txBox="1">
            <a:spLocks/>
          </p:cNvSpPr>
          <p:nvPr/>
        </p:nvSpPr>
        <p:spPr>
          <a:xfrm>
            <a:off x="392168" y="1013214"/>
            <a:ext cx="5827517" cy="4680449"/>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ts val="3800"/>
              </a:lnSpc>
              <a:spcAft>
                <a:spcPts val="400"/>
              </a:spcAft>
            </a:pPr>
            <a:r>
              <a:rPr lang="en-GB" sz="3000" dirty="0">
                <a:latin typeface="Source Sans Pro" panose="020B0503030403020204" pitchFamily="34" charset="0"/>
              </a:rPr>
              <a:t>Insurance is a contractual agreement (guarantee) between </a:t>
            </a:r>
            <a:br>
              <a:rPr lang="en-GB" sz="3000" dirty="0">
                <a:latin typeface="Source Sans Pro" panose="020B0503030403020204" pitchFamily="34" charset="0"/>
              </a:rPr>
            </a:br>
            <a:r>
              <a:rPr lang="en-GB" sz="3000" dirty="0">
                <a:latin typeface="Source Sans Pro" panose="020B0503030403020204" pitchFamily="34" charset="0"/>
              </a:rPr>
              <a:t>a financial institution and a user </a:t>
            </a:r>
            <a:br>
              <a:rPr lang="en-GB" sz="3000" dirty="0">
                <a:latin typeface="Source Sans Pro" panose="020B0503030403020204" pitchFamily="34" charset="0"/>
              </a:rPr>
            </a:br>
            <a:r>
              <a:rPr lang="en-GB" sz="3000" dirty="0">
                <a:latin typeface="Source Sans Pro" panose="020B0503030403020204" pitchFamily="34" charset="0"/>
              </a:rPr>
              <a:t>that they will be financially protected against specified risks.</a:t>
            </a:r>
          </a:p>
          <a:p>
            <a:pPr marL="360000" indent="-360000">
              <a:lnSpc>
                <a:spcPts val="3800"/>
              </a:lnSpc>
              <a:spcAft>
                <a:spcPts val="400"/>
              </a:spcAft>
            </a:pPr>
            <a:r>
              <a:rPr lang="en-GB" sz="3000" dirty="0">
                <a:latin typeface="Source Sans Pro" panose="020B0503030403020204" pitchFamily="34" charset="0"/>
              </a:rPr>
              <a:t>The level of risk influences the </a:t>
            </a:r>
            <a:br>
              <a:rPr lang="en-GB" sz="3000" dirty="0">
                <a:latin typeface="Source Sans Pro" panose="020B0503030403020204" pitchFamily="34" charset="0"/>
              </a:rPr>
            </a:br>
            <a:r>
              <a:rPr lang="en-GB" sz="3000" dirty="0">
                <a:latin typeface="Source Sans Pro" panose="020B0503030403020204" pitchFamily="34" charset="0"/>
              </a:rPr>
              <a:t>price a user will pay for this guarantee. This price is called </a:t>
            </a:r>
            <a:br>
              <a:rPr lang="en-GB" sz="3000" dirty="0">
                <a:latin typeface="Source Sans Pro" panose="020B0503030403020204" pitchFamily="34" charset="0"/>
              </a:rPr>
            </a:br>
            <a:r>
              <a:rPr lang="en-GB" sz="3000" dirty="0">
                <a:latin typeface="Source Sans Pro" panose="020B0503030403020204" pitchFamily="34" charset="0"/>
              </a:rPr>
              <a:t>an </a:t>
            </a:r>
            <a:r>
              <a:rPr lang="en-GB" sz="3000" b="1" dirty="0">
                <a:latin typeface="Source Sans Pro" panose="020B0503030403020204" pitchFamily="34" charset="0"/>
              </a:rPr>
              <a:t>insurance premium</a:t>
            </a:r>
            <a:r>
              <a:rPr lang="en-GB" sz="3000" dirty="0">
                <a:latin typeface="Source Sans Pro" panose="020B0503030403020204" pitchFamily="34" charset="0"/>
              </a:rPr>
              <a:t>.</a:t>
            </a:r>
          </a:p>
        </p:txBody>
      </p:sp>
      <p:sp>
        <p:nvSpPr>
          <p:cNvPr id="4" name="Arrow: Up 4">
            <a:extLst>
              <a:ext uri="{FF2B5EF4-FFF2-40B4-BE49-F238E27FC236}">
                <a16:creationId xmlns:a16="http://schemas.microsoft.com/office/drawing/2014/main" id="{023EA158-B297-9045-D510-DDA57FBC2685}"/>
              </a:ext>
            </a:extLst>
          </p:cNvPr>
          <p:cNvSpPr/>
          <p:nvPr/>
        </p:nvSpPr>
        <p:spPr>
          <a:xfrm>
            <a:off x="6452134" y="1337481"/>
            <a:ext cx="2685600" cy="4580824"/>
          </a:xfrm>
          <a:prstGeom prst="up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AU" sz="2000" dirty="0">
                <a:solidFill>
                  <a:srgbClr val="FFFFFF"/>
                </a:solidFill>
              </a:rPr>
              <a:t>Risk</a:t>
            </a:r>
          </a:p>
        </p:txBody>
      </p:sp>
      <p:sp>
        <p:nvSpPr>
          <p:cNvPr id="5" name="Arrow: Up 6">
            <a:extLst>
              <a:ext uri="{FF2B5EF4-FFF2-40B4-BE49-F238E27FC236}">
                <a16:creationId xmlns:a16="http://schemas.microsoft.com/office/drawing/2014/main" id="{94703920-4ABE-ED8A-3CA3-FCB9EB2202CE}"/>
              </a:ext>
            </a:extLst>
          </p:cNvPr>
          <p:cNvSpPr/>
          <p:nvPr/>
        </p:nvSpPr>
        <p:spPr>
          <a:xfrm>
            <a:off x="9256748" y="1337481"/>
            <a:ext cx="2685600" cy="4580824"/>
          </a:xfrm>
          <a:prstGeom prst="upArrow">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AU" sz="2000" dirty="0">
                <a:solidFill>
                  <a:schemeClr val="accent1"/>
                </a:solidFill>
              </a:rPr>
              <a:t>Premium</a:t>
            </a:r>
          </a:p>
        </p:txBody>
      </p:sp>
      <p:sp>
        <p:nvSpPr>
          <p:cNvPr id="7" name="TextBox 6">
            <a:extLst>
              <a:ext uri="{FF2B5EF4-FFF2-40B4-BE49-F238E27FC236}">
                <a16:creationId xmlns:a16="http://schemas.microsoft.com/office/drawing/2014/main" id="{01E4B18C-963F-1079-F27F-317B12759322}"/>
              </a:ext>
            </a:extLst>
          </p:cNvPr>
          <p:cNvSpPr txBox="1"/>
          <p:nvPr/>
        </p:nvSpPr>
        <p:spPr>
          <a:xfrm>
            <a:off x="6422108" y="6073976"/>
            <a:ext cx="5620512" cy="461665"/>
          </a:xfrm>
          <a:prstGeom prst="rect">
            <a:avLst/>
          </a:prstGeom>
          <a:noFill/>
        </p:spPr>
        <p:txBody>
          <a:bodyPr wrap="square" rtlCol="0">
            <a:spAutoFit/>
          </a:bodyPr>
          <a:lstStyle/>
          <a:p>
            <a:r>
              <a:rPr lang="en-AU" sz="2400" dirty="0"/>
              <a:t>As risk increases, the premium increases</a:t>
            </a:r>
          </a:p>
        </p:txBody>
      </p:sp>
      <p:sp>
        <p:nvSpPr>
          <p:cNvPr id="8" name="Explosion: 8 Points 8">
            <a:extLst>
              <a:ext uri="{FF2B5EF4-FFF2-40B4-BE49-F238E27FC236}">
                <a16:creationId xmlns:a16="http://schemas.microsoft.com/office/drawing/2014/main" id="{832E54F3-4997-FCD4-07F2-1B08E860D09B}"/>
              </a:ext>
              <a:ext uri="{C183D7F6-B498-43B3-948B-1728B52AA6E4}">
                <adec:decorative xmlns:adec="http://schemas.microsoft.com/office/drawing/2017/decorative" val="1"/>
              </a:ext>
            </a:extLst>
          </p:cNvPr>
          <p:cNvSpPr/>
          <p:nvPr/>
        </p:nvSpPr>
        <p:spPr>
          <a:xfrm>
            <a:off x="7429454" y="2415941"/>
            <a:ext cx="730959" cy="789272"/>
          </a:xfrm>
          <a:prstGeom prst="irregularSeal1">
            <a:avLst/>
          </a:prstGeom>
          <a:solidFill>
            <a:srgbClr val="FF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descr="Dollar with solid fill">
            <a:extLst>
              <a:ext uri="{FF2B5EF4-FFF2-40B4-BE49-F238E27FC236}">
                <a16:creationId xmlns:a16="http://schemas.microsoft.com/office/drawing/2014/main" id="{8BD6E9F2-D9D4-2A0F-072D-81C88091D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2348" y="2474975"/>
            <a:ext cx="914400" cy="757829"/>
          </a:xfrm>
          <a:prstGeom prst="rect">
            <a:avLst/>
          </a:prstGeom>
        </p:spPr>
      </p:pic>
    </p:spTree>
    <p:extLst>
      <p:ext uri="{BB962C8B-B14F-4D97-AF65-F5344CB8AC3E}">
        <p14:creationId xmlns:p14="http://schemas.microsoft.com/office/powerpoint/2010/main" val="238042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887FF-FA0C-2394-84B2-7C7F10992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6571E-4DB6-A836-F77B-822A330F0FF0}"/>
              </a:ext>
            </a:extLst>
          </p:cNvPr>
          <p:cNvSpPr>
            <a:spLocks noGrp="1"/>
          </p:cNvSpPr>
          <p:nvPr>
            <p:ph type="title"/>
          </p:nvPr>
        </p:nvSpPr>
        <p:spPr/>
        <p:txBody>
          <a:bodyPr>
            <a:normAutofit/>
          </a:bodyPr>
          <a:lstStyle/>
          <a:p>
            <a:r>
              <a:rPr lang="en-AU" dirty="0"/>
              <a:t>Loans and risk</a:t>
            </a:r>
          </a:p>
        </p:txBody>
      </p:sp>
      <p:sp>
        <p:nvSpPr>
          <p:cNvPr id="3" name="Content Placeholder 2">
            <a:extLst>
              <a:ext uri="{FF2B5EF4-FFF2-40B4-BE49-F238E27FC236}">
                <a16:creationId xmlns:a16="http://schemas.microsoft.com/office/drawing/2014/main" id="{4BE36371-14E2-302F-8D72-6E30C054A2D3}"/>
              </a:ext>
            </a:extLst>
          </p:cNvPr>
          <p:cNvSpPr txBox="1">
            <a:spLocks/>
          </p:cNvSpPr>
          <p:nvPr/>
        </p:nvSpPr>
        <p:spPr>
          <a:xfrm>
            <a:off x="392168" y="1013214"/>
            <a:ext cx="5944215" cy="4680449"/>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ts val="3800"/>
              </a:lnSpc>
              <a:spcAft>
                <a:spcPts val="400"/>
              </a:spcAft>
            </a:pPr>
            <a:r>
              <a:rPr lang="en-AU" sz="3000" dirty="0">
                <a:latin typeface="Source Sans Pro" panose="020B0503030403020204" pitchFamily="34" charset="0"/>
              </a:rPr>
              <a:t>A loan involves borrowing a sum of money that is expected to be paid back over time with </a:t>
            </a:r>
            <a:r>
              <a:rPr lang="en-AU" sz="3000" b="1" dirty="0">
                <a:latin typeface="Source Sans Pro" panose="020B0503030403020204" pitchFamily="34" charset="0"/>
              </a:rPr>
              <a:t>interest</a:t>
            </a:r>
            <a:r>
              <a:rPr lang="en-AU" sz="3000" dirty="0">
                <a:latin typeface="Source Sans Pro" panose="020B0503030403020204" pitchFamily="34" charset="0"/>
              </a:rPr>
              <a:t> (an extra charge from the lender).</a:t>
            </a:r>
          </a:p>
          <a:p>
            <a:pPr marL="360000" indent="-360000">
              <a:lnSpc>
                <a:spcPts val="3800"/>
              </a:lnSpc>
              <a:spcAft>
                <a:spcPts val="400"/>
              </a:spcAft>
            </a:pPr>
            <a:r>
              <a:rPr lang="en-AU" sz="3000" dirty="0">
                <a:latin typeface="Source Sans Pro" panose="020B0503030403020204" pitchFamily="34" charset="0"/>
              </a:rPr>
              <a:t>Who is faced with a potential risk?</a:t>
            </a:r>
          </a:p>
          <a:p>
            <a:pPr marL="817200" lvl="1" indent="-457200">
              <a:lnSpc>
                <a:spcPts val="3800"/>
              </a:lnSpc>
              <a:spcAft>
                <a:spcPts val="400"/>
              </a:spcAft>
              <a:buSzPct val="80000"/>
              <a:buFont typeface="Wingdings" panose="05000000000000000000" pitchFamily="2" charset="2"/>
              <a:buChar char="Ø"/>
            </a:pPr>
            <a:r>
              <a:rPr lang="en-AU" sz="3000" dirty="0">
                <a:latin typeface="Source Sans Pro" panose="020B0503030403020204" pitchFamily="34" charset="0"/>
              </a:rPr>
              <a:t>The borrower?</a:t>
            </a:r>
          </a:p>
          <a:p>
            <a:pPr marL="817200" lvl="1" indent="-457200">
              <a:lnSpc>
                <a:spcPts val="3800"/>
              </a:lnSpc>
              <a:spcAft>
                <a:spcPts val="400"/>
              </a:spcAft>
              <a:buSzPct val="80000"/>
              <a:buFont typeface="Wingdings" panose="05000000000000000000" pitchFamily="2" charset="2"/>
              <a:buChar char="Ø"/>
            </a:pPr>
            <a:r>
              <a:rPr lang="en-AU" sz="3000" dirty="0">
                <a:latin typeface="Source Sans Pro" panose="020B0503030403020204" pitchFamily="34" charset="0"/>
              </a:rPr>
              <a:t>The lender?</a:t>
            </a:r>
          </a:p>
          <a:p>
            <a:pPr marL="360000" indent="-360000">
              <a:lnSpc>
                <a:spcPts val="3800"/>
              </a:lnSpc>
              <a:spcAft>
                <a:spcPts val="400"/>
              </a:spcAft>
            </a:pPr>
            <a:r>
              <a:rPr lang="en-GB" sz="3000" dirty="0">
                <a:latin typeface="Source Sans Pro" panose="020B0503030403020204" pitchFamily="34" charset="0"/>
              </a:rPr>
              <a:t>What is the risk?</a:t>
            </a:r>
          </a:p>
        </p:txBody>
      </p:sp>
      <p:sp>
        <p:nvSpPr>
          <p:cNvPr id="4" name="Arrow: Up 4">
            <a:extLst>
              <a:ext uri="{FF2B5EF4-FFF2-40B4-BE49-F238E27FC236}">
                <a16:creationId xmlns:a16="http://schemas.microsoft.com/office/drawing/2014/main" id="{A2914CE2-7FFF-7CCA-5FB1-66799996CC0E}"/>
              </a:ext>
            </a:extLst>
          </p:cNvPr>
          <p:cNvSpPr/>
          <p:nvPr/>
        </p:nvSpPr>
        <p:spPr>
          <a:xfrm>
            <a:off x="6452134" y="1337481"/>
            <a:ext cx="2685600" cy="4580824"/>
          </a:xfrm>
          <a:prstGeom prst="up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AU" sz="2000" dirty="0">
                <a:solidFill>
                  <a:srgbClr val="FFFFFF"/>
                </a:solidFill>
              </a:rPr>
              <a:t>Risk</a:t>
            </a:r>
          </a:p>
        </p:txBody>
      </p:sp>
      <p:sp>
        <p:nvSpPr>
          <p:cNvPr id="5" name="Arrow: Up 6">
            <a:extLst>
              <a:ext uri="{FF2B5EF4-FFF2-40B4-BE49-F238E27FC236}">
                <a16:creationId xmlns:a16="http://schemas.microsoft.com/office/drawing/2014/main" id="{102E2FDA-B486-628F-10BC-4F3129365A91}"/>
              </a:ext>
              <a:ext uri="{C183D7F6-B498-43B3-948B-1728B52AA6E4}">
                <adec:decorative xmlns:adec="http://schemas.microsoft.com/office/drawing/2017/decorative" val="1"/>
              </a:ext>
            </a:extLst>
          </p:cNvPr>
          <p:cNvSpPr/>
          <p:nvPr/>
        </p:nvSpPr>
        <p:spPr>
          <a:xfrm flipV="1">
            <a:off x="9256748" y="1415317"/>
            <a:ext cx="2685600" cy="4580824"/>
          </a:xfrm>
          <a:prstGeom prst="upArrow">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AU" sz="2000" dirty="0">
              <a:solidFill>
                <a:schemeClr val="accent1"/>
              </a:solidFill>
            </a:endParaRPr>
          </a:p>
        </p:txBody>
      </p:sp>
      <p:sp>
        <p:nvSpPr>
          <p:cNvPr id="7" name="TextBox 6">
            <a:extLst>
              <a:ext uri="{FF2B5EF4-FFF2-40B4-BE49-F238E27FC236}">
                <a16:creationId xmlns:a16="http://schemas.microsoft.com/office/drawing/2014/main" id="{188FA12E-38CE-383B-132D-E25835F76A59}"/>
              </a:ext>
            </a:extLst>
          </p:cNvPr>
          <p:cNvSpPr txBox="1"/>
          <p:nvPr/>
        </p:nvSpPr>
        <p:spPr>
          <a:xfrm>
            <a:off x="6422108" y="6073976"/>
            <a:ext cx="5620512" cy="461665"/>
          </a:xfrm>
          <a:prstGeom prst="rect">
            <a:avLst/>
          </a:prstGeom>
          <a:noFill/>
        </p:spPr>
        <p:txBody>
          <a:bodyPr wrap="square" rtlCol="0">
            <a:spAutoFit/>
          </a:bodyPr>
          <a:lstStyle/>
          <a:p>
            <a:pPr algn="ctr"/>
            <a:r>
              <a:rPr lang="en-AU" sz="2400" dirty="0"/>
              <a:t>As risk increases, the loan decreases</a:t>
            </a:r>
          </a:p>
        </p:txBody>
      </p:sp>
      <p:sp>
        <p:nvSpPr>
          <p:cNvPr id="8" name="Explosion: 8 Points 8">
            <a:extLst>
              <a:ext uri="{FF2B5EF4-FFF2-40B4-BE49-F238E27FC236}">
                <a16:creationId xmlns:a16="http://schemas.microsoft.com/office/drawing/2014/main" id="{A9189049-EC9F-564A-7408-AAB0369372EE}"/>
              </a:ext>
              <a:ext uri="{C183D7F6-B498-43B3-948B-1728B52AA6E4}">
                <adec:decorative xmlns:adec="http://schemas.microsoft.com/office/drawing/2017/decorative" val="1"/>
              </a:ext>
            </a:extLst>
          </p:cNvPr>
          <p:cNvSpPr/>
          <p:nvPr/>
        </p:nvSpPr>
        <p:spPr>
          <a:xfrm>
            <a:off x="7429454" y="2415941"/>
            <a:ext cx="730959" cy="789272"/>
          </a:xfrm>
          <a:prstGeom prst="irregularSeal1">
            <a:avLst/>
          </a:prstGeom>
          <a:solidFill>
            <a:srgbClr val="FF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descr="Piggy Bank outline">
            <a:extLst>
              <a:ext uri="{FF2B5EF4-FFF2-40B4-BE49-F238E27FC236}">
                <a16:creationId xmlns:a16="http://schemas.microsoft.com/office/drawing/2014/main" id="{A1E62653-E0F9-A4C1-5927-8A798E5D2C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3832" y="2233703"/>
            <a:ext cx="1096638" cy="1096638"/>
          </a:xfrm>
          <a:prstGeom prst="rect">
            <a:avLst/>
          </a:prstGeom>
        </p:spPr>
      </p:pic>
      <p:sp>
        <p:nvSpPr>
          <p:cNvPr id="10" name="TextBox 9">
            <a:extLst>
              <a:ext uri="{FF2B5EF4-FFF2-40B4-BE49-F238E27FC236}">
                <a16:creationId xmlns:a16="http://schemas.microsoft.com/office/drawing/2014/main" id="{43156E68-A760-4E10-5DBA-C7C98990C708}"/>
              </a:ext>
            </a:extLst>
          </p:cNvPr>
          <p:cNvSpPr txBox="1"/>
          <p:nvPr/>
        </p:nvSpPr>
        <p:spPr>
          <a:xfrm>
            <a:off x="10004104" y="3665507"/>
            <a:ext cx="1181982" cy="400110"/>
          </a:xfrm>
          <a:prstGeom prst="rect">
            <a:avLst/>
          </a:prstGeom>
          <a:noFill/>
        </p:spPr>
        <p:txBody>
          <a:bodyPr wrap="square" rtlCol="0">
            <a:spAutoFit/>
          </a:bodyPr>
          <a:lstStyle/>
          <a:p>
            <a:pPr algn="ctr"/>
            <a:r>
              <a:rPr lang="en-AU" sz="2000" dirty="0">
                <a:solidFill>
                  <a:schemeClr val="accent1"/>
                </a:solidFill>
              </a:rPr>
              <a:t>Money</a:t>
            </a:r>
          </a:p>
        </p:txBody>
      </p:sp>
    </p:spTree>
    <p:extLst>
      <p:ext uri="{BB962C8B-B14F-4D97-AF65-F5344CB8AC3E}">
        <p14:creationId xmlns:p14="http://schemas.microsoft.com/office/powerpoint/2010/main" val="77475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1C59-EDEF-1F88-93E6-CA8C4FA86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40C40-D9BB-1BB3-4221-E5061584BE3A}"/>
              </a:ext>
            </a:extLst>
          </p:cNvPr>
          <p:cNvSpPr>
            <a:spLocks noGrp="1"/>
          </p:cNvSpPr>
          <p:nvPr>
            <p:ph type="title"/>
          </p:nvPr>
        </p:nvSpPr>
        <p:spPr/>
        <p:txBody>
          <a:bodyPr>
            <a:normAutofit/>
          </a:bodyPr>
          <a:lstStyle/>
          <a:p>
            <a:r>
              <a:rPr lang="en-AU" dirty="0"/>
              <a:t>Loans and risk</a:t>
            </a:r>
          </a:p>
        </p:txBody>
      </p:sp>
      <p:sp>
        <p:nvSpPr>
          <p:cNvPr id="3" name="Content Placeholder 2">
            <a:extLst>
              <a:ext uri="{FF2B5EF4-FFF2-40B4-BE49-F238E27FC236}">
                <a16:creationId xmlns:a16="http://schemas.microsoft.com/office/drawing/2014/main" id="{4F26A2C2-F8E3-048C-1943-05CBB9900269}"/>
              </a:ext>
            </a:extLst>
          </p:cNvPr>
          <p:cNvSpPr txBox="1">
            <a:spLocks/>
          </p:cNvSpPr>
          <p:nvPr/>
        </p:nvSpPr>
        <p:spPr>
          <a:xfrm>
            <a:off x="392169" y="1013214"/>
            <a:ext cx="5399032" cy="4680449"/>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800"/>
              </a:lnSpc>
              <a:spcAft>
                <a:spcPts val="400"/>
              </a:spcAft>
            </a:pPr>
            <a:r>
              <a:rPr lang="en-AU" sz="3000" dirty="0">
                <a:latin typeface="Source Sans Pro" panose="020B0503030403020204" pitchFamily="34" charset="0"/>
              </a:rPr>
              <a:t>How do you think the level </a:t>
            </a:r>
            <a:br>
              <a:rPr lang="en-AU" sz="3000" dirty="0">
                <a:latin typeface="Source Sans Pro" panose="020B0503030403020204" pitchFamily="34" charset="0"/>
              </a:rPr>
            </a:br>
            <a:r>
              <a:rPr lang="en-AU" sz="3000" dirty="0">
                <a:latin typeface="Source Sans Pro" panose="020B0503030403020204" pitchFamily="34" charset="0"/>
              </a:rPr>
              <a:t>of risk might affect a bank’s decision to provide a loan to the following two individuals:</a:t>
            </a:r>
          </a:p>
          <a:p>
            <a:pPr marL="817200" lvl="1" indent="-457200">
              <a:lnSpc>
                <a:spcPts val="3800"/>
              </a:lnSpc>
              <a:spcAft>
                <a:spcPts val="400"/>
              </a:spcAft>
              <a:buFont typeface="Wingdings" panose="05000000000000000000" pitchFamily="2" charset="2"/>
              <a:buChar char="Ø"/>
            </a:pPr>
            <a:r>
              <a:rPr lang="en-AU" sz="3000" dirty="0">
                <a:latin typeface="Source Sans Pro" panose="020B0503030403020204" pitchFamily="34" charset="0"/>
              </a:rPr>
              <a:t>Eva has a full-time job </a:t>
            </a:r>
            <a:br>
              <a:rPr lang="en-AU" sz="3000" dirty="0">
                <a:latin typeface="Source Sans Pro" panose="020B0503030403020204" pitchFamily="34" charset="0"/>
              </a:rPr>
            </a:br>
            <a:r>
              <a:rPr lang="en-AU" sz="3000" dirty="0">
                <a:latin typeface="Source Sans Pro" panose="020B0503030403020204" pitchFamily="34" charset="0"/>
              </a:rPr>
              <a:t>and $50,000 in savings.</a:t>
            </a:r>
          </a:p>
          <a:p>
            <a:pPr marL="817200" lvl="1" indent="-457200">
              <a:lnSpc>
                <a:spcPts val="3800"/>
              </a:lnSpc>
              <a:spcAft>
                <a:spcPts val="400"/>
              </a:spcAft>
              <a:buFont typeface="Wingdings" panose="05000000000000000000" pitchFamily="2" charset="2"/>
              <a:buChar char="Ø"/>
            </a:pPr>
            <a:r>
              <a:rPr lang="en-AU" sz="3000" dirty="0">
                <a:latin typeface="Source Sans Pro" panose="020B0503030403020204" pitchFamily="34" charset="0"/>
              </a:rPr>
              <a:t>Noah has a casual job </a:t>
            </a:r>
            <a:br>
              <a:rPr lang="en-AU" sz="3000" dirty="0">
                <a:latin typeface="Source Sans Pro" panose="020B0503030403020204" pitchFamily="34" charset="0"/>
              </a:rPr>
            </a:br>
            <a:r>
              <a:rPr lang="en-AU" sz="3000" dirty="0">
                <a:latin typeface="Source Sans Pro" panose="020B0503030403020204" pitchFamily="34" charset="0"/>
              </a:rPr>
              <a:t>and $20,000 in savings.</a:t>
            </a:r>
          </a:p>
        </p:txBody>
      </p:sp>
      <p:sp>
        <p:nvSpPr>
          <p:cNvPr id="9" name="Teardrop 8" descr="Female shopkeeper smiling">
            <a:extLst>
              <a:ext uri="{FF2B5EF4-FFF2-40B4-BE49-F238E27FC236}">
                <a16:creationId xmlns:a16="http://schemas.microsoft.com/office/drawing/2014/main" id="{02D5653F-242A-F557-9537-A201D3744C6F}"/>
              </a:ext>
            </a:extLst>
          </p:cNvPr>
          <p:cNvSpPr>
            <a:spLocks/>
          </p:cNvSpPr>
          <p:nvPr/>
        </p:nvSpPr>
        <p:spPr>
          <a:xfrm flipV="1">
            <a:off x="6679110" y="1337360"/>
            <a:ext cx="5264922" cy="5264922"/>
          </a:xfrm>
          <a:prstGeom prst="teardrop">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8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80483-FBE2-FFEF-D631-C00298A50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09097-CBC5-DBE3-D137-56925D99491A}"/>
              </a:ext>
            </a:extLst>
          </p:cNvPr>
          <p:cNvSpPr>
            <a:spLocks noGrp="1"/>
          </p:cNvSpPr>
          <p:nvPr>
            <p:ph type="title"/>
          </p:nvPr>
        </p:nvSpPr>
        <p:spPr/>
        <p:txBody>
          <a:bodyPr>
            <a:normAutofit/>
          </a:bodyPr>
          <a:lstStyle/>
          <a:p>
            <a:r>
              <a:rPr lang="en-AU" dirty="0"/>
              <a:t>Financing development</a:t>
            </a:r>
          </a:p>
        </p:txBody>
      </p:sp>
      <p:sp>
        <p:nvSpPr>
          <p:cNvPr id="3" name="Content Placeholder 2">
            <a:extLst>
              <a:ext uri="{FF2B5EF4-FFF2-40B4-BE49-F238E27FC236}">
                <a16:creationId xmlns:a16="http://schemas.microsoft.com/office/drawing/2014/main" id="{4D40BC9D-A5B4-DBEE-B105-B9B70525BC48}"/>
              </a:ext>
            </a:extLst>
          </p:cNvPr>
          <p:cNvSpPr txBox="1">
            <a:spLocks/>
          </p:cNvSpPr>
          <p:nvPr/>
        </p:nvSpPr>
        <p:spPr>
          <a:xfrm>
            <a:off x="392168" y="1225513"/>
            <a:ext cx="9958840" cy="4785143"/>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r>
              <a:rPr lang="en-AU" sz="3400" dirty="0">
                <a:latin typeface="Source Sans Pro" panose="020B0503030403020204" pitchFamily="34" charset="0"/>
              </a:rPr>
              <a:t>Why would low-income countries present a higher investment risk for financial institutions?</a:t>
            </a:r>
          </a:p>
          <a:p>
            <a:pPr marL="360000" indent="-360000"/>
            <a:endParaRPr lang="en-AU" sz="3400" dirty="0">
              <a:latin typeface="Source Sans Pro" panose="020B0503030403020204" pitchFamily="34" charset="0"/>
            </a:endParaRPr>
          </a:p>
          <a:p>
            <a:pPr marL="360000" indent="-360000"/>
            <a:r>
              <a:rPr lang="en-AU" sz="3400" dirty="0">
                <a:latin typeface="Source Sans Pro" panose="020B0503030403020204" pitchFamily="34" charset="0"/>
              </a:rPr>
              <a:t>How could this impact the possible loans they would need for major development projects?</a:t>
            </a:r>
          </a:p>
          <a:p>
            <a:pPr marL="360000" indent="-360000"/>
            <a:endParaRPr lang="en-AU" sz="3400" dirty="0">
              <a:latin typeface="Source Sans Pro" panose="020B0503030403020204" pitchFamily="34" charset="0"/>
            </a:endParaRPr>
          </a:p>
          <a:p>
            <a:pPr marL="360000" indent="-360000"/>
            <a:r>
              <a:rPr lang="en-AU" sz="3400" dirty="0">
                <a:latin typeface="Source Sans Pro" panose="020B0503030403020204" pitchFamily="34" charset="0"/>
              </a:rPr>
              <a:t>How would this risk affect insurance premiums?</a:t>
            </a:r>
          </a:p>
        </p:txBody>
      </p:sp>
    </p:spTree>
    <p:extLst>
      <p:ext uri="{BB962C8B-B14F-4D97-AF65-F5344CB8AC3E}">
        <p14:creationId xmlns:p14="http://schemas.microsoft.com/office/powerpoint/2010/main" val="342043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1EEC-9C5F-A6D2-903B-49AA3EB91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AFBBD-4FFC-0764-81E1-9CF06C7274BB}"/>
              </a:ext>
            </a:extLst>
          </p:cNvPr>
          <p:cNvSpPr>
            <a:spLocks noGrp="1"/>
          </p:cNvSpPr>
          <p:nvPr>
            <p:ph type="title"/>
          </p:nvPr>
        </p:nvSpPr>
        <p:spPr/>
        <p:txBody>
          <a:bodyPr>
            <a:normAutofit/>
          </a:bodyPr>
          <a:lstStyle/>
          <a:p>
            <a:r>
              <a:rPr lang="en-AU" dirty="0"/>
              <a:t>Blended finance</a:t>
            </a:r>
          </a:p>
        </p:txBody>
      </p:sp>
      <p:sp>
        <p:nvSpPr>
          <p:cNvPr id="3" name="Content Placeholder 2">
            <a:extLst>
              <a:ext uri="{FF2B5EF4-FFF2-40B4-BE49-F238E27FC236}">
                <a16:creationId xmlns:a16="http://schemas.microsoft.com/office/drawing/2014/main" id="{A3910472-44CE-180D-7879-CFA0EE68FCC8}"/>
              </a:ext>
            </a:extLst>
          </p:cNvPr>
          <p:cNvSpPr txBox="1">
            <a:spLocks/>
          </p:cNvSpPr>
          <p:nvPr/>
        </p:nvSpPr>
        <p:spPr>
          <a:xfrm>
            <a:off x="392168" y="1076992"/>
            <a:ext cx="5774913" cy="5224150"/>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buNone/>
            </a:pPr>
            <a:r>
              <a:rPr lang="en-AU" sz="2600" dirty="0">
                <a:latin typeface="Source Sans Pro" panose="020B0503030403020204" pitchFamily="34" charset="0"/>
              </a:rPr>
              <a:t>A partnership between various financial stakeholders that helps to lower the </a:t>
            </a:r>
            <a:br>
              <a:rPr lang="en-AU" sz="2600" dirty="0">
                <a:latin typeface="Source Sans Pro" panose="020B0503030403020204" pitchFamily="34" charset="0"/>
              </a:rPr>
            </a:br>
            <a:r>
              <a:rPr lang="en-AU" sz="2600" dirty="0">
                <a:latin typeface="Source Sans Pro" panose="020B0503030403020204" pitchFamily="34" charset="0"/>
              </a:rPr>
              <a:t>risk of kickstarting large-scale development projects in low-income countries, boosting local employment.</a:t>
            </a:r>
          </a:p>
          <a:p>
            <a:pPr marL="0" indent="0">
              <a:lnSpc>
                <a:spcPts val="3400"/>
              </a:lnSpc>
              <a:buNone/>
            </a:pPr>
            <a:r>
              <a:rPr lang="en-AU" sz="2600" dirty="0">
                <a:latin typeface="Source Sans Pro" panose="020B0503030403020204" pitchFamily="34" charset="0"/>
              </a:rPr>
              <a:t>Projects could include:</a:t>
            </a:r>
          </a:p>
          <a:p>
            <a:pPr marL="342900" indent="-342900">
              <a:lnSpc>
                <a:spcPts val="3400"/>
              </a:lnSpc>
              <a:spcBef>
                <a:spcPts val="500"/>
              </a:spcBef>
            </a:pPr>
            <a:r>
              <a:rPr lang="en-AU" sz="2600" dirty="0">
                <a:latin typeface="Source Sans Pro" panose="020B0503030403020204" pitchFamily="34" charset="0"/>
              </a:rPr>
              <a:t>telecommunication network infrastructure</a:t>
            </a:r>
          </a:p>
          <a:p>
            <a:pPr marL="342900" indent="-342900">
              <a:lnSpc>
                <a:spcPts val="3400"/>
              </a:lnSpc>
              <a:spcBef>
                <a:spcPts val="500"/>
              </a:spcBef>
            </a:pPr>
            <a:r>
              <a:rPr lang="en-AU" sz="2600" dirty="0">
                <a:latin typeface="Source Sans Pro" panose="020B0503030403020204" pitchFamily="34" charset="0"/>
              </a:rPr>
              <a:t>modern energy installations</a:t>
            </a:r>
          </a:p>
          <a:p>
            <a:pPr marL="342900" indent="-342900">
              <a:lnSpc>
                <a:spcPts val="3400"/>
              </a:lnSpc>
              <a:spcBef>
                <a:spcPts val="500"/>
              </a:spcBef>
            </a:pPr>
            <a:r>
              <a:rPr lang="en-AU" sz="2600" dirty="0">
                <a:latin typeface="Source Sans Pro" panose="020B0503030403020204" pitchFamily="34" charset="0"/>
              </a:rPr>
              <a:t>healthcare companies</a:t>
            </a:r>
          </a:p>
          <a:p>
            <a:pPr marL="342900" indent="-342900">
              <a:lnSpc>
                <a:spcPts val="3400"/>
              </a:lnSpc>
              <a:spcBef>
                <a:spcPts val="500"/>
              </a:spcBef>
            </a:pPr>
            <a:r>
              <a:rPr lang="en-AU" sz="2600" dirty="0">
                <a:latin typeface="Source Sans Pro" panose="020B0503030403020204" pitchFamily="34" charset="0"/>
              </a:rPr>
              <a:t>new technology </a:t>
            </a:r>
            <a:r>
              <a:rPr lang="en-AU" sz="2600" dirty="0" err="1">
                <a:latin typeface="Source Sans Pro" panose="020B0503030403020204" pitchFamily="34" charset="0"/>
              </a:rPr>
              <a:t>startups</a:t>
            </a:r>
            <a:r>
              <a:rPr lang="en-AU" sz="2600" dirty="0">
                <a:latin typeface="Source Sans Pro" panose="020B0503030403020204" pitchFamily="34" charset="0"/>
              </a:rPr>
              <a:t>.</a:t>
            </a:r>
          </a:p>
        </p:txBody>
      </p:sp>
      <p:grpSp>
        <p:nvGrpSpPr>
          <p:cNvPr id="18" name="Group 17" descr="Infographic showing blended finance: text reads: Government funding from other countries [arrow points to] attracts Investment from private financial institutions [which leads to] Philanthropic donations (NGO's, charities) [which all leads to] Blended finance. ">
            <a:extLst>
              <a:ext uri="{FF2B5EF4-FFF2-40B4-BE49-F238E27FC236}">
                <a16:creationId xmlns:a16="http://schemas.microsoft.com/office/drawing/2014/main" id="{73230469-6880-F0FD-11F7-4BA7483C0F6D}"/>
              </a:ext>
            </a:extLst>
          </p:cNvPr>
          <p:cNvGrpSpPr/>
          <p:nvPr/>
        </p:nvGrpSpPr>
        <p:grpSpPr>
          <a:xfrm>
            <a:off x="5915960" y="1025057"/>
            <a:ext cx="5946653" cy="5794864"/>
            <a:chOff x="5915960" y="1025057"/>
            <a:chExt cx="5946653" cy="5794864"/>
          </a:xfrm>
        </p:grpSpPr>
        <p:sp>
          <p:nvSpPr>
            <p:cNvPr id="6" name="Oval 5">
              <a:extLst>
                <a:ext uri="{FF2B5EF4-FFF2-40B4-BE49-F238E27FC236}">
                  <a16:creationId xmlns:a16="http://schemas.microsoft.com/office/drawing/2014/main" id="{30377C32-4B70-CE84-D037-A3F57871B2C9}"/>
                </a:ext>
              </a:extLst>
            </p:cNvPr>
            <p:cNvSpPr/>
            <p:nvPr/>
          </p:nvSpPr>
          <p:spPr>
            <a:xfrm>
              <a:off x="6431733" y="1452860"/>
              <a:ext cx="4792024" cy="1463206"/>
            </a:xfrm>
            <a:prstGeom prst="ellipse">
              <a:avLst/>
            </a:prstGeom>
            <a:solidFill>
              <a:schemeClr val="accent4">
                <a:alpha val="53257"/>
              </a:schemeClr>
            </a:solidFill>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2" name="Shape 11">
              <a:extLst>
                <a:ext uri="{FF2B5EF4-FFF2-40B4-BE49-F238E27FC236}">
                  <a16:creationId xmlns:a16="http://schemas.microsoft.com/office/drawing/2014/main" id="{A5AF94EA-7660-7479-5C15-3372415ECB01}"/>
                </a:ext>
              </a:extLst>
            </p:cNvPr>
            <p:cNvSpPr/>
            <p:nvPr/>
          </p:nvSpPr>
          <p:spPr>
            <a:xfrm>
              <a:off x="5915960" y="1025057"/>
              <a:ext cx="5946653" cy="4654349"/>
            </a:xfrm>
            <a:prstGeom prst="funnel">
              <a:avLst/>
            </a:prstGeom>
            <a:solidFill>
              <a:schemeClr val="lt1">
                <a:hueOff val="0"/>
                <a:satOff val="0"/>
                <a:lumOff val="0"/>
                <a:alpha val="47123"/>
              </a:schemeClr>
            </a:solidFill>
            <a:ln w="38100">
              <a:solidFill>
                <a:schemeClr val="bg1">
                  <a:lumMod val="75000"/>
                </a:schemeClr>
              </a:solidFill>
            </a:ln>
          </p:spPr>
          <p:style>
            <a:lnRef idx="1">
              <a:schemeClr val="accent2">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Down Arrow 6">
              <a:extLst>
                <a:ext uri="{FF2B5EF4-FFF2-40B4-BE49-F238E27FC236}">
                  <a16:creationId xmlns:a16="http://schemas.microsoft.com/office/drawing/2014/main" id="{5DB59837-2979-64AB-AF57-41056E69A839}"/>
                </a:ext>
              </a:extLst>
            </p:cNvPr>
            <p:cNvSpPr/>
            <p:nvPr/>
          </p:nvSpPr>
          <p:spPr>
            <a:xfrm>
              <a:off x="8481000" y="5754184"/>
              <a:ext cx="816521" cy="522573"/>
            </a:xfrm>
            <a:prstGeom prst="downArrow">
              <a:avLst/>
            </a:prstGeom>
            <a:solidFill>
              <a:schemeClr val="accent4">
                <a:lumMod val="50000"/>
              </a:schemeClr>
            </a:solidFill>
            <a:ln>
              <a:noFill/>
            </a:ln>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7">
              <a:extLst>
                <a:ext uri="{FF2B5EF4-FFF2-40B4-BE49-F238E27FC236}">
                  <a16:creationId xmlns:a16="http://schemas.microsoft.com/office/drawing/2014/main" id="{BC506D9D-C4A2-C5E0-49E6-351FBB4963E0}"/>
                </a:ext>
              </a:extLst>
            </p:cNvPr>
            <p:cNvSpPr/>
            <p:nvPr/>
          </p:nvSpPr>
          <p:spPr>
            <a:xfrm>
              <a:off x="6984872" y="6224834"/>
              <a:ext cx="3919302" cy="595087"/>
            </a:xfrm>
            <a:custGeom>
              <a:avLst/>
              <a:gdLst>
                <a:gd name="csX0" fmla="*/ 0 w 3919302"/>
                <a:gd name="csY0" fmla="*/ 0 h 595087"/>
                <a:gd name="csX1" fmla="*/ 3919302 w 3919302"/>
                <a:gd name="csY1" fmla="*/ 0 h 595087"/>
                <a:gd name="csX2" fmla="*/ 3919302 w 3919302"/>
                <a:gd name="csY2" fmla="*/ 595087 h 595087"/>
                <a:gd name="csX3" fmla="*/ 0 w 3919302"/>
                <a:gd name="csY3" fmla="*/ 595087 h 595087"/>
                <a:gd name="csX4" fmla="*/ 0 w 3919302"/>
                <a:gd name="csY4" fmla="*/ 0 h 595087"/>
              </a:gdLst>
              <a:ahLst/>
              <a:cxnLst>
                <a:cxn ang="0">
                  <a:pos x="csX0" y="csY0"/>
                </a:cxn>
                <a:cxn ang="0">
                  <a:pos x="csX1" y="csY1"/>
                </a:cxn>
                <a:cxn ang="0">
                  <a:pos x="csX2" y="csY2"/>
                </a:cxn>
                <a:cxn ang="0">
                  <a:pos x="csX3" y="csY3"/>
                </a:cxn>
                <a:cxn ang="0">
                  <a:pos x="csX4" y="csY4"/>
                </a:cxn>
              </a:cxnLst>
              <a:rect l="l" t="t" r="r" b="b"/>
              <a:pathLst>
                <a:path w="3919302" h="595087">
                  <a:moveTo>
                    <a:pt x="0" y="0"/>
                  </a:moveTo>
                  <a:lnTo>
                    <a:pt x="3919302" y="0"/>
                  </a:lnTo>
                  <a:lnTo>
                    <a:pt x="3919302" y="595087"/>
                  </a:lnTo>
                  <a:lnTo>
                    <a:pt x="0" y="595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AU" sz="2100" b="1" i="0" kern="1200" dirty="0">
                  <a:solidFill>
                    <a:schemeClr val="accent1"/>
                  </a:solidFill>
                  <a:latin typeface="Calibri" panose="020F0502020204030204" pitchFamily="34" charset="0"/>
                  <a:cs typeface="Calibri" panose="020F0502020204030204" pitchFamily="34" charset="0"/>
                </a:rPr>
                <a:t>Blended finance</a:t>
              </a:r>
            </a:p>
          </p:txBody>
        </p:sp>
        <p:sp>
          <p:nvSpPr>
            <p:cNvPr id="9" name="Freeform 8">
              <a:extLst>
                <a:ext uri="{FF2B5EF4-FFF2-40B4-BE49-F238E27FC236}">
                  <a16:creationId xmlns:a16="http://schemas.microsoft.com/office/drawing/2014/main" id="{F438A04B-E590-0E1F-BD32-69753AB81A2D}"/>
                </a:ext>
              </a:extLst>
            </p:cNvPr>
            <p:cNvSpPr/>
            <p:nvPr/>
          </p:nvSpPr>
          <p:spPr>
            <a:xfrm>
              <a:off x="8008041" y="3389718"/>
              <a:ext cx="1764000" cy="1764000"/>
            </a:xfrm>
            <a:custGeom>
              <a:avLst/>
              <a:gdLst>
                <a:gd name="csX0" fmla="*/ 0 w 1724414"/>
                <a:gd name="csY0" fmla="*/ 782724 h 1565447"/>
                <a:gd name="csX1" fmla="*/ 862207 w 1724414"/>
                <a:gd name="csY1" fmla="*/ 0 h 1565447"/>
                <a:gd name="csX2" fmla="*/ 1724414 w 1724414"/>
                <a:gd name="csY2" fmla="*/ 782724 h 1565447"/>
                <a:gd name="csX3" fmla="*/ 862207 w 1724414"/>
                <a:gd name="csY3" fmla="*/ 1565448 h 1565447"/>
                <a:gd name="csX4" fmla="*/ 0 w 1724414"/>
                <a:gd name="csY4" fmla="*/ 782724 h 1565447"/>
              </a:gdLst>
              <a:ahLst/>
              <a:cxnLst>
                <a:cxn ang="0">
                  <a:pos x="csX0" y="csY0"/>
                </a:cxn>
                <a:cxn ang="0">
                  <a:pos x="csX1" y="csY1"/>
                </a:cxn>
                <a:cxn ang="0">
                  <a:pos x="csX2" y="csY2"/>
                </a:cxn>
                <a:cxn ang="0">
                  <a:pos x="csX3" y="csY3"/>
                </a:cxn>
                <a:cxn ang="0">
                  <a:pos x="csX4" y="csY4"/>
                </a:cxn>
              </a:cxnLst>
              <a:rect l="l" t="t" r="r" b="b"/>
              <a:pathLst>
                <a:path w="1724414" h="1565447">
                  <a:moveTo>
                    <a:pt x="0" y="782724"/>
                  </a:moveTo>
                  <a:cubicBezTo>
                    <a:pt x="0" y="350437"/>
                    <a:pt x="386023" y="0"/>
                    <a:pt x="862207" y="0"/>
                  </a:cubicBezTo>
                  <a:cubicBezTo>
                    <a:pt x="1338391" y="0"/>
                    <a:pt x="1724414" y="350437"/>
                    <a:pt x="1724414" y="782724"/>
                  </a:cubicBezTo>
                  <a:cubicBezTo>
                    <a:pt x="1724414" y="1215011"/>
                    <a:pt x="1338391" y="1565448"/>
                    <a:pt x="862207" y="1565448"/>
                  </a:cubicBezTo>
                  <a:cubicBezTo>
                    <a:pt x="386023" y="1565448"/>
                    <a:pt x="0" y="1215011"/>
                    <a:pt x="0" y="782724"/>
                  </a:cubicBezTo>
                  <a:close/>
                </a:path>
              </a:pathLst>
            </a:custGeom>
            <a:solidFill>
              <a:srgbClr val="FFFFFF"/>
            </a:solidFill>
            <a:ln w="25400">
              <a:solidFill>
                <a:schemeClr val="bg1">
                  <a:lumMod val="75000"/>
                </a:schemeClr>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74125" tIns="250844" rIns="274125" bIns="250844" numCol="1" spcCol="1270" anchor="ctr" anchorCtr="0">
              <a:noAutofit/>
            </a:bodyPr>
            <a:lstStyle/>
            <a:p>
              <a:pPr marL="0" lvl="0" indent="0" algn="ctr" defTabSz="755650">
                <a:lnSpc>
                  <a:spcPct val="90000"/>
                </a:lnSpc>
                <a:spcBef>
                  <a:spcPct val="0"/>
                </a:spcBef>
                <a:spcAft>
                  <a:spcPct val="35000"/>
                </a:spcAft>
                <a:buNone/>
              </a:pPr>
              <a:r>
                <a:rPr lang="en-AU" sz="1700" b="1" kern="1200" dirty="0">
                  <a:solidFill>
                    <a:schemeClr val="accent1"/>
                  </a:solidFill>
                  <a:latin typeface="Calibri" panose="020F0502020204030204" pitchFamily="34" charset="0"/>
                  <a:cs typeface="Calibri" panose="020F0502020204030204" pitchFamily="34" charset="0"/>
                </a:rPr>
                <a:t>Philanthropic donations (NGOs, charities)</a:t>
              </a:r>
            </a:p>
          </p:txBody>
        </p:sp>
        <p:sp>
          <p:nvSpPr>
            <p:cNvPr id="10" name="Freeform 9">
              <a:extLst>
                <a:ext uri="{FF2B5EF4-FFF2-40B4-BE49-F238E27FC236}">
                  <a16:creationId xmlns:a16="http://schemas.microsoft.com/office/drawing/2014/main" id="{1CCFBA71-4293-47CC-5990-88C4DBD2B244}"/>
                </a:ext>
              </a:extLst>
            </p:cNvPr>
            <p:cNvSpPr/>
            <p:nvPr/>
          </p:nvSpPr>
          <p:spPr>
            <a:xfrm>
              <a:off x="6667829" y="1830777"/>
              <a:ext cx="1728000" cy="1728000"/>
            </a:xfrm>
            <a:custGeom>
              <a:avLst/>
              <a:gdLst>
                <a:gd name="csX0" fmla="*/ 0 w 1732953"/>
                <a:gd name="csY0" fmla="*/ 782724 h 1565447"/>
                <a:gd name="csX1" fmla="*/ 866477 w 1732953"/>
                <a:gd name="csY1" fmla="*/ 0 h 1565447"/>
                <a:gd name="csX2" fmla="*/ 1732954 w 1732953"/>
                <a:gd name="csY2" fmla="*/ 782724 h 1565447"/>
                <a:gd name="csX3" fmla="*/ 866477 w 1732953"/>
                <a:gd name="csY3" fmla="*/ 1565448 h 1565447"/>
                <a:gd name="csX4" fmla="*/ 0 w 1732953"/>
                <a:gd name="csY4" fmla="*/ 782724 h 1565447"/>
              </a:gdLst>
              <a:ahLst/>
              <a:cxnLst>
                <a:cxn ang="0">
                  <a:pos x="csX0" y="csY0"/>
                </a:cxn>
                <a:cxn ang="0">
                  <a:pos x="csX1" y="csY1"/>
                </a:cxn>
                <a:cxn ang="0">
                  <a:pos x="csX2" y="csY2"/>
                </a:cxn>
                <a:cxn ang="0">
                  <a:pos x="csX3" y="csY3"/>
                </a:cxn>
                <a:cxn ang="0">
                  <a:pos x="csX4" y="csY4"/>
                </a:cxn>
              </a:cxnLst>
              <a:rect l="l" t="t" r="r" b="b"/>
              <a:pathLst>
                <a:path w="1732953" h="1565447">
                  <a:moveTo>
                    <a:pt x="0" y="782724"/>
                  </a:moveTo>
                  <a:cubicBezTo>
                    <a:pt x="0" y="350437"/>
                    <a:pt x="387935" y="0"/>
                    <a:pt x="866477" y="0"/>
                  </a:cubicBezTo>
                  <a:cubicBezTo>
                    <a:pt x="1345019" y="0"/>
                    <a:pt x="1732954" y="350437"/>
                    <a:pt x="1732954" y="782724"/>
                  </a:cubicBezTo>
                  <a:cubicBezTo>
                    <a:pt x="1732954" y="1215011"/>
                    <a:pt x="1345019" y="1565448"/>
                    <a:pt x="866477" y="1565448"/>
                  </a:cubicBezTo>
                  <a:cubicBezTo>
                    <a:pt x="387935" y="1565448"/>
                    <a:pt x="0" y="1215011"/>
                    <a:pt x="0" y="782724"/>
                  </a:cubicBezTo>
                  <a:close/>
                </a:path>
              </a:pathLst>
            </a:custGeom>
            <a:solidFill>
              <a:schemeClr val="bg2">
                <a:lumMod val="90000"/>
              </a:schemeClr>
            </a:solidFill>
            <a:ln w="25400">
              <a:solidFill>
                <a:schemeClr val="bg1">
                  <a:lumMod val="75000"/>
                </a:schemeClr>
              </a:solidFill>
            </a:ln>
          </p:spPr>
          <p:style>
            <a:lnRef idx="2">
              <a:scrgbClr r="0" g="0" b="0"/>
            </a:lnRef>
            <a:fillRef idx="1">
              <a:scrgbClr r="0" g="0" b="0"/>
            </a:fillRef>
            <a:effectRef idx="0">
              <a:schemeClr val="accent2">
                <a:hueOff val="-4066328"/>
                <a:satOff val="-5173"/>
                <a:lumOff val="14412"/>
                <a:alphaOff val="0"/>
              </a:schemeClr>
            </a:effectRef>
            <a:fontRef idx="minor">
              <a:schemeClr val="lt1"/>
            </a:fontRef>
          </p:style>
          <p:txBody>
            <a:bodyPr spcFirstLastPara="0" vert="horz" wrap="square" lIns="276645" tIns="252114" rIns="276645" bIns="252114" numCol="1" spcCol="1270" anchor="ctr" anchorCtr="0">
              <a:noAutofit/>
            </a:bodyPr>
            <a:lstStyle/>
            <a:p>
              <a:pPr marL="0" lvl="0" indent="0" algn="ctr" defTabSz="800100">
                <a:lnSpc>
                  <a:spcPct val="90000"/>
                </a:lnSpc>
                <a:spcBef>
                  <a:spcPct val="0"/>
                </a:spcBef>
                <a:spcAft>
                  <a:spcPct val="35000"/>
                </a:spcAft>
                <a:buNone/>
              </a:pPr>
              <a:r>
                <a:rPr lang="en-AU" sz="1700" b="1" i="0" kern="1200" dirty="0">
                  <a:solidFill>
                    <a:schemeClr val="accent1"/>
                  </a:solidFill>
                  <a:latin typeface="Calibri" panose="020F0502020204030204" pitchFamily="34" charset="0"/>
                  <a:cs typeface="Calibri" panose="020F0502020204030204" pitchFamily="34" charset="0"/>
                </a:rPr>
                <a:t>Investment from private financial institutions</a:t>
              </a:r>
            </a:p>
          </p:txBody>
        </p:sp>
        <p:sp>
          <p:nvSpPr>
            <p:cNvPr id="15" name="Bent Arrow 14">
              <a:extLst>
                <a:ext uri="{FF2B5EF4-FFF2-40B4-BE49-F238E27FC236}">
                  <a16:creationId xmlns:a16="http://schemas.microsoft.com/office/drawing/2014/main" id="{0DBB2F2E-866F-5833-BE50-D08B66D21F88}"/>
                </a:ext>
              </a:extLst>
            </p:cNvPr>
            <p:cNvSpPr/>
            <p:nvPr/>
          </p:nvSpPr>
          <p:spPr>
            <a:xfrm rot="18781688" flipH="1">
              <a:off x="8276633" y="898442"/>
              <a:ext cx="1476428" cy="2237491"/>
            </a:xfrm>
            <a:prstGeom prst="bentArrow">
              <a:avLst>
                <a:gd name="adj1" fmla="val 22671"/>
                <a:gd name="adj2" fmla="val 26160"/>
                <a:gd name="adj3" fmla="val 19821"/>
                <a:gd name="adj4" fmla="val 437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0">
              <a:extLst>
                <a:ext uri="{FF2B5EF4-FFF2-40B4-BE49-F238E27FC236}">
                  <a16:creationId xmlns:a16="http://schemas.microsoft.com/office/drawing/2014/main" id="{316F0CD4-FAF0-B076-C040-86BB3EC6C115}"/>
                </a:ext>
              </a:extLst>
            </p:cNvPr>
            <p:cNvSpPr/>
            <p:nvPr/>
          </p:nvSpPr>
          <p:spPr>
            <a:xfrm>
              <a:off x="9353398" y="1839099"/>
              <a:ext cx="1728000" cy="1728000"/>
            </a:xfrm>
            <a:custGeom>
              <a:avLst/>
              <a:gdLst>
                <a:gd name="csX0" fmla="*/ 0 w 1835306"/>
                <a:gd name="csY0" fmla="*/ 782724 h 1565447"/>
                <a:gd name="csX1" fmla="*/ 917653 w 1835306"/>
                <a:gd name="csY1" fmla="*/ 0 h 1565447"/>
                <a:gd name="csX2" fmla="*/ 1835306 w 1835306"/>
                <a:gd name="csY2" fmla="*/ 782724 h 1565447"/>
                <a:gd name="csX3" fmla="*/ 917653 w 1835306"/>
                <a:gd name="csY3" fmla="*/ 1565448 h 1565447"/>
                <a:gd name="csX4" fmla="*/ 0 w 1835306"/>
                <a:gd name="csY4" fmla="*/ 782724 h 1565447"/>
              </a:gdLst>
              <a:ahLst/>
              <a:cxnLst>
                <a:cxn ang="0">
                  <a:pos x="csX0" y="csY0"/>
                </a:cxn>
                <a:cxn ang="0">
                  <a:pos x="csX1" y="csY1"/>
                </a:cxn>
                <a:cxn ang="0">
                  <a:pos x="csX2" y="csY2"/>
                </a:cxn>
                <a:cxn ang="0">
                  <a:pos x="csX3" y="csY3"/>
                </a:cxn>
                <a:cxn ang="0">
                  <a:pos x="csX4" y="csY4"/>
                </a:cxn>
              </a:cxnLst>
              <a:rect l="l" t="t" r="r" b="b"/>
              <a:pathLst>
                <a:path w="1835306" h="1565447">
                  <a:moveTo>
                    <a:pt x="0" y="782724"/>
                  </a:moveTo>
                  <a:cubicBezTo>
                    <a:pt x="0" y="350437"/>
                    <a:pt x="410847" y="0"/>
                    <a:pt x="917653" y="0"/>
                  </a:cubicBezTo>
                  <a:cubicBezTo>
                    <a:pt x="1424459" y="0"/>
                    <a:pt x="1835306" y="350437"/>
                    <a:pt x="1835306" y="782724"/>
                  </a:cubicBezTo>
                  <a:cubicBezTo>
                    <a:pt x="1835306" y="1215011"/>
                    <a:pt x="1424459" y="1565448"/>
                    <a:pt x="917653" y="1565448"/>
                  </a:cubicBezTo>
                  <a:cubicBezTo>
                    <a:pt x="410847" y="1565448"/>
                    <a:pt x="0" y="1215011"/>
                    <a:pt x="0" y="782724"/>
                  </a:cubicBezTo>
                  <a:close/>
                </a:path>
              </a:pathLst>
            </a:custGeom>
            <a:solidFill>
              <a:schemeClr val="accent2">
                <a:lumMod val="20000"/>
                <a:lumOff val="80000"/>
              </a:schemeClr>
            </a:solidFill>
            <a:ln w="25400">
              <a:solidFill>
                <a:schemeClr val="bg1">
                  <a:lumMod val="75000"/>
                </a:schemeClr>
              </a:solidFill>
            </a:ln>
          </p:spPr>
          <p:style>
            <a:lnRef idx="2">
              <a:schemeClr val="lt1">
                <a:hueOff val="0"/>
                <a:satOff val="0"/>
                <a:lumOff val="0"/>
                <a:alphaOff val="0"/>
              </a:schemeClr>
            </a:lnRef>
            <a:fillRef idx="1">
              <a:scrgbClr r="0" g="0" b="0"/>
            </a:fillRef>
            <a:effectRef idx="0">
              <a:schemeClr val="accent2">
                <a:hueOff val="-8132657"/>
                <a:satOff val="-10345"/>
                <a:lumOff val="28824"/>
                <a:alphaOff val="0"/>
              </a:schemeClr>
            </a:effectRef>
            <a:fontRef idx="minor">
              <a:schemeClr val="lt1"/>
            </a:fontRef>
          </p:style>
          <p:txBody>
            <a:bodyPr spcFirstLastPara="0" vert="horz" wrap="square" lIns="291634" tIns="252114" rIns="291634" bIns="252114" numCol="1" spcCol="1270" anchor="ctr" anchorCtr="0">
              <a:noAutofit/>
            </a:bodyPr>
            <a:lstStyle/>
            <a:p>
              <a:pPr marL="0" lvl="0" indent="0" algn="ctr" defTabSz="800100">
                <a:lnSpc>
                  <a:spcPct val="90000"/>
                </a:lnSpc>
                <a:spcBef>
                  <a:spcPct val="0"/>
                </a:spcBef>
                <a:spcAft>
                  <a:spcPct val="35000"/>
                </a:spcAft>
                <a:buNone/>
              </a:pPr>
              <a:r>
                <a:rPr lang="en-AU" sz="1700" b="1" i="0" kern="1200" dirty="0">
                  <a:solidFill>
                    <a:schemeClr val="accent1"/>
                  </a:solidFill>
                  <a:latin typeface="Calibri" panose="020F0502020204030204" pitchFamily="34" charset="0"/>
                  <a:cs typeface="Calibri" panose="020F0502020204030204" pitchFamily="34" charset="0"/>
                </a:rPr>
                <a:t>Government funding from other countries</a:t>
              </a:r>
            </a:p>
          </p:txBody>
        </p:sp>
        <p:sp>
          <p:nvSpPr>
            <p:cNvPr id="16" name="TextBox 15">
              <a:extLst>
                <a:ext uri="{FF2B5EF4-FFF2-40B4-BE49-F238E27FC236}">
                  <a16:creationId xmlns:a16="http://schemas.microsoft.com/office/drawing/2014/main" id="{9A67025B-82C6-F4D9-9EEC-83C8484A868C}"/>
                </a:ext>
              </a:extLst>
            </p:cNvPr>
            <p:cNvSpPr txBox="1"/>
            <p:nvPr/>
          </p:nvSpPr>
          <p:spPr>
            <a:xfrm>
              <a:off x="8261771" y="1705497"/>
              <a:ext cx="1292352"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Attracts</a:t>
              </a:r>
            </a:p>
          </p:txBody>
        </p:sp>
      </p:grpSp>
    </p:spTree>
    <p:extLst>
      <p:ext uri="{BB962C8B-B14F-4D97-AF65-F5344CB8AC3E}">
        <p14:creationId xmlns:p14="http://schemas.microsoft.com/office/powerpoint/2010/main" val="421726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65BD-5B61-5F75-06CB-F33F8B84F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195FF-EF44-CC34-863C-8254B34C0195}"/>
              </a:ext>
            </a:extLst>
          </p:cNvPr>
          <p:cNvSpPr>
            <a:spLocks noGrp="1"/>
          </p:cNvSpPr>
          <p:nvPr>
            <p:ph type="title"/>
          </p:nvPr>
        </p:nvSpPr>
        <p:spPr/>
        <p:txBody>
          <a:bodyPr>
            <a:normAutofit/>
          </a:bodyPr>
          <a:lstStyle/>
          <a:p>
            <a:r>
              <a:rPr lang="en-AU" dirty="0"/>
              <a:t>Who’s involved?</a:t>
            </a:r>
          </a:p>
        </p:txBody>
      </p:sp>
      <p:sp>
        <p:nvSpPr>
          <p:cNvPr id="3" name="Content Placeholder 2">
            <a:extLst>
              <a:ext uri="{FF2B5EF4-FFF2-40B4-BE49-F238E27FC236}">
                <a16:creationId xmlns:a16="http://schemas.microsoft.com/office/drawing/2014/main" id="{2A775123-0500-9876-5684-6D496EA20352}"/>
              </a:ext>
            </a:extLst>
          </p:cNvPr>
          <p:cNvSpPr txBox="1">
            <a:spLocks/>
          </p:cNvSpPr>
          <p:nvPr/>
        </p:nvSpPr>
        <p:spPr>
          <a:xfrm>
            <a:off x="392168" y="1076992"/>
            <a:ext cx="7230747" cy="5224150"/>
          </a:xfrm>
          <a:prstGeom prst="rect">
            <a:avLst/>
          </a:prstGeom>
        </p:spPr>
        <p:txBody>
          <a:bodyPr lIns="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ts val="3400"/>
              </a:lnSpc>
              <a:spcBef>
                <a:spcPts val="500"/>
              </a:spcBef>
              <a:spcAft>
                <a:spcPts val="300"/>
              </a:spcAft>
              <a:buFont typeface="+mj-lt"/>
              <a:buAutoNum type="arabicPeriod"/>
            </a:pPr>
            <a:r>
              <a:rPr lang="en-AU" sz="2500" dirty="0">
                <a:latin typeface="Source Sans Pro" panose="020B0503030403020204" pitchFamily="34" charset="0"/>
              </a:rPr>
              <a:t>Philanthropic organisations </a:t>
            </a:r>
            <a:br>
              <a:rPr lang="en-AU" sz="2500" dirty="0">
                <a:latin typeface="Source Sans Pro" panose="020B0503030403020204" pitchFamily="34" charset="0"/>
              </a:rPr>
            </a:br>
            <a:r>
              <a:rPr lang="en-AU" sz="2500" dirty="0">
                <a:latin typeface="Source Sans Pro" panose="020B0503030403020204" pitchFamily="34" charset="0"/>
              </a:rPr>
              <a:t>(charities, NGOs) provide </a:t>
            </a:r>
            <a:br>
              <a:rPr lang="en-AU" sz="2500" dirty="0">
                <a:latin typeface="Source Sans Pro" panose="020B0503030403020204" pitchFamily="34" charset="0"/>
              </a:rPr>
            </a:br>
            <a:r>
              <a:rPr lang="en-AU" sz="2500" dirty="0">
                <a:latin typeface="Source Sans Pro" panose="020B0503030403020204" pitchFamily="34" charset="0"/>
              </a:rPr>
              <a:t>donations to a low-income country.</a:t>
            </a:r>
          </a:p>
          <a:p>
            <a:pPr marL="360000" indent="-360000">
              <a:lnSpc>
                <a:spcPts val="3400"/>
              </a:lnSpc>
              <a:spcBef>
                <a:spcPts val="500"/>
              </a:spcBef>
              <a:spcAft>
                <a:spcPts val="300"/>
              </a:spcAft>
              <a:buFont typeface="+mj-lt"/>
              <a:buAutoNum type="arabicPeriod"/>
            </a:pPr>
            <a:r>
              <a:rPr lang="en-AU" sz="2500" dirty="0">
                <a:latin typeface="Source Sans Pro" panose="020B0503030403020204" pitchFamily="34" charset="0"/>
              </a:rPr>
              <a:t>Countries, such as Australia, provide </a:t>
            </a:r>
            <a:br>
              <a:rPr lang="en-AU" sz="2500" dirty="0">
                <a:latin typeface="Source Sans Pro" panose="020B0503030403020204" pitchFamily="34" charset="0"/>
              </a:rPr>
            </a:br>
            <a:r>
              <a:rPr lang="en-AU" sz="2500" dirty="0">
                <a:latin typeface="Source Sans Pro" panose="020B0503030403020204" pitchFamily="34" charset="0"/>
              </a:rPr>
              <a:t>funding and loans to low-income </a:t>
            </a:r>
            <a:br>
              <a:rPr lang="en-AU" sz="2500" dirty="0">
                <a:latin typeface="Source Sans Pro" panose="020B0503030403020204" pitchFamily="34" charset="0"/>
              </a:rPr>
            </a:br>
            <a:r>
              <a:rPr lang="en-AU" sz="2500" dirty="0">
                <a:latin typeface="Source Sans Pro" panose="020B0503030403020204" pitchFamily="34" charset="0"/>
              </a:rPr>
              <a:t>neighbouring countries with lower rates </a:t>
            </a:r>
            <a:br>
              <a:rPr lang="en-AU" sz="2500" dirty="0">
                <a:latin typeface="Source Sans Pro" panose="020B0503030403020204" pitchFamily="34" charset="0"/>
              </a:rPr>
            </a:br>
            <a:r>
              <a:rPr lang="en-AU" sz="2500" dirty="0">
                <a:latin typeface="Source Sans Pro" panose="020B0503030403020204" pitchFamily="34" charset="0"/>
              </a:rPr>
              <a:t>of interest or delayed repayments. </a:t>
            </a:r>
            <a:br>
              <a:rPr lang="en-AU" sz="2500" dirty="0">
                <a:latin typeface="Source Sans Pro" panose="020B0503030403020204" pitchFamily="34" charset="0"/>
              </a:rPr>
            </a:br>
            <a:r>
              <a:rPr lang="en-AU" sz="2500" dirty="0">
                <a:latin typeface="Source Sans Pro" panose="020B0503030403020204" pitchFamily="34" charset="0"/>
              </a:rPr>
              <a:t>This lowers the financial risk for the lender.</a:t>
            </a:r>
          </a:p>
          <a:p>
            <a:pPr marL="360000" indent="-360000">
              <a:lnSpc>
                <a:spcPts val="3400"/>
              </a:lnSpc>
              <a:spcBef>
                <a:spcPts val="500"/>
              </a:spcBef>
              <a:spcAft>
                <a:spcPts val="300"/>
              </a:spcAft>
              <a:buFont typeface="+mj-lt"/>
              <a:buAutoNum type="arabicPeriod"/>
            </a:pPr>
            <a:r>
              <a:rPr lang="en-AU" sz="2500" dirty="0">
                <a:latin typeface="Source Sans Pro" panose="020B0503030403020204" pitchFamily="34" charset="0"/>
              </a:rPr>
              <a:t>Private companies and businesses are attracted </a:t>
            </a:r>
            <a:br>
              <a:rPr lang="en-AU" sz="2500" dirty="0">
                <a:latin typeface="Source Sans Pro" panose="020B0503030403020204" pitchFamily="34" charset="0"/>
              </a:rPr>
            </a:br>
            <a:r>
              <a:rPr lang="en-AU" sz="2500" dirty="0">
                <a:latin typeface="Source Sans Pro" panose="020B0503030403020204" pitchFamily="34" charset="0"/>
              </a:rPr>
              <a:t>to consider new development projects for </a:t>
            </a:r>
            <a:br>
              <a:rPr lang="en-AU" sz="2500" dirty="0">
                <a:latin typeface="Source Sans Pro" panose="020B0503030403020204" pitchFamily="34" charset="0"/>
              </a:rPr>
            </a:br>
            <a:r>
              <a:rPr lang="en-AU" sz="2500" dirty="0">
                <a:latin typeface="Source Sans Pro" panose="020B0503030403020204" pitchFamily="34" charset="0"/>
              </a:rPr>
              <a:t>low-income countries because the risk is lower.</a:t>
            </a:r>
          </a:p>
        </p:txBody>
      </p:sp>
      <p:grpSp>
        <p:nvGrpSpPr>
          <p:cNvPr id="18" name="Group 17" descr="Infographic showing blended finance: text reads: Government funding from other countries [arrow points to] attracts Investment from private financial institutions [which leads to] Philanthropic donations (NGO's, charities) [which all leads to] Blended finance. ">
            <a:extLst>
              <a:ext uri="{FF2B5EF4-FFF2-40B4-BE49-F238E27FC236}">
                <a16:creationId xmlns:a16="http://schemas.microsoft.com/office/drawing/2014/main" id="{9CFA20C7-461C-56FB-5885-F82A9CB6A77D}"/>
              </a:ext>
            </a:extLst>
          </p:cNvPr>
          <p:cNvGrpSpPr/>
          <p:nvPr/>
        </p:nvGrpSpPr>
        <p:grpSpPr>
          <a:xfrm>
            <a:off x="5915960" y="1025057"/>
            <a:ext cx="5946653" cy="5794864"/>
            <a:chOff x="5915960" y="1025057"/>
            <a:chExt cx="5946653" cy="5794864"/>
          </a:xfrm>
        </p:grpSpPr>
        <p:sp>
          <p:nvSpPr>
            <p:cNvPr id="6" name="Oval 5">
              <a:extLst>
                <a:ext uri="{FF2B5EF4-FFF2-40B4-BE49-F238E27FC236}">
                  <a16:creationId xmlns:a16="http://schemas.microsoft.com/office/drawing/2014/main" id="{73F7B814-D8E7-9B43-3814-AE0A12A34283}"/>
                </a:ext>
              </a:extLst>
            </p:cNvPr>
            <p:cNvSpPr/>
            <p:nvPr/>
          </p:nvSpPr>
          <p:spPr>
            <a:xfrm>
              <a:off x="6431733" y="1452860"/>
              <a:ext cx="4792024" cy="1463206"/>
            </a:xfrm>
            <a:prstGeom prst="ellipse">
              <a:avLst/>
            </a:prstGeom>
            <a:solidFill>
              <a:schemeClr val="accent4">
                <a:alpha val="53257"/>
              </a:schemeClr>
            </a:solidFill>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2" name="Shape 11">
              <a:extLst>
                <a:ext uri="{FF2B5EF4-FFF2-40B4-BE49-F238E27FC236}">
                  <a16:creationId xmlns:a16="http://schemas.microsoft.com/office/drawing/2014/main" id="{6D488B09-1B2D-AB69-C685-A95F4557BE00}"/>
                </a:ext>
              </a:extLst>
            </p:cNvPr>
            <p:cNvSpPr/>
            <p:nvPr/>
          </p:nvSpPr>
          <p:spPr>
            <a:xfrm>
              <a:off x="5915960" y="1025057"/>
              <a:ext cx="5946653" cy="4654349"/>
            </a:xfrm>
            <a:prstGeom prst="funnel">
              <a:avLst/>
            </a:prstGeom>
            <a:solidFill>
              <a:schemeClr val="lt1">
                <a:hueOff val="0"/>
                <a:satOff val="0"/>
                <a:lumOff val="0"/>
                <a:alpha val="47123"/>
              </a:schemeClr>
            </a:solidFill>
            <a:ln w="38100">
              <a:solidFill>
                <a:schemeClr val="bg1">
                  <a:lumMod val="75000"/>
                </a:schemeClr>
              </a:solidFill>
            </a:ln>
          </p:spPr>
          <p:style>
            <a:lnRef idx="1">
              <a:schemeClr val="accent2">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Down Arrow 6">
              <a:extLst>
                <a:ext uri="{FF2B5EF4-FFF2-40B4-BE49-F238E27FC236}">
                  <a16:creationId xmlns:a16="http://schemas.microsoft.com/office/drawing/2014/main" id="{920414C6-06FE-2314-A795-BF480ACF57CE}"/>
                </a:ext>
              </a:extLst>
            </p:cNvPr>
            <p:cNvSpPr/>
            <p:nvPr/>
          </p:nvSpPr>
          <p:spPr>
            <a:xfrm>
              <a:off x="8481000" y="5754184"/>
              <a:ext cx="816521" cy="522573"/>
            </a:xfrm>
            <a:prstGeom prst="downArrow">
              <a:avLst/>
            </a:prstGeom>
            <a:solidFill>
              <a:schemeClr val="accent4">
                <a:lumMod val="50000"/>
              </a:schemeClr>
            </a:solidFill>
            <a:ln>
              <a:noFill/>
            </a:ln>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7">
              <a:extLst>
                <a:ext uri="{FF2B5EF4-FFF2-40B4-BE49-F238E27FC236}">
                  <a16:creationId xmlns:a16="http://schemas.microsoft.com/office/drawing/2014/main" id="{D3D08BF1-B1D0-962A-71B4-A06911E81805}"/>
                </a:ext>
              </a:extLst>
            </p:cNvPr>
            <p:cNvSpPr/>
            <p:nvPr/>
          </p:nvSpPr>
          <p:spPr>
            <a:xfrm>
              <a:off x="6984872" y="6224834"/>
              <a:ext cx="3919302" cy="595087"/>
            </a:xfrm>
            <a:custGeom>
              <a:avLst/>
              <a:gdLst>
                <a:gd name="csX0" fmla="*/ 0 w 3919302"/>
                <a:gd name="csY0" fmla="*/ 0 h 595087"/>
                <a:gd name="csX1" fmla="*/ 3919302 w 3919302"/>
                <a:gd name="csY1" fmla="*/ 0 h 595087"/>
                <a:gd name="csX2" fmla="*/ 3919302 w 3919302"/>
                <a:gd name="csY2" fmla="*/ 595087 h 595087"/>
                <a:gd name="csX3" fmla="*/ 0 w 3919302"/>
                <a:gd name="csY3" fmla="*/ 595087 h 595087"/>
                <a:gd name="csX4" fmla="*/ 0 w 3919302"/>
                <a:gd name="csY4" fmla="*/ 0 h 595087"/>
              </a:gdLst>
              <a:ahLst/>
              <a:cxnLst>
                <a:cxn ang="0">
                  <a:pos x="csX0" y="csY0"/>
                </a:cxn>
                <a:cxn ang="0">
                  <a:pos x="csX1" y="csY1"/>
                </a:cxn>
                <a:cxn ang="0">
                  <a:pos x="csX2" y="csY2"/>
                </a:cxn>
                <a:cxn ang="0">
                  <a:pos x="csX3" y="csY3"/>
                </a:cxn>
                <a:cxn ang="0">
                  <a:pos x="csX4" y="csY4"/>
                </a:cxn>
              </a:cxnLst>
              <a:rect l="l" t="t" r="r" b="b"/>
              <a:pathLst>
                <a:path w="3919302" h="595087">
                  <a:moveTo>
                    <a:pt x="0" y="0"/>
                  </a:moveTo>
                  <a:lnTo>
                    <a:pt x="3919302" y="0"/>
                  </a:lnTo>
                  <a:lnTo>
                    <a:pt x="3919302" y="595087"/>
                  </a:lnTo>
                  <a:lnTo>
                    <a:pt x="0" y="595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AU" sz="2100" b="1" i="0" kern="1200" dirty="0">
                  <a:solidFill>
                    <a:schemeClr val="accent1"/>
                  </a:solidFill>
                  <a:latin typeface="Calibri" panose="020F0502020204030204" pitchFamily="34" charset="0"/>
                  <a:cs typeface="Calibri" panose="020F0502020204030204" pitchFamily="34" charset="0"/>
                </a:rPr>
                <a:t>Blended finance</a:t>
              </a:r>
            </a:p>
          </p:txBody>
        </p:sp>
        <p:sp>
          <p:nvSpPr>
            <p:cNvPr id="9" name="Freeform 8">
              <a:extLst>
                <a:ext uri="{FF2B5EF4-FFF2-40B4-BE49-F238E27FC236}">
                  <a16:creationId xmlns:a16="http://schemas.microsoft.com/office/drawing/2014/main" id="{FE78B03F-A189-5E8F-2109-7B312693D16D}"/>
                </a:ext>
              </a:extLst>
            </p:cNvPr>
            <p:cNvSpPr/>
            <p:nvPr/>
          </p:nvSpPr>
          <p:spPr>
            <a:xfrm>
              <a:off x="8008041" y="3389718"/>
              <a:ext cx="1764000" cy="1764000"/>
            </a:xfrm>
            <a:custGeom>
              <a:avLst/>
              <a:gdLst>
                <a:gd name="csX0" fmla="*/ 0 w 1724414"/>
                <a:gd name="csY0" fmla="*/ 782724 h 1565447"/>
                <a:gd name="csX1" fmla="*/ 862207 w 1724414"/>
                <a:gd name="csY1" fmla="*/ 0 h 1565447"/>
                <a:gd name="csX2" fmla="*/ 1724414 w 1724414"/>
                <a:gd name="csY2" fmla="*/ 782724 h 1565447"/>
                <a:gd name="csX3" fmla="*/ 862207 w 1724414"/>
                <a:gd name="csY3" fmla="*/ 1565448 h 1565447"/>
                <a:gd name="csX4" fmla="*/ 0 w 1724414"/>
                <a:gd name="csY4" fmla="*/ 782724 h 1565447"/>
              </a:gdLst>
              <a:ahLst/>
              <a:cxnLst>
                <a:cxn ang="0">
                  <a:pos x="csX0" y="csY0"/>
                </a:cxn>
                <a:cxn ang="0">
                  <a:pos x="csX1" y="csY1"/>
                </a:cxn>
                <a:cxn ang="0">
                  <a:pos x="csX2" y="csY2"/>
                </a:cxn>
                <a:cxn ang="0">
                  <a:pos x="csX3" y="csY3"/>
                </a:cxn>
                <a:cxn ang="0">
                  <a:pos x="csX4" y="csY4"/>
                </a:cxn>
              </a:cxnLst>
              <a:rect l="l" t="t" r="r" b="b"/>
              <a:pathLst>
                <a:path w="1724414" h="1565447">
                  <a:moveTo>
                    <a:pt x="0" y="782724"/>
                  </a:moveTo>
                  <a:cubicBezTo>
                    <a:pt x="0" y="350437"/>
                    <a:pt x="386023" y="0"/>
                    <a:pt x="862207" y="0"/>
                  </a:cubicBezTo>
                  <a:cubicBezTo>
                    <a:pt x="1338391" y="0"/>
                    <a:pt x="1724414" y="350437"/>
                    <a:pt x="1724414" y="782724"/>
                  </a:cubicBezTo>
                  <a:cubicBezTo>
                    <a:pt x="1724414" y="1215011"/>
                    <a:pt x="1338391" y="1565448"/>
                    <a:pt x="862207" y="1565448"/>
                  </a:cubicBezTo>
                  <a:cubicBezTo>
                    <a:pt x="386023" y="1565448"/>
                    <a:pt x="0" y="1215011"/>
                    <a:pt x="0" y="782724"/>
                  </a:cubicBezTo>
                  <a:close/>
                </a:path>
              </a:pathLst>
            </a:custGeom>
            <a:solidFill>
              <a:srgbClr val="FFFFFF"/>
            </a:solidFill>
            <a:ln w="25400">
              <a:solidFill>
                <a:schemeClr val="bg1">
                  <a:lumMod val="75000"/>
                </a:schemeClr>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74125" tIns="250844" rIns="274125" bIns="250844" numCol="1" spcCol="1270" anchor="ctr" anchorCtr="0">
              <a:noAutofit/>
            </a:bodyPr>
            <a:lstStyle/>
            <a:p>
              <a:pPr marL="0" lvl="0" indent="0" algn="ctr" defTabSz="755650">
                <a:lnSpc>
                  <a:spcPct val="90000"/>
                </a:lnSpc>
                <a:spcBef>
                  <a:spcPct val="0"/>
                </a:spcBef>
                <a:spcAft>
                  <a:spcPct val="35000"/>
                </a:spcAft>
                <a:buNone/>
              </a:pPr>
              <a:r>
                <a:rPr lang="en-AU" sz="1700" b="1" kern="1200" dirty="0">
                  <a:solidFill>
                    <a:schemeClr val="accent1"/>
                  </a:solidFill>
                  <a:latin typeface="Calibri" panose="020F0502020204030204" pitchFamily="34" charset="0"/>
                  <a:cs typeface="Calibri" panose="020F0502020204030204" pitchFamily="34" charset="0"/>
                </a:rPr>
                <a:t>Philanthropic donations (NGOs, charities)</a:t>
              </a:r>
            </a:p>
          </p:txBody>
        </p:sp>
        <p:sp>
          <p:nvSpPr>
            <p:cNvPr id="10" name="Freeform 9">
              <a:extLst>
                <a:ext uri="{FF2B5EF4-FFF2-40B4-BE49-F238E27FC236}">
                  <a16:creationId xmlns:a16="http://schemas.microsoft.com/office/drawing/2014/main" id="{AE42FA25-8073-0161-A9C0-4D6C5465CFBB}"/>
                </a:ext>
              </a:extLst>
            </p:cNvPr>
            <p:cNvSpPr/>
            <p:nvPr/>
          </p:nvSpPr>
          <p:spPr>
            <a:xfrm>
              <a:off x="6667829" y="1830777"/>
              <a:ext cx="1728000" cy="1728000"/>
            </a:xfrm>
            <a:custGeom>
              <a:avLst/>
              <a:gdLst>
                <a:gd name="csX0" fmla="*/ 0 w 1732953"/>
                <a:gd name="csY0" fmla="*/ 782724 h 1565447"/>
                <a:gd name="csX1" fmla="*/ 866477 w 1732953"/>
                <a:gd name="csY1" fmla="*/ 0 h 1565447"/>
                <a:gd name="csX2" fmla="*/ 1732954 w 1732953"/>
                <a:gd name="csY2" fmla="*/ 782724 h 1565447"/>
                <a:gd name="csX3" fmla="*/ 866477 w 1732953"/>
                <a:gd name="csY3" fmla="*/ 1565448 h 1565447"/>
                <a:gd name="csX4" fmla="*/ 0 w 1732953"/>
                <a:gd name="csY4" fmla="*/ 782724 h 1565447"/>
              </a:gdLst>
              <a:ahLst/>
              <a:cxnLst>
                <a:cxn ang="0">
                  <a:pos x="csX0" y="csY0"/>
                </a:cxn>
                <a:cxn ang="0">
                  <a:pos x="csX1" y="csY1"/>
                </a:cxn>
                <a:cxn ang="0">
                  <a:pos x="csX2" y="csY2"/>
                </a:cxn>
                <a:cxn ang="0">
                  <a:pos x="csX3" y="csY3"/>
                </a:cxn>
                <a:cxn ang="0">
                  <a:pos x="csX4" y="csY4"/>
                </a:cxn>
              </a:cxnLst>
              <a:rect l="l" t="t" r="r" b="b"/>
              <a:pathLst>
                <a:path w="1732953" h="1565447">
                  <a:moveTo>
                    <a:pt x="0" y="782724"/>
                  </a:moveTo>
                  <a:cubicBezTo>
                    <a:pt x="0" y="350437"/>
                    <a:pt x="387935" y="0"/>
                    <a:pt x="866477" y="0"/>
                  </a:cubicBezTo>
                  <a:cubicBezTo>
                    <a:pt x="1345019" y="0"/>
                    <a:pt x="1732954" y="350437"/>
                    <a:pt x="1732954" y="782724"/>
                  </a:cubicBezTo>
                  <a:cubicBezTo>
                    <a:pt x="1732954" y="1215011"/>
                    <a:pt x="1345019" y="1565448"/>
                    <a:pt x="866477" y="1565448"/>
                  </a:cubicBezTo>
                  <a:cubicBezTo>
                    <a:pt x="387935" y="1565448"/>
                    <a:pt x="0" y="1215011"/>
                    <a:pt x="0" y="782724"/>
                  </a:cubicBezTo>
                  <a:close/>
                </a:path>
              </a:pathLst>
            </a:custGeom>
            <a:solidFill>
              <a:schemeClr val="bg2">
                <a:lumMod val="90000"/>
              </a:schemeClr>
            </a:solidFill>
            <a:ln w="25400">
              <a:solidFill>
                <a:schemeClr val="bg1">
                  <a:lumMod val="75000"/>
                </a:schemeClr>
              </a:solidFill>
            </a:ln>
          </p:spPr>
          <p:style>
            <a:lnRef idx="2">
              <a:scrgbClr r="0" g="0" b="0"/>
            </a:lnRef>
            <a:fillRef idx="1">
              <a:scrgbClr r="0" g="0" b="0"/>
            </a:fillRef>
            <a:effectRef idx="0">
              <a:schemeClr val="accent2">
                <a:hueOff val="-4066328"/>
                <a:satOff val="-5173"/>
                <a:lumOff val="14412"/>
                <a:alphaOff val="0"/>
              </a:schemeClr>
            </a:effectRef>
            <a:fontRef idx="minor">
              <a:schemeClr val="lt1"/>
            </a:fontRef>
          </p:style>
          <p:txBody>
            <a:bodyPr spcFirstLastPara="0" vert="horz" wrap="square" lIns="276645" tIns="252114" rIns="276645" bIns="252114" numCol="1" spcCol="1270" anchor="ctr" anchorCtr="0">
              <a:noAutofit/>
            </a:bodyPr>
            <a:lstStyle/>
            <a:p>
              <a:pPr marL="0" lvl="0" indent="0" algn="ctr" defTabSz="800100">
                <a:lnSpc>
                  <a:spcPct val="90000"/>
                </a:lnSpc>
                <a:spcBef>
                  <a:spcPct val="0"/>
                </a:spcBef>
                <a:spcAft>
                  <a:spcPct val="35000"/>
                </a:spcAft>
                <a:buNone/>
              </a:pPr>
              <a:r>
                <a:rPr lang="en-AU" sz="1700" b="1" i="0" kern="1200" dirty="0">
                  <a:solidFill>
                    <a:schemeClr val="accent1"/>
                  </a:solidFill>
                  <a:latin typeface="Calibri" panose="020F0502020204030204" pitchFamily="34" charset="0"/>
                  <a:cs typeface="Calibri" panose="020F0502020204030204" pitchFamily="34" charset="0"/>
                </a:rPr>
                <a:t>Investment from private financial institutions</a:t>
              </a:r>
            </a:p>
          </p:txBody>
        </p:sp>
        <p:sp>
          <p:nvSpPr>
            <p:cNvPr id="15" name="Bent Arrow 14">
              <a:extLst>
                <a:ext uri="{FF2B5EF4-FFF2-40B4-BE49-F238E27FC236}">
                  <a16:creationId xmlns:a16="http://schemas.microsoft.com/office/drawing/2014/main" id="{EAB25026-42DD-C9DA-2EF0-D6CFAC2D734F}"/>
                </a:ext>
              </a:extLst>
            </p:cNvPr>
            <p:cNvSpPr/>
            <p:nvPr/>
          </p:nvSpPr>
          <p:spPr>
            <a:xfrm rot="18781688" flipH="1">
              <a:off x="8276633" y="898442"/>
              <a:ext cx="1476428" cy="2237491"/>
            </a:xfrm>
            <a:prstGeom prst="bentArrow">
              <a:avLst>
                <a:gd name="adj1" fmla="val 22671"/>
                <a:gd name="adj2" fmla="val 26160"/>
                <a:gd name="adj3" fmla="val 19821"/>
                <a:gd name="adj4" fmla="val 4375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0">
              <a:extLst>
                <a:ext uri="{FF2B5EF4-FFF2-40B4-BE49-F238E27FC236}">
                  <a16:creationId xmlns:a16="http://schemas.microsoft.com/office/drawing/2014/main" id="{60D1DFFF-8CA7-85AA-D1C9-051E914B900C}"/>
                </a:ext>
              </a:extLst>
            </p:cNvPr>
            <p:cNvSpPr/>
            <p:nvPr/>
          </p:nvSpPr>
          <p:spPr>
            <a:xfrm>
              <a:off x="9353398" y="1839099"/>
              <a:ext cx="1728000" cy="1728000"/>
            </a:xfrm>
            <a:custGeom>
              <a:avLst/>
              <a:gdLst>
                <a:gd name="csX0" fmla="*/ 0 w 1835306"/>
                <a:gd name="csY0" fmla="*/ 782724 h 1565447"/>
                <a:gd name="csX1" fmla="*/ 917653 w 1835306"/>
                <a:gd name="csY1" fmla="*/ 0 h 1565447"/>
                <a:gd name="csX2" fmla="*/ 1835306 w 1835306"/>
                <a:gd name="csY2" fmla="*/ 782724 h 1565447"/>
                <a:gd name="csX3" fmla="*/ 917653 w 1835306"/>
                <a:gd name="csY3" fmla="*/ 1565448 h 1565447"/>
                <a:gd name="csX4" fmla="*/ 0 w 1835306"/>
                <a:gd name="csY4" fmla="*/ 782724 h 1565447"/>
              </a:gdLst>
              <a:ahLst/>
              <a:cxnLst>
                <a:cxn ang="0">
                  <a:pos x="csX0" y="csY0"/>
                </a:cxn>
                <a:cxn ang="0">
                  <a:pos x="csX1" y="csY1"/>
                </a:cxn>
                <a:cxn ang="0">
                  <a:pos x="csX2" y="csY2"/>
                </a:cxn>
                <a:cxn ang="0">
                  <a:pos x="csX3" y="csY3"/>
                </a:cxn>
                <a:cxn ang="0">
                  <a:pos x="csX4" y="csY4"/>
                </a:cxn>
              </a:cxnLst>
              <a:rect l="l" t="t" r="r" b="b"/>
              <a:pathLst>
                <a:path w="1835306" h="1565447">
                  <a:moveTo>
                    <a:pt x="0" y="782724"/>
                  </a:moveTo>
                  <a:cubicBezTo>
                    <a:pt x="0" y="350437"/>
                    <a:pt x="410847" y="0"/>
                    <a:pt x="917653" y="0"/>
                  </a:cubicBezTo>
                  <a:cubicBezTo>
                    <a:pt x="1424459" y="0"/>
                    <a:pt x="1835306" y="350437"/>
                    <a:pt x="1835306" y="782724"/>
                  </a:cubicBezTo>
                  <a:cubicBezTo>
                    <a:pt x="1835306" y="1215011"/>
                    <a:pt x="1424459" y="1565448"/>
                    <a:pt x="917653" y="1565448"/>
                  </a:cubicBezTo>
                  <a:cubicBezTo>
                    <a:pt x="410847" y="1565448"/>
                    <a:pt x="0" y="1215011"/>
                    <a:pt x="0" y="782724"/>
                  </a:cubicBezTo>
                  <a:close/>
                </a:path>
              </a:pathLst>
            </a:custGeom>
            <a:solidFill>
              <a:schemeClr val="accent2">
                <a:lumMod val="20000"/>
                <a:lumOff val="80000"/>
              </a:schemeClr>
            </a:solidFill>
            <a:ln w="25400">
              <a:solidFill>
                <a:schemeClr val="bg1">
                  <a:lumMod val="75000"/>
                </a:schemeClr>
              </a:solidFill>
            </a:ln>
          </p:spPr>
          <p:style>
            <a:lnRef idx="2">
              <a:schemeClr val="lt1">
                <a:hueOff val="0"/>
                <a:satOff val="0"/>
                <a:lumOff val="0"/>
                <a:alphaOff val="0"/>
              </a:schemeClr>
            </a:lnRef>
            <a:fillRef idx="1">
              <a:scrgbClr r="0" g="0" b="0"/>
            </a:fillRef>
            <a:effectRef idx="0">
              <a:schemeClr val="accent2">
                <a:hueOff val="-8132657"/>
                <a:satOff val="-10345"/>
                <a:lumOff val="28824"/>
                <a:alphaOff val="0"/>
              </a:schemeClr>
            </a:effectRef>
            <a:fontRef idx="minor">
              <a:schemeClr val="lt1"/>
            </a:fontRef>
          </p:style>
          <p:txBody>
            <a:bodyPr spcFirstLastPara="0" vert="horz" wrap="square" lIns="291634" tIns="252114" rIns="291634" bIns="252114" numCol="1" spcCol="1270" anchor="ctr" anchorCtr="0">
              <a:noAutofit/>
            </a:bodyPr>
            <a:lstStyle/>
            <a:p>
              <a:pPr marL="0" lvl="0" indent="0" algn="ctr" defTabSz="800100">
                <a:lnSpc>
                  <a:spcPct val="90000"/>
                </a:lnSpc>
                <a:spcBef>
                  <a:spcPct val="0"/>
                </a:spcBef>
                <a:spcAft>
                  <a:spcPct val="35000"/>
                </a:spcAft>
                <a:buNone/>
              </a:pPr>
              <a:r>
                <a:rPr lang="en-AU" sz="1700" b="1" i="0" kern="1200" dirty="0">
                  <a:solidFill>
                    <a:schemeClr val="accent1"/>
                  </a:solidFill>
                  <a:latin typeface="Calibri" panose="020F0502020204030204" pitchFamily="34" charset="0"/>
                  <a:cs typeface="Calibri" panose="020F0502020204030204" pitchFamily="34" charset="0"/>
                </a:rPr>
                <a:t>Government funding from other countries</a:t>
              </a:r>
            </a:p>
          </p:txBody>
        </p:sp>
        <p:sp>
          <p:nvSpPr>
            <p:cNvPr id="16" name="TextBox 15">
              <a:extLst>
                <a:ext uri="{FF2B5EF4-FFF2-40B4-BE49-F238E27FC236}">
                  <a16:creationId xmlns:a16="http://schemas.microsoft.com/office/drawing/2014/main" id="{5BA4FA93-0F0A-5874-35A2-01AB76AA2914}"/>
                </a:ext>
              </a:extLst>
            </p:cNvPr>
            <p:cNvSpPr txBox="1"/>
            <p:nvPr/>
          </p:nvSpPr>
          <p:spPr>
            <a:xfrm>
              <a:off x="8261771" y="1705497"/>
              <a:ext cx="1292352"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Attracts</a:t>
              </a:r>
            </a:p>
          </p:txBody>
        </p:sp>
      </p:grpSp>
    </p:spTree>
    <p:extLst>
      <p:ext uri="{BB962C8B-B14F-4D97-AF65-F5344CB8AC3E}">
        <p14:creationId xmlns:p14="http://schemas.microsoft.com/office/powerpoint/2010/main" val="53284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52480-730D-3435-1FBB-A8148E907B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0FA41B-A0C3-7430-A642-286B25CE7A0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Content Placeholder 2">
            <a:extLst>
              <a:ext uri="{FF2B5EF4-FFF2-40B4-BE49-F238E27FC236}">
                <a16:creationId xmlns:a16="http://schemas.microsoft.com/office/drawing/2014/main" id="{2EC47622-175E-96A6-4EC2-CA91A021169F}"/>
              </a:ext>
            </a:extLst>
          </p:cNvPr>
          <p:cNvSpPr txBox="1">
            <a:spLocks/>
          </p:cNvSpPr>
          <p:nvPr/>
        </p:nvSpPr>
        <p:spPr>
          <a:xfrm>
            <a:off x="331206" y="829911"/>
            <a:ext cx="3801882" cy="5397979"/>
          </a:xfrm>
          <a:prstGeom prst="rect">
            <a:avLst/>
          </a:prstGeom>
        </p:spPr>
        <p:txBody>
          <a:bodyPr>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Aft>
                <a:spcPts val="1000"/>
              </a:spcAft>
              <a:buFont typeface="Arial" panose="020B0604020202020204" pitchFamily="34" charset="0"/>
              <a:buNone/>
            </a:pPr>
            <a:r>
              <a:rPr lang="en-AU" sz="2350" dirty="0">
                <a:solidFill>
                  <a:schemeClr val="accent1"/>
                </a:solidFill>
                <a:latin typeface="Source Sans Pro" panose="020B0503030403020204" pitchFamily="34" charset="0"/>
              </a:rPr>
              <a:t>Look at the back of this person’s top. </a:t>
            </a:r>
          </a:p>
          <a:p>
            <a:pPr marL="0" indent="0">
              <a:lnSpc>
                <a:spcPts val="3000"/>
              </a:lnSpc>
              <a:spcAft>
                <a:spcPts val="1000"/>
              </a:spcAft>
              <a:buNone/>
            </a:pPr>
            <a:r>
              <a:rPr lang="en-AU" sz="2350" dirty="0">
                <a:solidFill>
                  <a:schemeClr val="accent1"/>
                </a:solidFill>
                <a:latin typeface="Source Sans Pro" panose="020B0503030403020204" pitchFamily="34" charset="0"/>
              </a:rPr>
              <a:t>It displays the blended finance partnership of many stakeholders </a:t>
            </a:r>
            <a:r>
              <a:rPr lang="en-AU" sz="2350" dirty="0">
                <a:effectLst/>
                <a:latin typeface="Source Sans Pro" panose="020B0503030403020204" pitchFamily="34" charset="0"/>
                <a:ea typeface="Calibri" panose="020F0502020204030204" pitchFamily="34" charset="0"/>
                <a:cs typeface="Times New Roman" panose="02020603050405020304" pitchFamily="18" charset="0"/>
              </a:rPr>
              <a:t>–</a:t>
            </a:r>
            <a:r>
              <a:rPr lang="en-AU" sz="2350" dirty="0">
                <a:solidFill>
                  <a:schemeClr val="accent1"/>
                </a:solidFill>
                <a:latin typeface="Source Sans Pro" panose="020B0503030403020204" pitchFamily="34" charset="0"/>
              </a:rPr>
              <a:t> including countries, technology companies and financial institutions </a:t>
            </a:r>
            <a:r>
              <a:rPr lang="en-AU" sz="2350" dirty="0">
                <a:effectLst/>
                <a:latin typeface="Source Sans Pro" panose="020B0503030403020204" pitchFamily="34" charset="0"/>
                <a:ea typeface="Calibri" panose="020F0502020204030204" pitchFamily="34" charset="0"/>
                <a:cs typeface="Times New Roman" panose="02020603050405020304" pitchFamily="18" charset="0"/>
              </a:rPr>
              <a:t>–</a:t>
            </a:r>
            <a:r>
              <a:rPr lang="en-AU" sz="2350" dirty="0">
                <a:solidFill>
                  <a:schemeClr val="accent1"/>
                </a:solidFill>
                <a:latin typeface="Source Sans Pro" panose="020B0503030403020204" pitchFamily="34" charset="0"/>
              </a:rPr>
              <a:t> all helping Palau to lay submarine cables for connectivity.</a:t>
            </a:r>
          </a:p>
          <a:p>
            <a:pPr marL="0" indent="0">
              <a:lnSpc>
                <a:spcPts val="3000"/>
              </a:lnSpc>
              <a:spcAft>
                <a:spcPts val="1000"/>
              </a:spcAft>
              <a:buFont typeface="Arial" panose="020B0604020202020204" pitchFamily="34" charset="0"/>
              <a:buNone/>
            </a:pPr>
            <a:r>
              <a:rPr lang="en-AU" sz="2350" dirty="0">
                <a:solidFill>
                  <a:schemeClr val="accent1"/>
                </a:solidFill>
                <a:latin typeface="Source Sans Pro" panose="020B0503030403020204" pitchFamily="34" charset="0"/>
              </a:rPr>
              <a:t>You may be interested to find out who they all are.</a:t>
            </a:r>
          </a:p>
        </p:txBody>
      </p:sp>
      <p:pic>
        <p:nvPicPr>
          <p:cNvPr id="5" name="Picture 2" descr="BSCC Cable Laying">
            <a:extLst>
              <a:ext uri="{FF2B5EF4-FFF2-40B4-BE49-F238E27FC236}">
                <a16:creationId xmlns:a16="http://schemas.microsoft.com/office/drawing/2014/main" id="{FB426A73-BCB7-4341-E397-36613659BF1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12000"/>
                    </a14:imgEffect>
                  </a14:imgLayer>
                </a14:imgProps>
              </a:ext>
              <a:ext uri="{28A0092B-C50C-407E-A947-70E740481C1C}">
                <a14:useLocalDpi xmlns:a14="http://schemas.microsoft.com/office/drawing/2010/main"/>
              </a:ext>
            </a:extLst>
          </a:blip>
          <a:srcRect/>
          <a:stretch>
            <a:fillRect/>
          </a:stretch>
        </p:blipFill>
        <p:spPr bwMode="auto">
          <a:xfrm>
            <a:off x="4133088" y="612678"/>
            <a:ext cx="7727706" cy="5624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47905F-AA1B-F15C-0526-994BF50D61F5}"/>
              </a:ext>
            </a:extLst>
          </p:cNvPr>
          <p:cNvSpPr>
            <a:spLocks noGrp="1"/>
          </p:cNvSpPr>
          <p:nvPr>
            <p:ph type="title"/>
          </p:nvPr>
        </p:nvSpPr>
        <p:spPr>
          <a:xfrm>
            <a:off x="831850" y="-2852737"/>
            <a:ext cx="10515600" cy="2852737"/>
          </a:xfrm>
        </p:spPr>
        <p:txBody>
          <a:bodyPr vert="horz" lIns="0" tIns="45720" rIns="91440" bIns="45720" rtlCol="0" anchor="b">
            <a:normAutofit/>
          </a:bodyPr>
          <a:lstStyle/>
          <a:p>
            <a:r>
              <a:rPr lang="en-US" sz="800" dirty="0">
                <a:solidFill>
                  <a:schemeClr val="bg1"/>
                </a:solidFill>
              </a:rPr>
              <a:t>Slide 17: Example partnerships</a:t>
            </a:r>
            <a:endParaRPr lang="en-AU" sz="800" dirty="0">
              <a:solidFill>
                <a:schemeClr val="bg1"/>
              </a:solidFill>
            </a:endParaRPr>
          </a:p>
        </p:txBody>
      </p:sp>
    </p:spTree>
    <p:extLst>
      <p:ext uri="{BB962C8B-B14F-4D97-AF65-F5344CB8AC3E}">
        <p14:creationId xmlns:p14="http://schemas.microsoft.com/office/powerpoint/2010/main" val="71818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3545-F613-C98F-0B9B-FDF75C311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20FD5-1C99-0909-66A2-5F2BD5927722}"/>
              </a:ext>
            </a:extLst>
          </p:cNvPr>
          <p:cNvSpPr>
            <a:spLocks noGrp="1"/>
          </p:cNvSpPr>
          <p:nvPr>
            <p:ph type="ctrTitle"/>
          </p:nvPr>
        </p:nvSpPr>
        <p:spPr/>
        <p:txBody>
          <a:bodyPr>
            <a:normAutofit/>
          </a:bodyPr>
          <a:lstStyle/>
          <a:p>
            <a:pPr>
              <a:lnSpc>
                <a:spcPts val="6000"/>
              </a:lnSpc>
            </a:pPr>
            <a:r>
              <a:rPr lang="en-GB" sz="5400" dirty="0"/>
              <a:t>How is microfinance promoting local economic growth?</a:t>
            </a:r>
            <a:endParaRPr lang="en-US" sz="5400" dirty="0"/>
          </a:p>
        </p:txBody>
      </p:sp>
      <p:sp>
        <p:nvSpPr>
          <p:cNvPr id="3" name="TextBox 2">
            <a:extLst>
              <a:ext uri="{FF2B5EF4-FFF2-40B4-BE49-F238E27FC236}">
                <a16:creationId xmlns:a16="http://schemas.microsoft.com/office/drawing/2014/main" id="{FDCE4B0F-4B29-1B39-3607-DB188FB2611F}"/>
              </a:ext>
            </a:extLst>
          </p:cNvPr>
          <p:cNvSpPr txBox="1"/>
          <p:nvPr/>
        </p:nvSpPr>
        <p:spPr>
          <a:xfrm>
            <a:off x="392166" y="534747"/>
            <a:ext cx="1859095" cy="630942"/>
          </a:xfrm>
          <a:prstGeom prst="rect">
            <a:avLst/>
          </a:prstGeom>
          <a:noFill/>
        </p:spPr>
        <p:txBody>
          <a:bodyPr wrap="square" lIns="0">
            <a:spAutoFit/>
          </a:bodyPr>
          <a:lstStyle/>
          <a:p>
            <a:r>
              <a:rPr lang="en-US" sz="3500" b="1" dirty="0">
                <a:solidFill>
                  <a:schemeClr val="accent2"/>
                </a:solidFill>
                <a:latin typeface="Source Sans Pro Semibold" panose="020B0503030403020204" pitchFamily="34" charset="0"/>
              </a:rPr>
              <a:t>Lesson 3</a:t>
            </a:r>
          </a:p>
        </p:txBody>
      </p:sp>
    </p:spTree>
    <p:extLst>
      <p:ext uri="{BB962C8B-B14F-4D97-AF65-F5344CB8AC3E}">
        <p14:creationId xmlns:p14="http://schemas.microsoft.com/office/powerpoint/2010/main" val="380213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F893-BAAE-DBDA-5794-80716B73C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E4AE7-96F9-3B88-45AB-098A2B045DAD}"/>
              </a:ext>
            </a:extLst>
          </p:cNvPr>
          <p:cNvSpPr>
            <a:spLocks noGrp="1"/>
          </p:cNvSpPr>
          <p:nvPr>
            <p:ph type="title"/>
          </p:nvPr>
        </p:nvSpPr>
        <p:spPr/>
        <p:txBody>
          <a:bodyPr/>
          <a:lstStyle/>
          <a:p>
            <a:r>
              <a:rPr lang="en-US" dirty="0"/>
              <a:t>Learning intentions</a:t>
            </a:r>
          </a:p>
        </p:txBody>
      </p:sp>
      <p:sp>
        <p:nvSpPr>
          <p:cNvPr id="3" name="Content Placeholder 2">
            <a:extLst>
              <a:ext uri="{FF2B5EF4-FFF2-40B4-BE49-F238E27FC236}">
                <a16:creationId xmlns:a16="http://schemas.microsoft.com/office/drawing/2014/main" id="{CE64CE8E-492A-B95B-08A4-ECB807707842}"/>
              </a:ext>
            </a:extLst>
          </p:cNvPr>
          <p:cNvSpPr>
            <a:spLocks noGrp="1"/>
          </p:cNvSpPr>
          <p:nvPr>
            <p:ph idx="1"/>
          </p:nvPr>
        </p:nvSpPr>
        <p:spPr>
          <a:xfrm>
            <a:off x="392166" y="1478264"/>
            <a:ext cx="5514648" cy="4386088"/>
          </a:xfrm>
        </p:spPr>
        <p:txBody>
          <a:bodyPr>
            <a:noAutofit/>
          </a:bodyPr>
          <a:lstStyle/>
          <a:p>
            <a:pPr marL="360000" indent="-360000">
              <a:lnSpc>
                <a:spcPts val="3800"/>
              </a:lnSpc>
              <a:spcAft>
                <a:spcPts val="400"/>
              </a:spcAft>
              <a:buFont typeface="Symbol" panose="05050102010706020507" pitchFamily="18" charset="2"/>
              <a:buChar char=""/>
            </a:pPr>
            <a:r>
              <a:rPr lang="en-AU" sz="3000" dirty="0">
                <a:latin typeface="Source Sans Pro" panose="020B0503030403020204" pitchFamily="34" charset="0"/>
                <a:ea typeface="Yu Mincho" panose="02020400000000000000" pitchFamily="18" charset="-128"/>
                <a:cs typeface="Arial" panose="020B0604020202020204" pitchFamily="34" charset="0"/>
              </a:rPr>
              <a:t>To explain how microfinance can support female entrepreneurs and prosperity.</a:t>
            </a:r>
          </a:p>
          <a:p>
            <a:pPr marL="360000" indent="-360000">
              <a:lnSpc>
                <a:spcPts val="3800"/>
              </a:lnSpc>
              <a:spcAft>
                <a:spcPts val="400"/>
              </a:spcAft>
              <a:buFont typeface="Symbol" panose="05050102010706020507" pitchFamily="18" charset="2"/>
              <a:buChar char=""/>
            </a:pPr>
            <a:r>
              <a:rPr lang="en-AU" sz="3000" dirty="0">
                <a:latin typeface="Source Sans Pro" panose="020B0503030403020204" pitchFamily="34" charset="0"/>
                <a:ea typeface="Yu Mincho" panose="02020400000000000000" pitchFamily="18" charset="-128"/>
                <a:cs typeface="Arial" panose="020B0604020202020204" pitchFamily="34" charset="0"/>
              </a:rPr>
              <a:t>To outline how microfinance partnerships contribute towards achieving the Sustainable Development Goals.</a:t>
            </a:r>
            <a:endParaRPr lang="en-GB" sz="3000" dirty="0">
              <a:latin typeface="Source Sans Pro" panose="020B0503030403020204" pitchFamily="34" charset="0"/>
              <a:ea typeface="Yu Mincho" panose="02020400000000000000" pitchFamily="18" charset="-128"/>
              <a:cs typeface="Arial" panose="020B0604020202020204" pitchFamily="34" charset="0"/>
            </a:endParaRPr>
          </a:p>
        </p:txBody>
      </p:sp>
      <p:pic>
        <p:nvPicPr>
          <p:cNvPr id="6" name="Picture 5">
            <a:extLst>
              <a:ext uri="{FF2B5EF4-FFF2-40B4-BE49-F238E27FC236}">
                <a16:creationId xmlns:a16="http://schemas.microsoft.com/office/drawing/2014/main" id="{7F95A475-0A97-7D63-0896-997A46C7A1B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Teardrop 3" descr="Girl smiling among decorative balls of wool and fibre">
            <a:extLst>
              <a:ext uri="{FF2B5EF4-FFF2-40B4-BE49-F238E27FC236}">
                <a16:creationId xmlns:a16="http://schemas.microsoft.com/office/drawing/2014/main" id="{BCD7BA0D-3295-3B6D-5C5F-C8A571D7486F}"/>
              </a:ext>
            </a:extLst>
          </p:cNvPr>
          <p:cNvSpPr>
            <a:spLocks/>
          </p:cNvSpPr>
          <p:nvPr/>
        </p:nvSpPr>
        <p:spPr>
          <a:xfrm flipV="1">
            <a:off x="6169572" y="806282"/>
            <a:ext cx="5774460" cy="5796000"/>
          </a:xfrm>
          <a:prstGeom prst="teardrop">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61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7823-1E65-5A02-2047-E94382CD9707}"/>
              </a:ext>
            </a:extLst>
          </p:cNvPr>
          <p:cNvSpPr>
            <a:spLocks noGrp="1"/>
          </p:cNvSpPr>
          <p:nvPr>
            <p:ph type="title"/>
          </p:nvPr>
        </p:nvSpPr>
        <p:spPr/>
        <p:txBody>
          <a:bodyPr>
            <a:normAutofit fontScale="90000"/>
          </a:bodyPr>
          <a:lstStyle/>
          <a:p>
            <a:r>
              <a:rPr lang="en-US" dirty="0"/>
              <a:t>Learning intentions: Lesson 1</a:t>
            </a:r>
          </a:p>
        </p:txBody>
      </p:sp>
      <p:sp>
        <p:nvSpPr>
          <p:cNvPr id="3" name="Content Placeholder 2">
            <a:extLst>
              <a:ext uri="{FF2B5EF4-FFF2-40B4-BE49-F238E27FC236}">
                <a16:creationId xmlns:a16="http://schemas.microsoft.com/office/drawing/2014/main" id="{7B367C1E-4535-08A7-FF3B-B728A1F2D25C}"/>
              </a:ext>
            </a:extLst>
          </p:cNvPr>
          <p:cNvSpPr>
            <a:spLocks noGrp="1"/>
          </p:cNvSpPr>
          <p:nvPr>
            <p:ph idx="1"/>
          </p:nvPr>
        </p:nvSpPr>
        <p:spPr>
          <a:xfrm>
            <a:off x="392165" y="1925782"/>
            <a:ext cx="5175257" cy="3536234"/>
          </a:xfrm>
        </p:spPr>
        <p:txBody>
          <a:bodyPr>
            <a:noAutofit/>
          </a:bodyPr>
          <a:lstStyle/>
          <a:p>
            <a:pPr marL="360000" lvl="0" indent="-360000">
              <a:lnSpc>
                <a:spcPts val="3800"/>
              </a:lnSpc>
              <a:spcAft>
                <a:spcPts val="400"/>
              </a:spcAft>
              <a:buFont typeface="Symbol" panose="05050102010706020507" pitchFamily="18" charset="2"/>
              <a:buChar char=""/>
            </a:pPr>
            <a:r>
              <a:rPr lang="en-GB" sz="3000" dirty="0">
                <a:latin typeface="Source Sans Pro" panose="020B0503030403020204" pitchFamily="34" charset="0"/>
                <a:ea typeface="Yu Mincho" panose="02020400000000000000" pitchFamily="18" charset="-128"/>
                <a:cs typeface="Arial" panose="020B0604020202020204" pitchFamily="34" charset="0"/>
              </a:rPr>
              <a:t>To identify the United Nations (UN) Sustainable Development Goals.</a:t>
            </a:r>
          </a:p>
          <a:p>
            <a:pPr marL="360000" indent="-360000">
              <a:lnSpc>
                <a:spcPts val="3800"/>
              </a:lnSpc>
              <a:spcAft>
                <a:spcPts val="400"/>
              </a:spcAft>
              <a:buFont typeface="Symbol" panose="05050102010706020507" pitchFamily="18" charset="2"/>
              <a:buChar char=""/>
            </a:pPr>
            <a:r>
              <a:rPr lang="en-GB" sz="3000" dirty="0">
                <a:latin typeface="Source Sans Pro" panose="020B0503030403020204" pitchFamily="34" charset="0"/>
                <a:ea typeface="Yu Mincho" panose="02020400000000000000" pitchFamily="18" charset="-128"/>
                <a:cs typeface="Arial" panose="020B0604020202020204" pitchFamily="34" charset="0"/>
              </a:rPr>
              <a:t>To compare the role of both macro- and microeconomics in financing global human development.</a:t>
            </a:r>
          </a:p>
          <a:p>
            <a:pPr marL="360000" lvl="0" indent="-360000">
              <a:lnSpc>
                <a:spcPts val="3800"/>
              </a:lnSpc>
              <a:spcAft>
                <a:spcPts val="400"/>
              </a:spcAft>
              <a:buFont typeface="Symbol" panose="05050102010706020507" pitchFamily="18" charset="2"/>
              <a:buChar char=""/>
            </a:pPr>
            <a:endParaRPr lang="en-GB" sz="3000" dirty="0">
              <a:latin typeface="Source Sans Pro" panose="020B0503030403020204" pitchFamily="34" charset="0"/>
              <a:ea typeface="Yu Mincho" panose="02020400000000000000" pitchFamily="18" charset="-128"/>
              <a:cs typeface="Arial" panose="020B0604020202020204" pitchFamily="34" charset="0"/>
            </a:endParaRPr>
          </a:p>
        </p:txBody>
      </p:sp>
      <p:pic>
        <p:nvPicPr>
          <p:cNvPr id="6" name="Picture 5">
            <a:extLst>
              <a:ext uri="{FF2B5EF4-FFF2-40B4-BE49-F238E27FC236}">
                <a16:creationId xmlns:a16="http://schemas.microsoft.com/office/drawing/2014/main" id="{FD279B63-879D-CB5E-8201-73AE83B659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4" name="Teardrop 3" descr="Man doing woodwork">
            <a:extLst>
              <a:ext uri="{FF2B5EF4-FFF2-40B4-BE49-F238E27FC236}">
                <a16:creationId xmlns:a16="http://schemas.microsoft.com/office/drawing/2014/main" id="{663F3E4E-4700-FE25-E788-0C1A592EFFBC}"/>
              </a:ext>
            </a:extLst>
          </p:cNvPr>
          <p:cNvSpPr>
            <a:spLocks/>
          </p:cNvSpPr>
          <p:nvPr/>
        </p:nvSpPr>
        <p:spPr>
          <a:xfrm flipV="1">
            <a:off x="6169572" y="827822"/>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t="125" b="12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17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2BB3-F66A-F55A-A064-C2C2A1970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83617-A86F-F7BF-584B-300519946432}"/>
              </a:ext>
            </a:extLst>
          </p:cNvPr>
          <p:cNvSpPr>
            <a:spLocks noGrp="1"/>
          </p:cNvSpPr>
          <p:nvPr>
            <p:ph type="title"/>
          </p:nvPr>
        </p:nvSpPr>
        <p:spPr/>
        <p:txBody>
          <a:bodyPr>
            <a:normAutofit/>
          </a:bodyPr>
          <a:lstStyle/>
          <a:p>
            <a:r>
              <a:rPr lang="en-AU" dirty="0">
                <a:solidFill>
                  <a:schemeClr val="bg2"/>
                </a:solidFill>
              </a:rPr>
              <a:t>Poverty and inequality</a:t>
            </a:r>
          </a:p>
        </p:txBody>
      </p:sp>
      <p:pic>
        <p:nvPicPr>
          <p:cNvPr id="4" name="Picture 2" descr="UN infographic showing The World's Women 2020: Trends and statistics. Text reads: Heavier loads of unpaid work keep women out of the labour market. Family responsibilities and the unequal distribution of unpaid domestic and care work between women and men add to women's daily work and may prevent them from participating in the labour market. Clocks graphic shows 4.2 hours versus 1.7 hours per day equals 2.5 per day more spent by women on unpaid domestic and care work than men ">
            <a:extLst>
              <a:ext uri="{FF2B5EF4-FFF2-40B4-BE49-F238E27FC236}">
                <a16:creationId xmlns:a16="http://schemas.microsoft.com/office/drawing/2014/main" id="{823746EB-9489-1C39-FF13-185F6E23F0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08684" y="1106541"/>
            <a:ext cx="5096256" cy="5096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fographic of the cycle of poverty, text in the middle reads Cycle of poverty and arrows, text and graphics circle it, with text that reads: Family in poverty [leads to] Child grows up in poverty [leads to] Disadvantage in education and skills [leads to] Struggles to get a job [leads to] Fails to escape the poverty cycle [leads back to] Family in poverty.  ">
            <a:extLst>
              <a:ext uri="{FF2B5EF4-FFF2-40B4-BE49-F238E27FC236}">
                <a16:creationId xmlns:a16="http://schemas.microsoft.com/office/drawing/2014/main" id="{D5D32AD6-1060-38FB-55DF-727E12E7C9A1}"/>
              </a:ext>
            </a:extLst>
          </p:cNvPr>
          <p:cNvPicPr>
            <a:picLocks noChangeAspect="1"/>
          </p:cNvPicPr>
          <p:nvPr/>
        </p:nvPicPr>
        <p:blipFill>
          <a:blip r:embed="rId4">
            <a:extLst>
              <a:ext uri="{28A0092B-C50C-407E-A947-70E740481C1C}">
                <a14:useLocalDpi xmlns:a14="http://schemas.microsoft.com/office/drawing/2010/main" val="0"/>
              </a:ext>
            </a:extLst>
          </a:blip>
          <a:srcRect t="627" b="627"/>
          <a:stretch/>
        </p:blipFill>
        <p:spPr>
          <a:xfrm>
            <a:off x="422317" y="1106540"/>
            <a:ext cx="5161001" cy="5096256"/>
          </a:xfrm>
          <a:prstGeom prst="rect">
            <a:avLst/>
          </a:prstGeom>
        </p:spPr>
      </p:pic>
    </p:spTree>
    <p:extLst>
      <p:ext uri="{BB962C8B-B14F-4D97-AF65-F5344CB8AC3E}">
        <p14:creationId xmlns:p14="http://schemas.microsoft.com/office/powerpoint/2010/main" val="49584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5CE0-5253-AF43-D7CC-1833D35F008C}"/>
            </a:ext>
          </a:extLst>
        </p:cNvPr>
        <p:cNvGrpSpPr/>
        <p:nvPr/>
      </p:nvGrpSpPr>
      <p:grpSpPr>
        <a:xfrm>
          <a:off x="0" y="0"/>
          <a:ext cx="0" cy="0"/>
          <a:chOff x="0" y="0"/>
          <a:chExt cx="0" cy="0"/>
        </a:xfrm>
      </p:grpSpPr>
      <p:sp>
        <p:nvSpPr>
          <p:cNvPr id="8" name="Teardrop 7" descr="United Nations Assembly">
            <a:extLst>
              <a:ext uri="{FF2B5EF4-FFF2-40B4-BE49-F238E27FC236}">
                <a16:creationId xmlns:a16="http://schemas.microsoft.com/office/drawing/2014/main" id="{FA82084A-EB52-DF80-5AC0-B621A3D00837}"/>
              </a:ext>
            </a:extLst>
          </p:cNvPr>
          <p:cNvSpPr>
            <a:spLocks/>
          </p:cNvSpPr>
          <p:nvPr/>
        </p:nvSpPr>
        <p:spPr>
          <a:xfrm flipV="1">
            <a:off x="7767958" y="2426208"/>
            <a:ext cx="4176074" cy="4176074"/>
          </a:xfrm>
          <a:prstGeom prst="teardrop">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01717-7313-10F9-AF8B-E75D3DC94663}"/>
              </a:ext>
            </a:extLst>
          </p:cNvPr>
          <p:cNvSpPr>
            <a:spLocks noGrp="1"/>
          </p:cNvSpPr>
          <p:nvPr>
            <p:ph type="title"/>
          </p:nvPr>
        </p:nvSpPr>
        <p:spPr/>
        <p:txBody>
          <a:bodyPr>
            <a:normAutofit/>
          </a:bodyPr>
          <a:lstStyle/>
          <a:p>
            <a:r>
              <a:rPr lang="en-AU" dirty="0"/>
              <a:t>The role of the UN</a:t>
            </a:r>
          </a:p>
        </p:txBody>
      </p:sp>
      <p:sp>
        <p:nvSpPr>
          <p:cNvPr id="4" name="Content Placeholder 2">
            <a:extLst>
              <a:ext uri="{FF2B5EF4-FFF2-40B4-BE49-F238E27FC236}">
                <a16:creationId xmlns:a16="http://schemas.microsoft.com/office/drawing/2014/main" id="{32B1F42D-1775-D5C3-4C7D-897DFDE96954}"/>
              </a:ext>
            </a:extLst>
          </p:cNvPr>
          <p:cNvSpPr txBox="1">
            <a:spLocks/>
          </p:cNvSpPr>
          <p:nvPr/>
        </p:nvSpPr>
        <p:spPr>
          <a:xfrm>
            <a:off x="392166" y="1185656"/>
            <a:ext cx="7773266" cy="5044456"/>
          </a:xfrm>
          <a:prstGeom prst="rect">
            <a:avLst/>
          </a:prstGeom>
        </p:spPr>
        <p:txBody>
          <a:bodyPr>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ts val="3600"/>
              </a:lnSpc>
              <a:spcAft>
                <a:spcPts val="400"/>
              </a:spcAft>
            </a:pPr>
            <a:r>
              <a:rPr lang="en-GB" dirty="0">
                <a:latin typeface="Source Sans Pro" panose="020B0503030403020204" pitchFamily="34" charset="0"/>
              </a:rPr>
              <a:t>The United Nations is the largest international organisation in the world, with 193 member countries.</a:t>
            </a:r>
          </a:p>
          <a:p>
            <a:pPr marL="360000" indent="-360000">
              <a:lnSpc>
                <a:spcPts val="3600"/>
              </a:lnSpc>
              <a:spcAft>
                <a:spcPts val="400"/>
              </a:spcAft>
            </a:pPr>
            <a:r>
              <a:rPr lang="en-GB" dirty="0">
                <a:latin typeface="Source Sans Pro" panose="020B0503030403020204" pitchFamily="34" charset="0"/>
              </a:rPr>
              <a:t>The UN promotes peace, security, human rights and sustainable development. </a:t>
            </a:r>
          </a:p>
          <a:p>
            <a:pPr marL="360000" indent="-360000">
              <a:lnSpc>
                <a:spcPts val="3600"/>
              </a:lnSpc>
              <a:spcAft>
                <a:spcPts val="400"/>
              </a:spcAft>
            </a:pPr>
            <a:r>
              <a:rPr lang="en-GB" dirty="0">
                <a:latin typeface="Source Sans Pro" panose="020B0503030403020204" pitchFamily="34" charset="0"/>
              </a:rPr>
              <a:t>Global human development aims to improve </a:t>
            </a:r>
            <a:br>
              <a:rPr lang="en-GB" dirty="0">
                <a:latin typeface="Source Sans Pro" panose="020B0503030403020204" pitchFamily="34" charset="0"/>
              </a:rPr>
            </a:br>
            <a:r>
              <a:rPr lang="en-GB" dirty="0">
                <a:latin typeface="Source Sans Pro" panose="020B0503030403020204" pitchFamily="34" charset="0"/>
              </a:rPr>
              <a:t>people’s wellbeing, expand their choices </a:t>
            </a:r>
            <a:br>
              <a:rPr lang="en-GB" dirty="0">
                <a:latin typeface="Source Sans Pro" panose="020B0503030403020204" pitchFamily="34" charset="0"/>
              </a:rPr>
            </a:br>
            <a:r>
              <a:rPr lang="en-GB" dirty="0">
                <a:latin typeface="Source Sans Pro" panose="020B0503030403020204" pitchFamily="34" charset="0"/>
              </a:rPr>
              <a:t>and opportunities, and enhance their </a:t>
            </a:r>
            <a:br>
              <a:rPr lang="en-GB" dirty="0">
                <a:latin typeface="Source Sans Pro" panose="020B0503030403020204" pitchFamily="34" charset="0"/>
              </a:rPr>
            </a:br>
            <a:r>
              <a:rPr lang="en-GB" dirty="0">
                <a:latin typeface="Source Sans Pro" panose="020B0503030403020204" pitchFamily="34" charset="0"/>
              </a:rPr>
              <a:t>overall quality of life to ensure everyone </a:t>
            </a:r>
            <a:br>
              <a:rPr lang="en-GB" dirty="0">
                <a:latin typeface="Source Sans Pro" panose="020B0503030403020204" pitchFamily="34" charset="0"/>
              </a:rPr>
            </a:br>
            <a:r>
              <a:rPr lang="en-GB" dirty="0">
                <a:latin typeface="Source Sans Pro" panose="020B0503030403020204" pitchFamily="34" charset="0"/>
              </a:rPr>
              <a:t>can live with dignity and freedom.</a:t>
            </a:r>
          </a:p>
        </p:txBody>
      </p:sp>
    </p:spTree>
    <p:extLst>
      <p:ext uri="{BB962C8B-B14F-4D97-AF65-F5344CB8AC3E}">
        <p14:creationId xmlns:p14="http://schemas.microsoft.com/office/powerpoint/2010/main" val="270962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A9901-532B-580A-D88D-80CFC7C7B828}"/>
            </a:ext>
          </a:extLst>
        </p:cNvPr>
        <p:cNvGrpSpPr/>
        <p:nvPr/>
      </p:nvGrpSpPr>
      <p:grpSpPr>
        <a:xfrm>
          <a:off x="0" y="0"/>
          <a:ext cx="0" cy="0"/>
          <a:chOff x="0" y="0"/>
          <a:chExt cx="0" cy="0"/>
        </a:xfrm>
      </p:grpSpPr>
      <p:sp>
        <p:nvSpPr>
          <p:cNvPr id="8" name="Teardrop 7" descr="United Nations building">
            <a:extLst>
              <a:ext uri="{FF2B5EF4-FFF2-40B4-BE49-F238E27FC236}">
                <a16:creationId xmlns:a16="http://schemas.microsoft.com/office/drawing/2014/main" id="{80119B78-B19E-C839-C1B8-0BB955EE2C2A}"/>
              </a:ext>
            </a:extLst>
          </p:cNvPr>
          <p:cNvSpPr>
            <a:spLocks/>
          </p:cNvSpPr>
          <p:nvPr/>
        </p:nvSpPr>
        <p:spPr>
          <a:xfrm flipV="1">
            <a:off x="6679110" y="1337360"/>
            <a:ext cx="5264922" cy="5264922"/>
          </a:xfrm>
          <a:prstGeom prst="teardrop">
            <a:avLst/>
          </a:prstGeom>
          <a:blipFill dpi="0" rotWithShape="0">
            <a:blip r:embed="rId3" cstate="screen">
              <a:extLst>
                <a:ext uri="{28A0092B-C50C-407E-A947-70E740481C1C}">
                  <a14:useLocalDpi xmlns:a14="http://schemas.microsoft.com/office/drawing/2010/main"/>
                </a:ext>
              </a:extLst>
            </a:blip>
            <a:srcRect/>
            <a:stretch>
              <a:fillRect t="8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9BD1C-0D20-C3EC-C57B-428F551960C1}"/>
              </a:ext>
            </a:extLst>
          </p:cNvPr>
          <p:cNvSpPr>
            <a:spLocks noGrp="1"/>
          </p:cNvSpPr>
          <p:nvPr>
            <p:ph type="title"/>
          </p:nvPr>
        </p:nvSpPr>
        <p:spPr/>
        <p:txBody>
          <a:bodyPr>
            <a:normAutofit/>
          </a:bodyPr>
          <a:lstStyle/>
          <a:p>
            <a:r>
              <a:rPr lang="en-AU" dirty="0"/>
              <a:t>Sustainable Development Goals</a:t>
            </a:r>
            <a:endParaRPr lang="en-US" dirty="0"/>
          </a:p>
        </p:txBody>
      </p:sp>
      <p:sp>
        <p:nvSpPr>
          <p:cNvPr id="4" name="Content Placeholder 2">
            <a:extLst>
              <a:ext uri="{FF2B5EF4-FFF2-40B4-BE49-F238E27FC236}">
                <a16:creationId xmlns:a16="http://schemas.microsoft.com/office/drawing/2014/main" id="{1E448ECF-3593-BA16-4ADB-370C51CCC814}"/>
              </a:ext>
            </a:extLst>
          </p:cNvPr>
          <p:cNvSpPr txBox="1">
            <a:spLocks/>
          </p:cNvSpPr>
          <p:nvPr/>
        </p:nvSpPr>
        <p:spPr>
          <a:xfrm>
            <a:off x="392165" y="1185656"/>
            <a:ext cx="6031783" cy="3008392"/>
          </a:xfrm>
          <a:prstGeom prst="rect">
            <a:avLst/>
          </a:prstGeom>
        </p:spPr>
        <p:txBody>
          <a:bodyPr>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ts val="3800"/>
              </a:lnSpc>
              <a:spcAft>
                <a:spcPts val="400"/>
              </a:spcAft>
            </a:pPr>
            <a:r>
              <a:rPr lang="en-GB" sz="3000" dirty="0">
                <a:latin typeface="Source Sans Pro" panose="020B0503030403020204" pitchFamily="34" charset="0"/>
              </a:rPr>
              <a:t>In 2015, UN member states adopted the 2030 Agenda and the 17 Sustainable Development Goals.</a:t>
            </a:r>
          </a:p>
          <a:p>
            <a:pPr marL="360000" indent="-360000">
              <a:lnSpc>
                <a:spcPts val="3800"/>
              </a:lnSpc>
              <a:spcAft>
                <a:spcPts val="400"/>
              </a:spcAft>
            </a:pPr>
            <a:r>
              <a:rPr lang="en-GB" sz="3000" dirty="0">
                <a:latin typeface="Source Sans Pro" panose="020B0503030403020204" pitchFamily="34" charset="0"/>
              </a:rPr>
              <a:t>The UN wants to achieve these</a:t>
            </a:r>
            <a:br>
              <a:rPr lang="en-GB" sz="3000" dirty="0">
                <a:latin typeface="Source Sans Pro" panose="020B0503030403020204" pitchFamily="34" charset="0"/>
              </a:rPr>
            </a:br>
            <a:r>
              <a:rPr lang="en-GB" sz="3000" dirty="0">
                <a:latin typeface="Source Sans Pro" panose="020B0503030403020204" pitchFamily="34" charset="0"/>
              </a:rPr>
              <a:t>goals by 2030. </a:t>
            </a:r>
          </a:p>
        </p:txBody>
      </p:sp>
    </p:spTree>
    <p:extLst>
      <p:ext uri="{BB962C8B-B14F-4D97-AF65-F5344CB8AC3E}">
        <p14:creationId xmlns:p14="http://schemas.microsoft.com/office/powerpoint/2010/main" val="351813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10E8-DD99-959C-FD56-BF9B015C826F}"/>
              </a:ext>
            </a:extLst>
          </p:cNvPr>
          <p:cNvSpPr>
            <a:spLocks noGrp="1"/>
          </p:cNvSpPr>
          <p:nvPr>
            <p:ph type="title"/>
          </p:nvPr>
        </p:nvSpPr>
        <p:spPr>
          <a:xfrm>
            <a:off x="392167" y="95992"/>
            <a:ext cx="9682709" cy="1175400"/>
          </a:xfrm>
        </p:spPr>
        <p:txBody>
          <a:bodyPr>
            <a:noAutofit/>
          </a:bodyPr>
          <a:lstStyle/>
          <a:p>
            <a:r>
              <a:rPr lang="en-US" dirty="0"/>
              <a:t>What might these icons represent in terms of global human development?</a:t>
            </a:r>
          </a:p>
        </p:txBody>
      </p:sp>
      <p:pic>
        <p:nvPicPr>
          <p:cNvPr id="4" name="Picture 3">
            <a:extLst>
              <a:ext uri="{FF2B5EF4-FFF2-40B4-BE49-F238E27FC236}">
                <a16:creationId xmlns:a16="http://schemas.microsoft.com/office/drawing/2014/main" id="{C808CA2E-425E-CF38-6E5A-23B5733666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0115" y="3149932"/>
            <a:ext cx="1295400" cy="1285875"/>
          </a:xfrm>
          <a:prstGeom prst="rect">
            <a:avLst/>
          </a:prstGeom>
        </p:spPr>
      </p:pic>
      <p:pic>
        <p:nvPicPr>
          <p:cNvPr id="5" name="Picture 4">
            <a:extLst>
              <a:ext uri="{FF2B5EF4-FFF2-40B4-BE49-F238E27FC236}">
                <a16:creationId xmlns:a16="http://schemas.microsoft.com/office/drawing/2014/main" id="{A2A8D10F-A4EB-1E5F-FE3F-3C5FBC79CC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60729" y="1569700"/>
            <a:ext cx="778306" cy="1151809"/>
          </a:xfrm>
          <a:prstGeom prst="rect">
            <a:avLst/>
          </a:prstGeom>
        </p:spPr>
      </p:pic>
      <p:pic>
        <p:nvPicPr>
          <p:cNvPr id="6" name="Picture 5">
            <a:extLst>
              <a:ext uri="{FF2B5EF4-FFF2-40B4-BE49-F238E27FC236}">
                <a16:creationId xmlns:a16="http://schemas.microsoft.com/office/drawing/2014/main" id="{FC6F3B8A-0130-8F96-3FA0-0756DAEC3FD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1534245" y="1541990"/>
            <a:ext cx="1102360" cy="1000125"/>
          </a:xfrm>
          <a:prstGeom prst="rect">
            <a:avLst/>
          </a:prstGeom>
        </p:spPr>
      </p:pic>
      <p:pic>
        <p:nvPicPr>
          <p:cNvPr id="7" name="Picture 6">
            <a:extLst>
              <a:ext uri="{FF2B5EF4-FFF2-40B4-BE49-F238E27FC236}">
                <a16:creationId xmlns:a16="http://schemas.microsoft.com/office/drawing/2014/main" id="{83077E27-A550-2FBD-A03B-5FA46A26691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52965" y="3135872"/>
            <a:ext cx="1210360" cy="1286080"/>
          </a:xfrm>
          <a:prstGeom prst="rect">
            <a:avLst/>
          </a:prstGeom>
        </p:spPr>
      </p:pic>
      <p:pic>
        <p:nvPicPr>
          <p:cNvPr id="8" name="Picture 7">
            <a:extLst>
              <a:ext uri="{FF2B5EF4-FFF2-40B4-BE49-F238E27FC236}">
                <a16:creationId xmlns:a16="http://schemas.microsoft.com/office/drawing/2014/main" id="{8295398F-0049-5B78-269A-1339649251D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289003" y="1775712"/>
            <a:ext cx="1210360" cy="821578"/>
          </a:xfrm>
          <a:prstGeom prst="rect">
            <a:avLst/>
          </a:prstGeom>
        </p:spPr>
      </p:pic>
      <p:pic>
        <p:nvPicPr>
          <p:cNvPr id="9" name="Picture 8">
            <a:extLst>
              <a:ext uri="{FF2B5EF4-FFF2-40B4-BE49-F238E27FC236}">
                <a16:creationId xmlns:a16="http://schemas.microsoft.com/office/drawing/2014/main" id="{23AABAF0-4F83-3D58-FB67-E7903FBEDCF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51761" y="3241860"/>
            <a:ext cx="1156569" cy="1156569"/>
          </a:xfrm>
          <a:prstGeom prst="rect">
            <a:avLst/>
          </a:prstGeom>
        </p:spPr>
      </p:pic>
      <p:pic>
        <p:nvPicPr>
          <p:cNvPr id="10" name="Picture 9">
            <a:extLst>
              <a:ext uri="{FF2B5EF4-FFF2-40B4-BE49-F238E27FC236}">
                <a16:creationId xmlns:a16="http://schemas.microsoft.com/office/drawing/2014/main" id="{40D0379C-B6DB-5F5A-23FA-3F3B7DB3814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51761" y="1612398"/>
            <a:ext cx="1156569" cy="1000125"/>
          </a:xfrm>
          <a:prstGeom prst="rect">
            <a:avLst/>
          </a:prstGeom>
        </p:spPr>
      </p:pic>
      <p:pic>
        <p:nvPicPr>
          <p:cNvPr id="11" name="Picture 10">
            <a:extLst>
              <a:ext uri="{FF2B5EF4-FFF2-40B4-BE49-F238E27FC236}">
                <a16:creationId xmlns:a16="http://schemas.microsoft.com/office/drawing/2014/main" id="{8BA3C2ED-90C0-5B13-67AC-C6A67E6D6B1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373158" y="3328064"/>
            <a:ext cx="1037096" cy="1037096"/>
          </a:xfrm>
          <a:prstGeom prst="rect">
            <a:avLst/>
          </a:prstGeom>
        </p:spPr>
      </p:pic>
      <p:pic>
        <p:nvPicPr>
          <p:cNvPr id="12" name="Picture 11">
            <a:extLst>
              <a:ext uri="{FF2B5EF4-FFF2-40B4-BE49-F238E27FC236}">
                <a16:creationId xmlns:a16="http://schemas.microsoft.com/office/drawing/2014/main" id="{035057BB-1BF3-E848-C2D5-E74F82F0C42D}"/>
              </a:ext>
              <a:ext uri="{C183D7F6-B498-43B3-948B-1728B52AA6E4}">
                <adec:decorative xmlns:adec="http://schemas.microsoft.com/office/drawing/2017/decorative" val="1"/>
              </a:ext>
            </a:extLst>
          </p:cNvPr>
          <p:cNvPicPr>
            <a:picLocks noChangeAspect="1"/>
          </p:cNvPicPr>
          <p:nvPr/>
        </p:nvPicPr>
        <p:blipFill>
          <a:blip r:embed="rId11"/>
          <a:srcRect r="42697"/>
          <a:stretch>
            <a:fillRect/>
          </a:stretch>
        </p:blipFill>
        <p:spPr>
          <a:xfrm>
            <a:off x="7097585" y="5054369"/>
            <a:ext cx="1264920" cy="1133047"/>
          </a:xfrm>
          <a:prstGeom prst="rect">
            <a:avLst/>
          </a:prstGeom>
        </p:spPr>
      </p:pic>
      <p:pic>
        <p:nvPicPr>
          <p:cNvPr id="13" name="Picture 12">
            <a:extLst>
              <a:ext uri="{FF2B5EF4-FFF2-40B4-BE49-F238E27FC236}">
                <a16:creationId xmlns:a16="http://schemas.microsoft.com/office/drawing/2014/main" id="{2290B126-8F61-5329-A582-C2E2EC06D7B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452965" y="5187291"/>
            <a:ext cx="1264920" cy="1000125"/>
          </a:xfrm>
          <a:prstGeom prst="rect">
            <a:avLst/>
          </a:prstGeom>
        </p:spPr>
      </p:pic>
      <p:pic>
        <p:nvPicPr>
          <p:cNvPr id="14" name="Picture 13">
            <a:extLst>
              <a:ext uri="{FF2B5EF4-FFF2-40B4-BE49-F238E27FC236}">
                <a16:creationId xmlns:a16="http://schemas.microsoft.com/office/drawing/2014/main" id="{0DA17E64-5E3D-D2C4-07A1-1AF219F95F47}"/>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9647021" y="5145677"/>
            <a:ext cx="1497009" cy="1041739"/>
          </a:xfrm>
          <a:prstGeom prst="rect">
            <a:avLst/>
          </a:prstGeom>
        </p:spPr>
      </p:pic>
      <p:pic>
        <p:nvPicPr>
          <p:cNvPr id="15" name="Picture 14">
            <a:extLst>
              <a:ext uri="{FF2B5EF4-FFF2-40B4-BE49-F238E27FC236}">
                <a16:creationId xmlns:a16="http://schemas.microsoft.com/office/drawing/2014/main" id="{90185E2B-665A-FE41-52AB-B718C0F2FA81}"/>
              </a:ext>
              <a:ext uri="{C183D7F6-B498-43B3-948B-1728B52AA6E4}">
                <adec:decorative xmlns:adec="http://schemas.microsoft.com/office/drawing/2017/decorative" val="1"/>
              </a:ext>
            </a:extLst>
          </p:cNvPr>
          <p:cNvPicPr>
            <a:picLocks noChangeAspect="1"/>
          </p:cNvPicPr>
          <p:nvPr/>
        </p:nvPicPr>
        <p:blipFill>
          <a:blip r:embed="rId14"/>
          <a:srcRect l="20251" r="1570" b="1765"/>
          <a:stretch>
            <a:fillRect/>
          </a:stretch>
        </p:blipFill>
        <p:spPr>
          <a:xfrm>
            <a:off x="4242671" y="5054369"/>
            <a:ext cx="1298069" cy="1133047"/>
          </a:xfrm>
          <a:prstGeom prst="rect">
            <a:avLst/>
          </a:prstGeom>
        </p:spPr>
      </p:pic>
    </p:spTree>
    <p:extLst>
      <p:ext uri="{BB962C8B-B14F-4D97-AF65-F5344CB8AC3E}">
        <p14:creationId xmlns:p14="http://schemas.microsoft.com/office/powerpoint/2010/main" val="19154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descr="Infographic of the UN's 17 Sustainable Development Goals">
            <a:extLst>
              <a:ext uri="{FF2B5EF4-FFF2-40B4-BE49-F238E27FC236}">
                <a16:creationId xmlns:a16="http://schemas.microsoft.com/office/drawing/2014/main" id="{D162C9B8-F1C1-4950-7673-DCC0573EC9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525" y="299441"/>
            <a:ext cx="10180949" cy="6210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86E1A4-7283-BFDC-717E-1C5547458F30}"/>
              </a:ext>
            </a:extLst>
          </p:cNvPr>
          <p:cNvSpPr>
            <a:spLocks noGrp="1"/>
          </p:cNvSpPr>
          <p:nvPr>
            <p:ph type="title"/>
          </p:nvPr>
        </p:nvSpPr>
        <p:spPr>
          <a:xfrm>
            <a:off x="554182" y="-2852737"/>
            <a:ext cx="10793268" cy="2852737"/>
          </a:xfrm>
        </p:spPr>
        <p:txBody>
          <a:bodyPr vert="horz" lIns="0" tIns="45720" rIns="91440" bIns="45720" rtlCol="0" anchor="b">
            <a:normAutofit/>
          </a:bodyPr>
          <a:lstStyle/>
          <a:p>
            <a:r>
              <a:rPr lang="en-US" sz="800" dirty="0">
                <a:solidFill>
                  <a:schemeClr val="bg2"/>
                </a:solidFill>
              </a:rPr>
              <a:t>UN Sustainable Development Goals</a:t>
            </a:r>
            <a:endParaRPr lang="en-AU" sz="800" dirty="0">
              <a:solidFill>
                <a:schemeClr val="bg2"/>
              </a:solidFill>
            </a:endParaRPr>
          </a:p>
        </p:txBody>
      </p:sp>
    </p:spTree>
    <p:extLst>
      <p:ext uri="{BB962C8B-B14F-4D97-AF65-F5344CB8AC3E}">
        <p14:creationId xmlns:p14="http://schemas.microsoft.com/office/powerpoint/2010/main" val="78984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AF30B-2423-C71E-A2C4-64A70F9F704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pic>
        <p:nvPicPr>
          <p:cNvPr id="4" name="Online Media 3" title="UN Sustainable Development Goals - Overview">
            <a:hlinkClick r:id="" action="ppaction://media"/>
            <a:extLst>
              <a:ext uri="{FF2B5EF4-FFF2-40B4-BE49-F238E27FC236}">
                <a16:creationId xmlns:a16="http://schemas.microsoft.com/office/drawing/2014/main" id="{443F3DAB-FFE5-38AE-7DC1-CB825E6BDE37}"/>
              </a:ext>
            </a:extLst>
          </p:cNvPr>
          <p:cNvPicPr>
            <a:picLocks noRot="1" noChangeAspect="1"/>
          </p:cNvPicPr>
          <p:nvPr>
            <a:videoFile r:link="rId1"/>
          </p:nvPr>
        </p:nvPicPr>
        <p:blipFill>
          <a:blip r:embed="rId5"/>
          <a:stretch>
            <a:fillRect/>
          </a:stretch>
        </p:blipFill>
        <p:spPr>
          <a:xfrm>
            <a:off x="1016000" y="558800"/>
            <a:ext cx="10160000" cy="5740400"/>
          </a:xfrm>
          <a:prstGeom prst="rect">
            <a:avLst/>
          </a:prstGeom>
          <a:ln w="38100">
            <a:solidFill>
              <a:schemeClr val="accent3"/>
            </a:solidFill>
          </a:ln>
        </p:spPr>
      </p:pic>
      <p:sp>
        <p:nvSpPr>
          <p:cNvPr id="2" name="Title 1">
            <a:extLst>
              <a:ext uri="{FF2B5EF4-FFF2-40B4-BE49-F238E27FC236}">
                <a16:creationId xmlns:a16="http://schemas.microsoft.com/office/drawing/2014/main" id="{36272D51-F16C-59EB-D12A-E0BD5FFAEFAC}"/>
              </a:ext>
            </a:extLst>
          </p:cNvPr>
          <p:cNvSpPr>
            <a:spLocks noGrp="1"/>
          </p:cNvSpPr>
          <p:nvPr>
            <p:ph type="title" idx="4294967295"/>
          </p:nvPr>
        </p:nvSpPr>
        <p:spPr>
          <a:xfrm>
            <a:off x="392167" y="-1325563"/>
            <a:ext cx="10515600" cy="1325563"/>
          </a:xfrm>
        </p:spPr>
        <p:txBody>
          <a:bodyPr vert="horz" lIns="0" tIns="45720" rIns="91440" bIns="45720" rtlCol="0" anchor="b">
            <a:normAutofit/>
          </a:bodyPr>
          <a:lstStyle/>
          <a:p>
            <a:r>
              <a:rPr lang="en-US" sz="800" dirty="0">
                <a:solidFill>
                  <a:schemeClr val="bg1"/>
                </a:solidFill>
              </a:rPr>
              <a:t>Slide 7: Video link</a:t>
            </a:r>
            <a:endParaRPr lang="en-AU" sz="800" dirty="0">
              <a:solidFill>
                <a:schemeClr val="bg1"/>
              </a:solidFill>
            </a:endParaRPr>
          </a:p>
        </p:txBody>
      </p:sp>
    </p:spTree>
    <p:extLst>
      <p:ext uri="{BB962C8B-B14F-4D97-AF65-F5344CB8AC3E}">
        <p14:creationId xmlns:p14="http://schemas.microsoft.com/office/powerpoint/2010/main" val="13469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1B32-5760-53CF-1B3E-B418F27BD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71AB8-B608-4B60-3ECB-5DF91A88AADA}"/>
              </a:ext>
            </a:extLst>
          </p:cNvPr>
          <p:cNvSpPr>
            <a:spLocks noGrp="1"/>
          </p:cNvSpPr>
          <p:nvPr>
            <p:ph type="title"/>
          </p:nvPr>
        </p:nvSpPr>
        <p:spPr/>
        <p:txBody>
          <a:bodyPr>
            <a:normAutofit/>
          </a:bodyPr>
          <a:lstStyle/>
          <a:p>
            <a:r>
              <a:rPr lang="en-AU" dirty="0"/>
              <a:t>Sustainable Development Goals (SDGs)</a:t>
            </a:r>
            <a:endParaRPr lang="en-US" dirty="0"/>
          </a:p>
        </p:txBody>
      </p:sp>
      <p:sp>
        <p:nvSpPr>
          <p:cNvPr id="4" name="Content Placeholder 2">
            <a:extLst>
              <a:ext uri="{FF2B5EF4-FFF2-40B4-BE49-F238E27FC236}">
                <a16:creationId xmlns:a16="http://schemas.microsoft.com/office/drawing/2014/main" id="{9E35C0D6-BA19-4022-77AD-71BBD5F42DA5}"/>
              </a:ext>
            </a:extLst>
          </p:cNvPr>
          <p:cNvSpPr txBox="1">
            <a:spLocks/>
          </p:cNvSpPr>
          <p:nvPr/>
        </p:nvSpPr>
        <p:spPr>
          <a:xfrm>
            <a:off x="392166" y="1185656"/>
            <a:ext cx="11543802" cy="4861576"/>
          </a:xfrm>
          <a:prstGeom prst="rect">
            <a:avLst/>
          </a:prstGeom>
        </p:spPr>
        <p:txBody>
          <a:bodyPr>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ts val="3800"/>
              </a:lnSpc>
              <a:spcAft>
                <a:spcPts val="400"/>
              </a:spcAft>
            </a:pPr>
            <a:r>
              <a:rPr lang="en-GB" sz="3000" dirty="0">
                <a:latin typeface="Source Sans Pro" panose="020B0503030403020204" pitchFamily="34" charset="0"/>
              </a:rPr>
              <a:t>Classified under five Ps: people, planet, prosperity, peace and partnership.</a:t>
            </a:r>
          </a:p>
          <a:p>
            <a:pPr marL="360000" indent="-360000">
              <a:lnSpc>
                <a:spcPts val="3800"/>
              </a:lnSpc>
              <a:spcAft>
                <a:spcPts val="400"/>
              </a:spcAft>
            </a:pPr>
            <a:r>
              <a:rPr lang="en-GB" sz="3000" b="1" dirty="0">
                <a:latin typeface="Source Sans Pro" panose="020B0503030403020204" pitchFamily="34" charset="0"/>
              </a:rPr>
              <a:t>Prosperity</a:t>
            </a:r>
            <a:r>
              <a:rPr lang="en-GB" sz="3000" dirty="0">
                <a:latin typeface="Source Sans Pro" panose="020B0503030403020204" pitchFamily="34" charset="0"/>
              </a:rPr>
              <a:t> and </a:t>
            </a:r>
            <a:r>
              <a:rPr lang="en-GB" sz="3000" b="1" dirty="0">
                <a:latin typeface="Source Sans Pro" panose="020B0503030403020204" pitchFamily="34" charset="0"/>
              </a:rPr>
              <a:t>partnership</a:t>
            </a:r>
            <a:r>
              <a:rPr lang="en-GB" sz="3000" dirty="0">
                <a:latin typeface="Source Sans Pro" panose="020B0503030403020204" pitchFamily="34" charset="0"/>
              </a:rPr>
              <a:t> </a:t>
            </a:r>
            <a:br>
              <a:rPr lang="en-GB" sz="3000" dirty="0">
                <a:latin typeface="Source Sans Pro" panose="020B0503030403020204" pitchFamily="34" charset="0"/>
              </a:rPr>
            </a:br>
            <a:r>
              <a:rPr lang="en-GB" sz="3000" dirty="0">
                <a:latin typeface="Source Sans Pro" panose="020B0503030403020204" pitchFamily="34" charset="0"/>
              </a:rPr>
              <a:t>are the focus of these lessons.</a:t>
            </a:r>
          </a:p>
          <a:p>
            <a:pPr marL="360000" indent="-360000">
              <a:lnSpc>
                <a:spcPts val="3800"/>
              </a:lnSpc>
              <a:spcAft>
                <a:spcPts val="400"/>
              </a:spcAft>
            </a:pPr>
            <a:r>
              <a:rPr lang="en-GB" sz="3000" dirty="0">
                <a:latin typeface="Source Sans Pro" panose="020B0503030403020204" pitchFamily="34" charset="0"/>
              </a:rPr>
              <a:t>Key questions to consider:</a:t>
            </a:r>
          </a:p>
          <a:p>
            <a:pPr marL="817200" lvl="2" indent="-457200">
              <a:lnSpc>
                <a:spcPts val="3800"/>
              </a:lnSpc>
              <a:spcAft>
                <a:spcPts val="400"/>
              </a:spcAft>
              <a:buFont typeface="Wingdings" pitchFamily="2" charset="2"/>
              <a:buChar char="Ø"/>
            </a:pPr>
            <a:r>
              <a:rPr lang="en-GB" sz="3000" dirty="0">
                <a:latin typeface="Source Sans Pro" panose="020B0503030403020204" pitchFamily="34" charset="0"/>
              </a:rPr>
              <a:t>What is meant by prosperity?</a:t>
            </a:r>
          </a:p>
          <a:p>
            <a:pPr marL="817200" lvl="2" indent="-457200">
              <a:lnSpc>
                <a:spcPts val="3800"/>
              </a:lnSpc>
              <a:spcAft>
                <a:spcPts val="400"/>
              </a:spcAft>
              <a:buFont typeface="Wingdings" pitchFamily="2" charset="2"/>
              <a:buChar char="Ø"/>
            </a:pPr>
            <a:r>
              <a:rPr lang="en-GB" sz="3000" dirty="0">
                <a:latin typeface="Source Sans Pro" panose="020B0503030403020204" pitchFamily="34" charset="0"/>
              </a:rPr>
              <a:t>How do partnerships help </a:t>
            </a:r>
            <a:br>
              <a:rPr lang="en-GB" sz="3000" dirty="0">
                <a:latin typeface="Source Sans Pro" panose="020B0503030403020204" pitchFamily="34" charset="0"/>
              </a:rPr>
            </a:br>
            <a:r>
              <a:rPr lang="en-GB" sz="3000" dirty="0">
                <a:latin typeface="Source Sans Pro" panose="020B0503030403020204" pitchFamily="34" charset="0"/>
              </a:rPr>
              <a:t>global human development?</a:t>
            </a:r>
          </a:p>
        </p:txBody>
      </p:sp>
      <p:pic>
        <p:nvPicPr>
          <p:cNvPr id="3" name="Picture 2" descr="Infographic of the UN's 17 Sustainable Development Goals&#10;&#10;">
            <a:extLst>
              <a:ext uri="{FF2B5EF4-FFF2-40B4-BE49-F238E27FC236}">
                <a16:creationId xmlns:a16="http://schemas.microsoft.com/office/drawing/2014/main" id="{9B78CCC4-71A4-E35A-E9BE-5355DA5EBD13}"/>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53" r="258" b="2"/>
          <a:stretch>
            <a:fillRect/>
          </a:stretch>
        </p:blipFill>
        <p:spPr bwMode="auto">
          <a:xfrm>
            <a:off x="6071376" y="2290714"/>
            <a:ext cx="5960879" cy="358380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3103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1AD5-4428-D1CB-9502-D7F69509F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EB67B-A2F4-1E75-393D-06B66DE4EF9F}"/>
              </a:ext>
            </a:extLst>
          </p:cNvPr>
          <p:cNvSpPr>
            <a:spLocks noGrp="1"/>
          </p:cNvSpPr>
          <p:nvPr>
            <p:ph type="ctrTitle"/>
          </p:nvPr>
        </p:nvSpPr>
        <p:spPr>
          <a:xfrm>
            <a:off x="392166" y="1570796"/>
            <a:ext cx="6951314" cy="4289845"/>
          </a:xfrm>
        </p:spPr>
        <p:txBody>
          <a:bodyPr>
            <a:normAutofit/>
          </a:bodyPr>
          <a:lstStyle/>
          <a:p>
            <a:pPr>
              <a:lnSpc>
                <a:spcPts val="6000"/>
              </a:lnSpc>
            </a:pPr>
            <a:r>
              <a:rPr lang="en-GB" sz="5200" dirty="0"/>
              <a:t>How does blended finance help large development projects?</a:t>
            </a:r>
            <a:endParaRPr lang="en-US" sz="5200" dirty="0"/>
          </a:p>
        </p:txBody>
      </p:sp>
      <p:sp>
        <p:nvSpPr>
          <p:cNvPr id="3" name="TextBox 2">
            <a:extLst>
              <a:ext uri="{FF2B5EF4-FFF2-40B4-BE49-F238E27FC236}">
                <a16:creationId xmlns:a16="http://schemas.microsoft.com/office/drawing/2014/main" id="{F2F15538-F9D4-5854-8E87-FF851F05A615}"/>
              </a:ext>
            </a:extLst>
          </p:cNvPr>
          <p:cNvSpPr txBox="1"/>
          <p:nvPr/>
        </p:nvSpPr>
        <p:spPr>
          <a:xfrm>
            <a:off x="392166" y="534747"/>
            <a:ext cx="1859095" cy="630942"/>
          </a:xfrm>
          <a:prstGeom prst="rect">
            <a:avLst/>
          </a:prstGeom>
          <a:noFill/>
        </p:spPr>
        <p:txBody>
          <a:bodyPr wrap="square" lIns="0">
            <a:spAutoFit/>
          </a:bodyPr>
          <a:lstStyle/>
          <a:p>
            <a:r>
              <a:rPr lang="en-US" sz="3500" b="1" dirty="0">
                <a:solidFill>
                  <a:schemeClr val="accent2"/>
                </a:solidFill>
                <a:latin typeface="Source Sans Pro Semibold" panose="020B0503030403020204" pitchFamily="34" charset="0"/>
              </a:rPr>
              <a:t>Lesson 2</a:t>
            </a:r>
          </a:p>
        </p:txBody>
      </p:sp>
    </p:spTree>
    <p:extLst>
      <p:ext uri="{BB962C8B-B14F-4D97-AF65-F5344CB8AC3E}">
        <p14:creationId xmlns:p14="http://schemas.microsoft.com/office/powerpoint/2010/main" val="3146227669"/>
      </p:ext>
    </p:extLst>
  </p:cSld>
  <p:clrMapOvr>
    <a:masterClrMapping/>
  </p:clrMapOvr>
</p:sld>
</file>

<file path=ppt/theme/theme1.xml><?xml version="1.0" encoding="utf-8"?>
<a:theme xmlns:a="http://schemas.openxmlformats.org/drawingml/2006/main" name="Office Theme">
  <a:themeElements>
    <a:clrScheme name="Global Ed">
      <a:dk1>
        <a:srgbClr val="000000"/>
      </a:dk1>
      <a:lt1>
        <a:srgbClr val="E6F3F2"/>
      </a:lt1>
      <a:dk2>
        <a:srgbClr val="0E2841"/>
      </a:dk2>
      <a:lt2>
        <a:srgbClr val="FEF9ED"/>
      </a:lt2>
      <a:accent1>
        <a:srgbClr val="065157"/>
      </a:accent1>
      <a:accent2>
        <a:srgbClr val="00837C"/>
      </a:accent2>
      <a:accent3>
        <a:srgbClr val="F3B223"/>
      </a:accent3>
      <a:accent4>
        <a:srgbClr val="CCE6E5"/>
      </a:accent4>
      <a:accent5>
        <a:srgbClr val="00837C"/>
      </a:accent5>
      <a:accent6>
        <a:srgbClr val="00837C"/>
      </a:accent6>
      <a:hlink>
        <a:srgbClr val="00837C"/>
      </a:hlink>
      <a:folHlink>
        <a:srgbClr val="0651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D63B06336DD48B4944551E1A7B4D8" ma:contentTypeVersion="18" ma:contentTypeDescription="Create a new document." ma:contentTypeScope="" ma:versionID="42100a60e008955486c434f02929e03a">
  <xsd:schema xmlns:xsd="http://www.w3.org/2001/XMLSchema" xmlns:xs="http://www.w3.org/2001/XMLSchema" xmlns:p="http://schemas.microsoft.com/office/2006/metadata/properties" xmlns:ns2="99303871-8934-4198-a088-14ac5c5d1c31" xmlns:ns3="6f2ae4e0-94e8-4b28-8f95-861d59f7ae70" targetNamespace="http://schemas.microsoft.com/office/2006/metadata/properties" ma:root="true" ma:fieldsID="fb19140305ec6cc42dd904f7f6d9f015" ns2:_="" ns3:_="">
    <xsd:import namespace="99303871-8934-4198-a088-14ac5c5d1c31"/>
    <xsd:import namespace="6f2ae4e0-94e8-4b28-8f95-861d59f7ae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ServiceOCR" minOccurs="0"/>
                <xsd:element ref="ns2:MediaLengthInSecond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03871-8934-4198-a088-14ac5c5d1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0eb7d5-ca27-4af2-baac-ce437925366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ae4e0-94e8-4b28-8f95-861d59f7ae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809fa2-c2da-453f-9c3e-eead0055a1b0}" ma:internalName="TaxCatchAll" ma:showField="CatchAllData" ma:web="6f2ae4e0-94e8-4b28-8f95-861d59f7a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303871-8934-4198-a088-14ac5c5d1c31">
      <Terms xmlns="http://schemas.microsoft.com/office/infopath/2007/PartnerControls"/>
    </lcf76f155ced4ddcb4097134ff3c332f>
    <TaxCatchAll xmlns="6f2ae4e0-94e8-4b28-8f95-861d59f7ae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D1278-BBA8-42AF-8399-B247F2DB4A77}"/>
</file>

<file path=customXml/itemProps2.xml><?xml version="1.0" encoding="utf-8"?>
<ds:datastoreItem xmlns:ds="http://schemas.openxmlformats.org/officeDocument/2006/customXml" ds:itemID="{1738CC16-A383-4C01-96A0-E1921AE04BDF}">
  <ds:schemaRefs>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ff236c08-9611-4854-a4bb-16d44b7327b6"/>
    <ds:schemaRef ds:uri="64eff3df-e3d6-48ed-978f-45ff25640900"/>
    <ds:schemaRef ds:uri="http://purl.org/dc/dcmitype/"/>
  </ds:schemaRefs>
</ds:datastoreItem>
</file>

<file path=customXml/itemProps3.xml><?xml version="1.0" encoding="utf-8"?>
<ds:datastoreItem xmlns:ds="http://schemas.openxmlformats.org/officeDocument/2006/customXml" ds:itemID="{1DE12B4E-845D-4B2B-B70B-EEBABFF708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3657</TotalTime>
  <Words>1082</Words>
  <Application>Microsoft Office PowerPoint</Application>
  <PresentationFormat>Widescreen</PresentationFormat>
  <Paragraphs>120</Paragraphs>
  <Slides>20</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Source Sans Pro</vt:lpstr>
      <vt:lpstr>Source Sans Pro Semibold</vt:lpstr>
      <vt:lpstr>Symbol</vt:lpstr>
      <vt:lpstr>Wingdings</vt:lpstr>
      <vt:lpstr>Office Theme</vt:lpstr>
      <vt:lpstr>How is global human development financed?</vt:lpstr>
      <vt:lpstr>Learning intentions: Lesson 1</vt:lpstr>
      <vt:lpstr>The role of the UN</vt:lpstr>
      <vt:lpstr>Sustainable Development Goals</vt:lpstr>
      <vt:lpstr>What might these icons represent in terms of global human development?</vt:lpstr>
      <vt:lpstr>UN Sustainable Development Goals</vt:lpstr>
      <vt:lpstr>Slide 7: Video link</vt:lpstr>
      <vt:lpstr>Sustainable Development Goals (SDGs)</vt:lpstr>
      <vt:lpstr>How does blended finance help large development projects?</vt:lpstr>
      <vt:lpstr>Learning intentions: Lesson 2</vt:lpstr>
      <vt:lpstr>Insurance and risk</vt:lpstr>
      <vt:lpstr>Loans and risk</vt:lpstr>
      <vt:lpstr>Loans and risk</vt:lpstr>
      <vt:lpstr>Financing development</vt:lpstr>
      <vt:lpstr>Blended finance</vt:lpstr>
      <vt:lpstr>Who’s involved?</vt:lpstr>
      <vt:lpstr>Slide 17: Example partnerships</vt:lpstr>
      <vt:lpstr>How is microfinance promoting local economic growth?</vt:lpstr>
      <vt:lpstr>Learning intentions</vt:lpstr>
      <vt:lpstr>Poverty and inequality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Australia interconnect with  the Pacific to manage environmental hazards?</dc:title>
  <dc:creator>Katrina Davey</dc:creator>
  <cp:lastModifiedBy>Martine Power</cp:lastModifiedBy>
  <cp:revision>22</cp:revision>
  <dcterms:created xsi:type="dcterms:W3CDTF">2025-05-23T05:58:39Z</dcterms:created>
  <dcterms:modified xsi:type="dcterms:W3CDTF">2026-03-26T18:40:56Z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0x010100D6BD63B06336DD48B4944551E1A7B4D8</vt:lpwstr>
  </property>
  <property fmtid="{D5CDD505-2E9C-101B-9397-08002B2CF9AE}" pid="3" name="MediaServiceImageTags">
    <vt:lpwstr/>
  </property>
</Properties>
</file>