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0" r:id="rId5"/>
    <p:sldId id="269" r:id="rId6"/>
    <p:sldId id="278" r:id="rId7"/>
    <p:sldId id="279" r:id="rId8"/>
    <p:sldId id="280" r:id="rId9"/>
    <p:sldId id="266" r:id="rId10"/>
    <p:sldId id="271" r:id="rId11"/>
    <p:sldId id="281" r:id="rId12"/>
    <p:sldId id="282" r:id="rId13"/>
    <p:sldId id="283" r:id="rId14"/>
    <p:sldId id="275" r:id="rId15"/>
    <p:sldId id="277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30B35E-B656-EBCE-3AD9-DFF306B019D2}" name="Katrina Davey" initials="KD" userId="S::katrina.davey@esa.edu.au::fd9163fe-4e0f-45e0-8c39-3b595d38da52" providerId="AD"/>
  <p188:author id="{49F87EAE-6CC1-99D4-8E31-202EF7FA06F2}" name="Trish Wilson" initials="TW" userId="1a8d7cc3620296f7" providerId="Windows Live"/>
  <p188:author id="{C45700C7-E621-9E55-87F9-E677FD960443}" name="Aja Bongiorno" initials="AB" userId="S::Aja.Bongiorno@esa.edu.au::f06bccf4-c259-48cd-b259-591b80ae2829" providerId="AD"/>
  <p188:author id="{D18091E1-27D4-B931-9E4D-D63363257230}" name="Barbara" initials="BD" userId="Barbara" providerId="None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5D69A-E468-4E52-ABA3-41AE6ADD2C62}" v="83" dt="2026-03-23T09:41:3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20" autoAdjust="0"/>
  </p:normalViewPr>
  <p:slideViewPr>
    <p:cSldViewPr snapToGrid="0">
      <p:cViewPr varScale="1">
        <p:scale>
          <a:sx n="46" d="100"/>
          <a:sy n="46" d="100"/>
        </p:scale>
        <p:origin x="64" y="692"/>
      </p:cViewPr>
      <p:guideLst/>
    </p:cSldViewPr>
  </p:slideViewPr>
  <p:outlineViewPr>
    <p:cViewPr>
      <p:scale>
        <a:sx n="33" d="100"/>
        <a:sy n="33" d="100"/>
      </p:scale>
      <p:origin x="0" y="-4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46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7E6F3FA5-C1B1-41B5-9114-0A8B33EA4CFA}"/>
    <pc:docChg chg="custSel modSld">
      <pc:chgData name="Martine Power" userId="f3410e55-3c0b-475c-b0b5-72038337e5c9" providerId="ADAL" clId="{7E6F3FA5-C1B1-41B5-9114-0A8B33EA4CFA}" dt="2026-03-23T09:41:39.960" v="451" actId="207"/>
      <pc:docMkLst>
        <pc:docMk/>
      </pc:docMkLst>
      <pc:sldChg chg="addSp modSp mod">
        <pc:chgData name="Martine Power" userId="f3410e55-3c0b-475c-b0b5-72038337e5c9" providerId="ADAL" clId="{7E6F3FA5-C1B1-41B5-9114-0A8B33EA4CFA}" dt="2026-03-23T09:40:23.821" v="409" actId="207"/>
        <pc:sldMkLst>
          <pc:docMk/>
          <pc:sldMk cId="1346956507" sldId="266"/>
        </pc:sldMkLst>
        <pc:spChg chg="add mod">
          <ac:chgData name="Martine Power" userId="f3410e55-3c0b-475c-b0b5-72038337e5c9" providerId="ADAL" clId="{7E6F3FA5-C1B1-41B5-9114-0A8B33EA4CFA}" dt="2026-03-23T09:40:23.821" v="409" actId="207"/>
          <ac:spMkLst>
            <pc:docMk/>
            <pc:sldMk cId="1346956507" sldId="266"/>
            <ac:spMk id="2" creationId="{8F4CFAAF-7E05-1BCF-1DB8-47D6CD75E3A1}"/>
          </ac:spMkLst>
        </pc:spChg>
        <pc:picChg chg="mod">
          <ac:chgData name="Martine Power" userId="f3410e55-3c0b-475c-b0b5-72038337e5c9" providerId="ADAL" clId="{7E6F3FA5-C1B1-41B5-9114-0A8B33EA4CFA}" dt="2026-03-23T08:49:21.512" v="350" actId="962"/>
          <ac:picMkLst>
            <pc:docMk/>
            <pc:sldMk cId="1346956507" sldId="266"/>
            <ac:picMk id="3" creationId="{F4EAF30B-2423-C71E-A2C4-64A70F9F704D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8:47:52.364" v="342" actId="962"/>
        <pc:sldMkLst>
          <pc:docMk/>
          <pc:sldMk cId="1799176025" sldId="269"/>
        </pc:sldMkLst>
        <pc:spChg chg="mod">
          <ac:chgData name="Martine Power" userId="f3410e55-3c0b-475c-b0b5-72038337e5c9" providerId="ADAL" clId="{7E6F3FA5-C1B1-41B5-9114-0A8B33EA4CFA}" dt="2026-03-23T08:47:52.364" v="342" actId="962"/>
          <ac:spMkLst>
            <pc:docMk/>
            <pc:sldMk cId="1799176025" sldId="269"/>
            <ac:spMk id="4" creationId="{663F3E4E-4700-FE25-E788-0C1A592EFFBC}"/>
          </ac:spMkLst>
        </pc:spChg>
        <pc:picChg chg="mod">
          <ac:chgData name="Martine Power" userId="f3410e55-3c0b-475c-b0b5-72038337e5c9" providerId="ADAL" clId="{7E6F3FA5-C1B1-41B5-9114-0A8B33EA4CFA}" dt="2026-03-23T08:46:34.753" v="340" actId="962"/>
          <ac:picMkLst>
            <pc:docMk/>
            <pc:sldMk cId="1799176025" sldId="269"/>
            <ac:picMk id="6" creationId="{FD279B63-879D-CB5E-8201-73AE83B6594E}"/>
          </ac:picMkLst>
        </pc:picChg>
      </pc:sldChg>
      <pc:sldChg chg="modNotesTx">
        <pc:chgData name="Martine Power" userId="f3410e55-3c0b-475c-b0b5-72038337e5c9" providerId="ADAL" clId="{7E6F3FA5-C1B1-41B5-9114-0A8B33EA4CFA}" dt="2026-03-12T02:06:06.943" v="59" actId="20577"/>
        <pc:sldMkLst>
          <pc:docMk/>
          <pc:sldMk cId="3031059511" sldId="270"/>
        </pc:sldMkLst>
      </pc:sldChg>
      <pc:sldChg chg="modNotesTx">
        <pc:chgData name="Martine Power" userId="f3410e55-3c0b-475c-b0b5-72038337e5c9" providerId="ADAL" clId="{7E6F3FA5-C1B1-41B5-9114-0A8B33EA4CFA}" dt="2026-03-12T02:07:55.471" v="153" actId="20577"/>
        <pc:sldMkLst>
          <pc:docMk/>
          <pc:sldMk cId="1056462634" sldId="271"/>
        </pc:sldMkLst>
      </pc:sldChg>
      <pc:sldChg chg="modSp mod">
        <pc:chgData name="Martine Power" userId="f3410e55-3c0b-475c-b0b5-72038337e5c9" providerId="ADAL" clId="{7E6F3FA5-C1B1-41B5-9114-0A8B33EA4CFA}" dt="2026-03-23T09:37:59.729" v="359" actId="962"/>
        <pc:sldMkLst>
          <pc:docMk/>
          <pc:sldMk cId="2709624640" sldId="275"/>
        </pc:sldMkLst>
        <pc:picChg chg="mod">
          <ac:chgData name="Martine Power" userId="f3410e55-3c0b-475c-b0b5-72038337e5c9" providerId="ADAL" clId="{7E6F3FA5-C1B1-41B5-9114-0A8B33EA4CFA}" dt="2026-03-23T09:37:59.729" v="359" actId="962"/>
          <ac:picMkLst>
            <pc:docMk/>
            <pc:sldMk cId="2709624640" sldId="275"/>
            <ac:picMk id="4" creationId="{CFD6DA06-DCA6-8FA6-9C13-2E4FD561AC62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8:48:36.863" v="345" actId="962"/>
        <pc:sldMkLst>
          <pc:docMk/>
          <pc:sldMk cId="3995036897" sldId="278"/>
        </pc:sldMkLst>
        <pc:picChg chg="mod">
          <ac:chgData name="Martine Power" userId="f3410e55-3c0b-475c-b0b5-72038337e5c9" providerId="ADAL" clId="{7E6F3FA5-C1B1-41B5-9114-0A8B33EA4CFA}" dt="2026-03-23T08:48:36.863" v="345" actId="962"/>
          <ac:picMkLst>
            <pc:docMk/>
            <pc:sldMk cId="3995036897" sldId="278"/>
            <ac:picMk id="4" creationId="{84FA414A-254F-B401-76E1-7F5CDB1B7652}"/>
          </ac:picMkLst>
        </pc:picChg>
        <pc:picChg chg="mod">
          <ac:chgData name="Martine Power" userId="f3410e55-3c0b-475c-b0b5-72038337e5c9" providerId="ADAL" clId="{7E6F3FA5-C1B1-41B5-9114-0A8B33EA4CFA}" dt="2026-03-23T08:47:55.306" v="343" actId="962"/>
          <ac:picMkLst>
            <pc:docMk/>
            <pc:sldMk cId="3995036897" sldId="278"/>
            <ac:picMk id="6" creationId="{9EB79115-0439-C955-77E2-C6FED25BF6FC}"/>
          </ac:picMkLst>
        </pc:picChg>
      </pc:sldChg>
      <pc:sldChg chg="modSp mod">
        <pc:chgData name="Martine Power" userId="f3410e55-3c0b-475c-b0b5-72038337e5c9" providerId="ADAL" clId="{7E6F3FA5-C1B1-41B5-9114-0A8B33EA4CFA}" dt="2026-03-23T08:48:41.134" v="346" actId="962"/>
        <pc:sldMkLst>
          <pc:docMk/>
          <pc:sldMk cId="1114927587" sldId="279"/>
        </pc:sldMkLst>
        <pc:picChg chg="mod">
          <ac:chgData name="Martine Power" userId="f3410e55-3c0b-475c-b0b5-72038337e5c9" providerId="ADAL" clId="{7E6F3FA5-C1B1-41B5-9114-0A8B33EA4CFA}" dt="2026-03-23T08:48:41.134" v="346" actId="962"/>
          <ac:picMkLst>
            <pc:docMk/>
            <pc:sldMk cId="1114927587" sldId="279"/>
            <ac:picMk id="6" creationId="{58A3A62B-0D8D-799C-F526-74967851B8BB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8:49:16.720" v="349" actId="962"/>
        <pc:sldMkLst>
          <pc:docMk/>
          <pc:sldMk cId="3733810128" sldId="280"/>
        </pc:sldMkLst>
        <pc:picChg chg="mod">
          <ac:chgData name="Martine Power" userId="f3410e55-3c0b-475c-b0b5-72038337e5c9" providerId="ADAL" clId="{7E6F3FA5-C1B1-41B5-9114-0A8B33EA4CFA}" dt="2026-03-23T08:49:16.720" v="349" actId="962"/>
          <ac:picMkLst>
            <pc:docMk/>
            <pc:sldMk cId="3733810128" sldId="280"/>
            <ac:picMk id="5" creationId="{2B71C879-40E8-826E-9CE0-F87FF4C81625}"/>
          </ac:picMkLst>
        </pc:picChg>
        <pc:picChg chg="mod">
          <ac:chgData name="Martine Power" userId="f3410e55-3c0b-475c-b0b5-72038337e5c9" providerId="ADAL" clId="{7E6F3FA5-C1B1-41B5-9114-0A8B33EA4CFA}" dt="2026-03-23T08:48:45.943" v="347" actId="962"/>
          <ac:picMkLst>
            <pc:docMk/>
            <pc:sldMk cId="3733810128" sldId="280"/>
            <ac:picMk id="6" creationId="{7808D875-188F-4FBD-7761-F2BD042527C7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8:49:54.805" v="353" actId="962"/>
        <pc:sldMkLst>
          <pc:docMk/>
          <pc:sldMk cId="3609537243" sldId="281"/>
        </pc:sldMkLst>
        <pc:spChg chg="mod">
          <ac:chgData name="Martine Power" userId="f3410e55-3c0b-475c-b0b5-72038337e5c9" providerId="ADAL" clId="{7E6F3FA5-C1B1-41B5-9114-0A8B33EA4CFA}" dt="2026-03-23T08:49:54.805" v="353" actId="962"/>
          <ac:spMkLst>
            <pc:docMk/>
            <pc:sldMk cId="3609537243" sldId="281"/>
            <ac:spMk id="4" creationId="{044D1CCF-4A52-505B-5993-50A44A6D1AB2}"/>
          </ac:spMkLst>
        </pc:spChg>
        <pc:picChg chg="mod">
          <ac:chgData name="Martine Power" userId="f3410e55-3c0b-475c-b0b5-72038337e5c9" providerId="ADAL" clId="{7E6F3FA5-C1B1-41B5-9114-0A8B33EA4CFA}" dt="2026-03-23T08:49:23.510" v="351" actId="962"/>
          <ac:picMkLst>
            <pc:docMk/>
            <pc:sldMk cId="3609537243" sldId="281"/>
            <ac:picMk id="6" creationId="{B3BD41ED-2E29-AD31-D91F-5E1375F0F341}"/>
          </ac:picMkLst>
        </pc:picChg>
      </pc:sldChg>
      <pc:sldChg chg="addSp modSp mod modNotesTx">
        <pc:chgData name="Martine Power" userId="f3410e55-3c0b-475c-b0b5-72038337e5c9" providerId="ADAL" clId="{7E6F3FA5-C1B1-41B5-9114-0A8B33EA4CFA}" dt="2026-03-23T09:41:39.960" v="451" actId="207"/>
        <pc:sldMkLst>
          <pc:docMk/>
          <pc:sldMk cId="2141757346" sldId="282"/>
        </pc:sldMkLst>
        <pc:spChg chg="add mod">
          <ac:chgData name="Martine Power" userId="f3410e55-3c0b-475c-b0b5-72038337e5c9" providerId="ADAL" clId="{7E6F3FA5-C1B1-41B5-9114-0A8B33EA4CFA}" dt="2026-03-23T09:41:39.960" v="451" actId="207"/>
          <ac:spMkLst>
            <pc:docMk/>
            <pc:sldMk cId="2141757346" sldId="282"/>
            <ac:spMk id="2" creationId="{30FC4ED0-53C5-FC57-D1A0-C4CFC15C3C5C}"/>
          </ac:spMkLst>
        </pc:spChg>
        <pc:picChg chg="mod">
          <ac:chgData name="Martine Power" userId="f3410e55-3c0b-475c-b0b5-72038337e5c9" providerId="ADAL" clId="{7E6F3FA5-C1B1-41B5-9114-0A8B33EA4CFA}" dt="2026-03-23T08:50:59.326" v="355" actId="962"/>
          <ac:picMkLst>
            <pc:docMk/>
            <pc:sldMk cId="2141757346" sldId="282"/>
            <ac:picMk id="4" creationId="{B4D3A581-BF80-F09F-9A85-57220E73F0CD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9:40:34.394" v="410" actId="33553"/>
        <pc:sldMkLst>
          <pc:docMk/>
          <pc:sldMk cId="1582467328" sldId="283"/>
        </pc:sldMkLst>
        <pc:spChg chg="mod">
          <ac:chgData name="Martine Power" userId="f3410e55-3c0b-475c-b0b5-72038337e5c9" providerId="ADAL" clId="{7E6F3FA5-C1B1-41B5-9114-0A8B33EA4CFA}" dt="2026-03-23T09:40:34.394" v="410" actId="33553"/>
          <ac:spMkLst>
            <pc:docMk/>
            <pc:sldMk cId="1582467328" sldId="283"/>
            <ac:spMk id="9" creationId="{4E59BE17-2C7D-DE71-0EBF-EF40EE135572}"/>
          </ac:spMkLst>
        </pc:spChg>
        <pc:picChg chg="mod">
          <ac:chgData name="Martine Power" userId="f3410e55-3c0b-475c-b0b5-72038337e5c9" providerId="ADAL" clId="{7E6F3FA5-C1B1-41B5-9114-0A8B33EA4CFA}" dt="2026-03-23T09:35:41.808" v="357" actId="962"/>
          <ac:picMkLst>
            <pc:docMk/>
            <pc:sldMk cId="1582467328" sldId="283"/>
            <ac:picMk id="6" creationId="{AE1A4F3A-945E-3BA9-C6BF-B1226C29F904}"/>
          </ac:picMkLst>
        </pc:picChg>
      </pc:sldChg>
      <pc:sldChg chg="modSp mod">
        <pc:chgData name="Martine Power" userId="f3410e55-3c0b-475c-b0b5-72038337e5c9" providerId="ADAL" clId="{7E6F3FA5-C1B1-41B5-9114-0A8B33EA4CFA}" dt="2026-03-23T09:40:43.491" v="411" actId="33553"/>
        <pc:sldMkLst>
          <pc:docMk/>
          <pc:sldMk cId="2469760700" sldId="284"/>
        </pc:sldMkLst>
        <pc:spChg chg="mod">
          <ac:chgData name="Martine Power" userId="f3410e55-3c0b-475c-b0b5-72038337e5c9" providerId="ADAL" clId="{7E6F3FA5-C1B1-41B5-9114-0A8B33EA4CFA}" dt="2026-03-23T09:40:43.491" v="411" actId="33553"/>
          <ac:spMkLst>
            <pc:docMk/>
            <pc:sldMk cId="2469760700" sldId="284"/>
            <ac:spMk id="5" creationId="{803AA602-C4B5-A65E-A358-C63CC6ABF897}"/>
          </ac:spMkLst>
        </pc:spChg>
        <pc:picChg chg="mod">
          <ac:chgData name="Martine Power" userId="f3410e55-3c0b-475c-b0b5-72038337e5c9" providerId="ADAL" clId="{7E6F3FA5-C1B1-41B5-9114-0A8B33EA4CFA}" dt="2026-03-23T09:38:03.858" v="360" actId="962"/>
          <ac:picMkLst>
            <pc:docMk/>
            <pc:sldMk cId="2469760700" sldId="284"/>
            <ac:picMk id="3" creationId="{F4EAF30B-2423-C71E-A2C4-64A70F9F704D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9:38:47.058" v="363" actId="962"/>
        <pc:sldMkLst>
          <pc:docMk/>
          <pc:sldMk cId="4188355480" sldId="285"/>
        </pc:sldMkLst>
        <pc:spChg chg="mod">
          <ac:chgData name="Martine Power" userId="f3410e55-3c0b-475c-b0b5-72038337e5c9" providerId="ADAL" clId="{7E6F3FA5-C1B1-41B5-9114-0A8B33EA4CFA}" dt="2026-03-23T09:38:47.058" v="363" actId="962"/>
          <ac:spMkLst>
            <pc:docMk/>
            <pc:sldMk cId="4188355480" sldId="285"/>
            <ac:spMk id="10" creationId="{211E6479-03B0-F977-553F-9E1C9E4014A5}"/>
          </ac:spMkLst>
        </pc:spChg>
        <pc:picChg chg="mod">
          <ac:chgData name="Martine Power" userId="f3410e55-3c0b-475c-b0b5-72038337e5c9" providerId="ADAL" clId="{7E6F3FA5-C1B1-41B5-9114-0A8B33EA4CFA}" dt="2026-03-23T09:38:05.833" v="361" actId="962"/>
          <ac:picMkLst>
            <pc:docMk/>
            <pc:sldMk cId="4188355480" sldId="285"/>
            <ac:picMk id="8" creationId="{62EFBE54-CF62-2B61-DA91-8110E0F315B9}"/>
          </ac:picMkLst>
        </pc:picChg>
      </pc:sldChg>
      <pc:sldChg chg="modSp mod modNotesTx">
        <pc:chgData name="Martine Power" userId="f3410e55-3c0b-475c-b0b5-72038337e5c9" providerId="ADAL" clId="{7E6F3FA5-C1B1-41B5-9114-0A8B33EA4CFA}" dt="2026-03-23T09:39:43.350" v="366" actId="962"/>
        <pc:sldMkLst>
          <pc:docMk/>
          <pc:sldMk cId="4222577178" sldId="286"/>
        </pc:sldMkLst>
        <pc:spChg chg="mod">
          <ac:chgData name="Martine Power" userId="f3410e55-3c0b-475c-b0b5-72038337e5c9" providerId="ADAL" clId="{7E6F3FA5-C1B1-41B5-9114-0A8B33EA4CFA}" dt="2026-03-23T09:39:43.350" v="366" actId="962"/>
          <ac:spMkLst>
            <pc:docMk/>
            <pc:sldMk cId="4222577178" sldId="286"/>
            <ac:spMk id="4" creationId="{D5AD033A-1ABC-B357-7295-07BAC8C29E4E}"/>
          </ac:spMkLst>
        </pc:spChg>
        <pc:picChg chg="mod">
          <ac:chgData name="Martine Power" userId="f3410e55-3c0b-475c-b0b5-72038337e5c9" providerId="ADAL" clId="{7E6F3FA5-C1B1-41B5-9114-0A8B33EA4CFA}" dt="2026-03-23T09:39:17.746" v="364" actId="962"/>
          <ac:picMkLst>
            <pc:docMk/>
            <pc:sldMk cId="4222577178" sldId="286"/>
            <ac:picMk id="8" creationId="{76E1BC90-442D-9A59-817D-C09B010884F5}"/>
          </ac:picMkLst>
        </pc:picChg>
      </pc:sldChg>
    </pc:docChg>
  </pc:docChgLst>
  <pc:docChgLst>
    <pc:chgData name="Jessica Boland" userId="f987fcc3-d97f-48ab-96ab-272559a3e60b" providerId="ADAL" clId="{D24B48FB-A023-4C31-A696-6E3BC752B178}"/>
    <pc:docChg chg="undo custSel modSld">
      <pc:chgData name="Jessica Boland" userId="f987fcc3-d97f-48ab-96ab-272559a3e60b" providerId="ADAL" clId="{D24B48FB-A023-4C31-A696-6E3BC752B178}" dt="2026-03-13T00:43:15.678" v="283" actId="20577"/>
      <pc:docMkLst>
        <pc:docMk/>
      </pc:docMkLst>
      <pc:sldChg chg="modNotesTx">
        <pc:chgData name="Jessica Boland" userId="f987fcc3-d97f-48ab-96ab-272559a3e60b" providerId="ADAL" clId="{D24B48FB-A023-4C31-A696-6E3BC752B178}" dt="2026-03-13T00:21:49.144" v="91" actId="20577"/>
        <pc:sldMkLst>
          <pc:docMk/>
          <pc:sldMk cId="3995036897" sldId="278"/>
        </pc:sldMkLst>
      </pc:sldChg>
      <pc:sldChg chg="modNotesTx">
        <pc:chgData name="Jessica Boland" userId="f987fcc3-d97f-48ab-96ab-272559a3e60b" providerId="ADAL" clId="{D24B48FB-A023-4C31-A696-6E3BC752B178}" dt="2026-03-13T00:35:29.777" v="185" actId="20577"/>
        <pc:sldMkLst>
          <pc:docMk/>
          <pc:sldMk cId="1114927587" sldId="279"/>
        </pc:sldMkLst>
      </pc:sldChg>
      <pc:sldChg chg="modNotesTx">
        <pc:chgData name="Jessica Boland" userId="f987fcc3-d97f-48ab-96ab-272559a3e60b" providerId="ADAL" clId="{D24B48FB-A023-4C31-A696-6E3BC752B178}" dt="2026-03-13T00:28:52.320" v="164" actId="20577"/>
        <pc:sldMkLst>
          <pc:docMk/>
          <pc:sldMk cId="3733810128" sldId="280"/>
        </pc:sldMkLst>
      </pc:sldChg>
      <pc:sldChg chg="modNotesTx">
        <pc:chgData name="Jessica Boland" userId="f987fcc3-d97f-48ab-96ab-272559a3e60b" providerId="ADAL" clId="{D24B48FB-A023-4C31-A696-6E3BC752B178}" dt="2026-03-13T00:43:00.987" v="282" actId="20577"/>
        <pc:sldMkLst>
          <pc:docMk/>
          <pc:sldMk cId="2141757346" sldId="282"/>
        </pc:sldMkLst>
      </pc:sldChg>
      <pc:sldChg chg="modNotesTx">
        <pc:chgData name="Jessica Boland" userId="f987fcc3-d97f-48ab-96ab-272559a3e60b" providerId="ADAL" clId="{D24B48FB-A023-4C31-A696-6E3BC752B178}" dt="2026-03-13T00:43:15.678" v="283" actId="20577"/>
        <pc:sldMkLst>
          <pc:docMk/>
          <pc:sldMk cId="1582467328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8A8CC-5A52-5561-9EE1-570D7EA6F9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CC645-F0A2-4F64-8EA9-F207F20041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29A3F-9073-9647-97DC-1EA0E7CEE9C1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E074D-2C88-45C8-C966-7636F0437A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E38F2-E320-9E6B-0814-024F5AF6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1B7EB-EB8C-064E-A999-792EB38B3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35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BD00-89F1-45E3-B263-4F2C41624BC7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6ABBC-8B10-450B-9334-1DA78768B0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1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59_WFiqp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credit: © Australian Government Department of Foreign Affairs and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4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7ABA2-9C91-F4DC-A85C-E5C3C878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D9A68-368D-82E9-B8FC-4E671D52E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83A1E-05CB-C1F4-529D-F3938F7F2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Infographic credits (left </a:t>
            </a:r>
            <a:r>
              <a:rPr lang="en-AU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right):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 </a:t>
            </a:r>
            <a:r>
              <a:rPr lang="en-AU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Goals: </a:t>
            </a:r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https://www.un.org/sustainabledevelopment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GB" dirty="0"/>
              <a:t>The Sustainable Development Goals Report 2025 </a:t>
            </a:r>
            <a:r>
              <a:rPr lang="en-AU" dirty="0"/>
              <a:t>© 2025 United Nations</a:t>
            </a: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 of this publication has not been approved by the United Nations and does not reflect the views of the United Nations or its officials or Member States.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A7306-281A-4B39-02DD-351FB6FD6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60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99A61-E970-4034-5372-65319A1E3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11683-9E18-8DE6-A729-3372247FA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DBA51-94FF-F9B4-5810-5F6AA437C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46DA5-B53F-2DA3-F251-7AF135372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43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A28F-4BBB-695C-DA25-391CBBCF1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3E991-38B1-9494-E4A3-2FC28E366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32D36-F392-35C7-84DE-DF6A04F13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2061E-11ED-AF1E-40AF-44AF25C709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44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26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9E66-1A70-47E0-F83D-7B810C346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C0C4D8-4DBC-9196-BE06-B16B4A669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C936D-304C-0E0E-7022-A9F312B61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credit: © Australian Government Department of Foreign Affairs and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391F1-8179-1D85-D08F-ABFDB8737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01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0A0A9-49CF-0BC5-E6C9-332D14C99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1BA15-3F17-3F03-61BD-627DD5472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1E8D7-FF60-A98B-8CC9-4F387618F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Image credit: © Jim Holmes / Australian Government Department of Foreign Affairs and Trade, CC BY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6368E-03DD-E850-91F1-4F49ED6C8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211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credit: © Brad Collis / Australian Government Department of Foreign Affairs and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94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20506-3490-31B5-C7E4-2E10E9AD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F078C-89B7-AA10-B30A-15180E720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832110-350B-FA6F-4276-25DA01A8E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 credit: Sustainable Development Goals: </a:t>
            </a:r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https://www.un.org/sustainabledevelopment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 of this publication has not been approved by the United Nations and does not reflect the views of the United Nations or its officials or Member States.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B136-5CCF-6D79-EE8E-6C2B76E35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58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999B1-CFF0-3554-9B39-1EC61730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16B8D-795B-7754-B8AD-093A7249A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83874A-8811-8DDF-7100-68ACDF338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Infographic credit: The Sustainable Development Goals Report 2023: Special Edition </a:t>
            </a:r>
            <a:r>
              <a:rPr lang="en-AU" dirty="0"/>
              <a:t>© 2023 United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57D85-172A-1102-879C-478B1D960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65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AA3D9-7E05-3031-2ADF-F3566E5D1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3075A-088C-FA30-9A0B-4468CAAF1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3B451-1AF6-F82D-45F0-84F664B29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Icon credit: Sustainable Development Goals: </a:t>
            </a:r>
            <a:r>
              <a:rPr lang="en-A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https://www.un.org/sustainabledevelopment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 of this publication has not been approved by the United Nations and does not reflect the views of the United Nations or its officials or Member States.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77698-F662-F3D7-DA7A-96CE6449F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97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Link: Meet the scientists saving fields in Vietnam’s Mekong Delta Region | Beyond Awesome</a:t>
            </a:r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74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credit: © Ness Kerton / Australian Government Department of Foreign Affairs and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85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DA402-8745-6704-532B-DD37896E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C2811-419F-885C-183F-D06EC7BF0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9D5BC-5B3B-A2F3-0E19-BB52D3CAE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 credit: © Flordeliz Ranola / Australian Government Department of Foreign Affairs and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9EA78-FE93-93ED-5D1D-3D75375B6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23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Infographic credits (left to right): </a:t>
            </a:r>
            <a:r>
              <a:rPr lang="en-GB" dirty="0"/>
              <a:t>The Sustainable Development Goals Report 2025 </a:t>
            </a:r>
            <a:r>
              <a:rPr lang="en-AU" dirty="0"/>
              <a:t>© 2025 United Nations</a:t>
            </a:r>
            <a:r>
              <a:rPr lang="en-US" dirty="0"/>
              <a:t>; </a:t>
            </a:r>
            <a:r>
              <a:rPr lang="en-GB" dirty="0"/>
              <a:t>The Sustainable Development Goals Report 2023: Special Edition </a:t>
            </a:r>
            <a:r>
              <a:rPr lang="en-AU" dirty="0"/>
              <a:t>© 2023 United Nations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6ABBC-8B10-450B-9334-1DA78768B04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7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300"/>
            <a:ext cx="4716000" cy="4726987"/>
          </a:xfrm>
          <a:prstGeom prst="teardrop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58" b="125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B9C7C3-E964-3D4F-673F-C6EF199338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06" t="17615" r="-1" b="17615"/>
          <a:stretch>
            <a:fillRect/>
          </a:stretch>
        </p:blipFill>
        <p:spPr>
          <a:xfrm>
            <a:off x="-511444" y="298341"/>
            <a:ext cx="3809775" cy="1144592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2F2527B-AEC0-781B-793C-9C20EAC2032B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24044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5C8286-6E1C-711B-AA1E-71DEE3210F39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19203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2883-C830-0F30-4A70-EB37ECF0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0149C-6917-6306-C21F-EFF85E60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A4BD9-9FDE-B3E3-63E4-70A8B8BD7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F82DF-4DF1-3AA9-635B-7E1024B1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5E9AA-63F9-B1A4-4129-421B78A7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BD662-4793-2381-0B5B-F231E366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74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B797-6C0D-E714-5B74-13672975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0489F-E683-1823-C15B-8D13B5DE6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CB14F-0116-616F-113C-4AEFC544C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294EB-44B3-D78C-DD67-4769C024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7DBF-2E65-0617-E4CF-0E2331E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8880F-8C66-4FA4-735A-CB1560BFF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74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2F17-2370-2477-574E-5B1CA9A9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2F986-13C7-B8CD-D2FD-7C6E96AE6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D2C67-0007-75FC-A4CC-FAAD00F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2D18-E319-5884-0874-90DA1AE4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F15C-8BC5-4EF1-54AB-0063220D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67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53727-25EB-0B1A-D455-0BEEC119A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46C62-3FBB-F844-4820-E2B2EE6AE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5E58-1CD1-3EC2-84A6-E5F0E41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606DA-402F-E704-0AF9-3724DD5D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97A5-C244-C53D-832B-A0DB7F95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3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ity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Activity 1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B4B206ED-C102-AA1C-8BE8-C27594DEF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Activity 2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B4B206ED-C102-AA1C-8BE8-C27594DEF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562117" cy="4289845"/>
          </a:xfrm>
        </p:spPr>
        <p:txBody>
          <a:bodyPr anchor="ctr" anchorCtr="0">
            <a:norm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1" name="Picture 20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A83F942-2F64-231C-F073-087F3221F0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6037220" y="0"/>
            <a:ext cx="6169571" cy="308549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EFCD66F-EE65-E545-C537-E3487AAA5905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C7BAB-26C8-79CF-906E-84BE1A5196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23" t="17615" r="10206" b="17615"/>
          <a:stretch>
            <a:fillRect/>
          </a:stretch>
        </p:blipFill>
        <p:spPr>
          <a:xfrm>
            <a:off x="-511444" y="306730"/>
            <a:ext cx="3809775" cy="1144592"/>
          </a:xfrm>
          <a:prstGeom prst="rect">
            <a:avLst/>
          </a:prstGeom>
        </p:spPr>
      </p:pic>
      <p:sp>
        <p:nvSpPr>
          <p:cNvPr id="14" name="Teardrop 13">
            <a:extLst>
              <a:ext uri="{FF2B5EF4-FFF2-40B4-BE49-F238E27FC236}">
                <a16:creationId xmlns:a16="http://schemas.microsoft.com/office/drawing/2014/main" id="{9D553E92-697B-F86F-ED4E-B40411456C94}"/>
              </a:ext>
            </a:extLst>
          </p:cNvPr>
          <p:cNvSpPr/>
          <p:nvPr userDrawn="1"/>
        </p:nvSpPr>
        <p:spPr>
          <a:xfrm flipV="1">
            <a:off x="7217044" y="1875294"/>
            <a:ext cx="4726987" cy="4726987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rrows&#10;&#10;AI-generated content may be incorrect.">
            <a:extLst>
              <a:ext uri="{FF2B5EF4-FFF2-40B4-BE49-F238E27FC236}">
                <a16:creationId xmlns:a16="http://schemas.microsoft.com/office/drawing/2014/main" id="{4B24A3B8-536B-2199-84E0-0D949EAA5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88"/>
          <a:stretch>
            <a:fillRect/>
          </a:stretch>
        </p:blipFill>
        <p:spPr>
          <a:xfrm>
            <a:off x="5978682" y="0"/>
            <a:ext cx="6213318" cy="422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3054E-5FEE-8D6D-4D57-89AB87170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546412"/>
            <a:ext cx="7875494" cy="2171981"/>
          </a:xfrm>
        </p:spPr>
        <p:txBody>
          <a:bodyPr anchor="b"/>
          <a:lstStyle>
            <a:lvl1pPr algn="l"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8C208-0C5D-FC14-AABC-AF0CAC6B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007225"/>
            <a:ext cx="7875494" cy="1459006"/>
          </a:xfr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0" name="Picture 9" descr="A green and black rectangle&#10;&#10;AI-generated content may be incorrect.">
            <a:extLst>
              <a:ext uri="{FF2B5EF4-FFF2-40B4-BE49-F238E27FC236}">
                <a16:creationId xmlns:a16="http://schemas.microsoft.com/office/drawing/2014/main" id="{C3EA53FE-22E8-4DC9-87BC-29DF5D8DD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25"/>
          <a:stretch>
            <a:fillRect/>
          </a:stretch>
        </p:blipFill>
        <p:spPr>
          <a:xfrm>
            <a:off x="-10594" y="131017"/>
            <a:ext cx="3331629" cy="16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arning Inten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0C47-52B4-442E-2716-E8D58473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482301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F0AF-8C0D-B7E3-9BB6-3D17E168C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825625"/>
            <a:ext cx="48230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445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D525-7331-ADBC-812D-A3131FDC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A5127-D9E4-DCE0-7833-F99761730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54B1-5F60-C811-746D-2729BFE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A139-80C6-330F-BA1D-BAE6CA68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8CF36-54C6-7341-24DE-CAB7548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59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C5DDB4-1CB5-5326-5A07-646E42B19D2A}"/>
              </a:ext>
            </a:extLst>
          </p:cNvPr>
          <p:cNvSpPr/>
          <p:nvPr userDrawn="1"/>
        </p:nvSpPr>
        <p:spPr>
          <a:xfrm>
            <a:off x="0" y="0"/>
            <a:ext cx="12192000" cy="1309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FB11B-EF34-D9A6-2D3B-B8FEB2A3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527774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A7CD-5B57-1537-AE9F-35ACDE3AF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852047"/>
            <a:ext cx="6101623" cy="43249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23F9F8-78E9-3118-8CF9-DBEE7A0DB6FD}"/>
              </a:ext>
            </a:extLst>
          </p:cNvPr>
          <p:cNvSpPr txBox="1">
            <a:spLocks/>
          </p:cNvSpPr>
          <p:nvPr userDrawn="1"/>
        </p:nvSpPr>
        <p:spPr>
          <a:xfrm>
            <a:off x="392166" y="160150"/>
            <a:ext cx="10515600" cy="32029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accent4"/>
                </a:solidFill>
              </a:rPr>
              <a:t>| </a:t>
            </a:r>
            <a:r>
              <a:rPr lang="en-US" sz="2200" dirty="0">
                <a:solidFill>
                  <a:srgbClr val="FFFFFF"/>
                </a:solidFill>
              </a:rPr>
              <a:t> Worksheet</a:t>
            </a:r>
            <a:endParaRPr lang="en-AU" sz="2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B4B206ED-C102-AA1C-8BE8-C27594DEF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55A5DD-72CA-D9C8-A45C-49C00AD0218B}"/>
              </a:ext>
            </a:extLst>
          </p:cNvPr>
          <p:cNvSpPr/>
          <p:nvPr userDrawn="1"/>
        </p:nvSpPr>
        <p:spPr>
          <a:xfrm>
            <a:off x="0" y="1"/>
            <a:ext cx="12192000" cy="829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18D03-7A1F-F1D7-98D7-034BB993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95992"/>
            <a:ext cx="10515600" cy="78183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" name="Picture 1" descr="A blue and yellow gradient arrow&#10;&#10;AI-generated content may be incorrect.">
            <a:extLst>
              <a:ext uri="{FF2B5EF4-FFF2-40B4-BE49-F238E27FC236}">
                <a16:creationId xmlns:a16="http://schemas.microsoft.com/office/drawing/2014/main" id="{99FCDCE6-E402-A06C-503E-897F04C4F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10352314" y="0"/>
            <a:ext cx="1839686" cy="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0BA4-2BC2-AD36-1CCC-AD96A003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354F7-ED84-9C21-5CA2-C56124F04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2DC5F7-6AD2-2749-7CB1-423E63AC7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E04E4-A48D-85AC-D630-7A47FE74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1F8D3-B6F6-DD87-E966-2B896C171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9FAC1-106A-399D-8ED7-DFDF4B80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89439-9243-438A-8564-59501EEE53AD}" type="datetimeFigureOut">
              <a:rPr lang="en-AU" smtClean="0"/>
              <a:t>23/03/2026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1F105-9B77-D659-E6FE-56773362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6FB2D6-187C-F020-EAD0-5811EBA3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2D02-BE56-45A7-93F5-BB68C109A1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37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7C89-0909-3B1A-CD22-DB0FCAC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0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0E25B1-B213-6EA7-43BC-6F0C1C1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C14C-1F63-31DF-5F8B-F412A052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67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34B4-B36F-5A6C-9214-1AC2526E0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Source Sans Pro Semibold" panose="020B0503030403020204" pitchFamily="34" charset="0"/>
              </a:defRPr>
            </a:lvl1pPr>
          </a:lstStyle>
          <a:p>
            <a:fld id="{3AAC2D02-BE56-45A7-93F5-BB68C109A1A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7A0569-9514-6C23-C933-A93D56D973CF}"/>
              </a:ext>
            </a:extLst>
          </p:cNvPr>
          <p:cNvSpPr txBox="1">
            <a:spLocks/>
          </p:cNvSpPr>
          <p:nvPr userDrawn="1"/>
        </p:nvSpPr>
        <p:spPr>
          <a:xfrm>
            <a:off x="392167" y="6352360"/>
            <a:ext cx="71398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800" b="0" i="0" kern="1200" dirty="0">
                <a:solidFill>
                  <a:schemeClr val="accent1"/>
                </a:solidFill>
                <a:effectLst/>
                <a:latin typeface="Source Sans Pro" panose="020B0503030403020204" pitchFamily="34" charset="0"/>
                <a:ea typeface="+mn-ea"/>
                <a:cs typeface="+mn-cs"/>
              </a:rPr>
              <a:t>©  Australian Government Department of Foreign Affairs and Trade</a:t>
            </a:r>
          </a:p>
        </p:txBody>
      </p:sp>
    </p:spTree>
    <p:extLst>
      <p:ext uri="{BB962C8B-B14F-4D97-AF65-F5344CB8AC3E}">
        <p14:creationId xmlns:p14="http://schemas.microsoft.com/office/powerpoint/2010/main" val="84562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Source Sans Pro Semibold" panose="020B0503030403020204" pitchFamily="34" charset="0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siro.au/en/news/All/News/2024/August/Australian-Vietnamese-collaborations-secure-grant-to-advance-agricultural-innov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ZEY15Fsjgk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8I59_WFiqp0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260C-60A4-C70C-46AB-DDC47F0F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66" y="1570796"/>
            <a:ext cx="6727962" cy="4289845"/>
          </a:xfrm>
        </p:spPr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US" sz="5400" dirty="0"/>
              <a:t>How are global partnerships improving agricultural productivity?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2993E-0CA0-FE61-5D3C-FE658D9158E3}"/>
              </a:ext>
            </a:extLst>
          </p:cNvPr>
          <p:cNvSpPr txBox="1"/>
          <p:nvPr/>
        </p:nvSpPr>
        <p:spPr>
          <a:xfrm>
            <a:off x="392166" y="534747"/>
            <a:ext cx="1859095" cy="6309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3500" b="1" dirty="0">
                <a:solidFill>
                  <a:schemeClr val="accent2"/>
                </a:solidFill>
                <a:latin typeface="Source Sans Pro Semibold" panose="020B0503030403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03105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FBCBD-5373-ABDC-AE1C-87E29FD8C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oal 13 infographic ">
            <a:extLst>
              <a:ext uri="{FF2B5EF4-FFF2-40B4-BE49-F238E27FC236}">
                <a16:creationId xmlns:a16="http://schemas.microsoft.com/office/drawing/2014/main" id="{126D86B0-8EB7-5AB5-B269-F40E6743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049" y="260359"/>
            <a:ext cx="6327648" cy="6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Infographic shows SDG 13: Climate Action. ">
            <a:extLst>
              <a:ext uri="{FF2B5EF4-FFF2-40B4-BE49-F238E27FC236}">
                <a16:creationId xmlns:a16="http://schemas.microsoft.com/office/drawing/2014/main" id="{AE1A4F3A-945E-3BA9-C6BF-B1226C29F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7" y="2098651"/>
            <a:ext cx="4094987" cy="40949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59BE17-2C7D-DE71-0EBF-EF40EE1355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167" y="260359"/>
            <a:ext cx="5325882" cy="1653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 Semibold" panose="020B0503030403020204" pitchFamily="34" charset="0"/>
                <a:ea typeface="+mj-ea"/>
                <a:cs typeface="+mj-cs"/>
              </a:rPr>
              <a:t>Take urgent action </a:t>
            </a:r>
            <a:b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 Semibold" panose="020B0503030403020204" pitchFamily="34" charset="0"/>
                <a:ea typeface="+mj-ea"/>
                <a:cs typeface="+mj-cs"/>
              </a:rPr>
            </a:b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 Semibold" panose="020B0503030403020204" pitchFamily="34" charset="0"/>
                <a:ea typeface="+mj-ea"/>
                <a:cs typeface="+mj-cs"/>
              </a:rPr>
              <a:t>to combat climate change and its impacts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 Semibold" panose="020B05030304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246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95CE0-5253-AF43-D7CC-1833D35F0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1717-7313-10F9-AF8B-E75D3DC9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Innovation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058B-ADC8-7E39-EE83-A6607EEE639A}"/>
              </a:ext>
            </a:extLst>
          </p:cNvPr>
          <p:cNvSpPr txBox="1">
            <a:spLocks/>
          </p:cNvSpPr>
          <p:nvPr/>
        </p:nvSpPr>
        <p:spPr>
          <a:xfrm>
            <a:off x="392167" y="1012371"/>
            <a:ext cx="10515599" cy="4242381"/>
          </a:xfrm>
          <a:prstGeom prst="rect">
            <a:avLst/>
          </a:prstGeom>
        </p:spPr>
        <p:txBody>
          <a:bodyPr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None/>
            </a:pPr>
            <a:r>
              <a:rPr lang="en-AU" dirty="0"/>
              <a:t>Australia works with various stakeholders across the Asia-Pacific region to develop agricultural partnerships. Stakeholders include:</a:t>
            </a:r>
          </a:p>
          <a:p>
            <a:pPr marL="360000" indent="-360000">
              <a:lnSpc>
                <a:spcPts val="3800"/>
              </a:lnSpc>
            </a:pPr>
            <a:r>
              <a:rPr lang="en-AU" dirty="0"/>
              <a:t>country governments</a:t>
            </a:r>
          </a:p>
          <a:p>
            <a:pPr marL="360000" indent="-360000">
              <a:lnSpc>
                <a:spcPts val="3800"/>
              </a:lnSpc>
            </a:pPr>
            <a:r>
              <a:rPr lang="en-AU" dirty="0"/>
              <a:t>local businesses or farms</a:t>
            </a:r>
          </a:p>
          <a:p>
            <a:pPr marL="360000" indent="-360000">
              <a:lnSpc>
                <a:spcPts val="3800"/>
              </a:lnSpc>
            </a:pPr>
            <a:r>
              <a:rPr lang="en-AU" dirty="0"/>
              <a:t>universities</a:t>
            </a:r>
          </a:p>
          <a:p>
            <a:pPr marL="360000" indent="-360000">
              <a:lnSpc>
                <a:spcPts val="3800"/>
              </a:lnSpc>
            </a:pPr>
            <a:r>
              <a:rPr lang="en-AU" dirty="0"/>
              <a:t>scientific organisations</a:t>
            </a:r>
          </a:p>
          <a:p>
            <a:pPr marL="360000" indent="-360000">
              <a:lnSpc>
                <a:spcPts val="3800"/>
              </a:lnSpc>
            </a:pPr>
            <a:r>
              <a:rPr lang="en-AU" dirty="0"/>
              <a:t>technology companies.</a:t>
            </a:r>
            <a:endParaRPr lang="en-AU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 descr="CSIRO article link ilustration with tex that reads: Australian-Vietnamese collaborations secure $1.45 million to advance agricultural innovation. CSIRO's Aus4Innovation program announces grant funding to support joint Australian and Vietnamese agricultural research prospects in Vietnam.">
            <a:extLst>
              <a:ext uri="{FF2B5EF4-FFF2-40B4-BE49-F238E27FC236}">
                <a16:creationId xmlns:a16="http://schemas.microsoft.com/office/drawing/2014/main" id="{CFD6DA06-DCA6-8FA6-9C13-2E4FD561AC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723" y="2425383"/>
            <a:ext cx="6972797" cy="28293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2F078-904A-4A1A-76F7-D625B49C6CF5}"/>
              </a:ext>
            </a:extLst>
          </p:cNvPr>
          <p:cNvSpPr txBox="1"/>
          <p:nvPr/>
        </p:nvSpPr>
        <p:spPr>
          <a:xfrm>
            <a:off x="4813723" y="5522463"/>
            <a:ext cx="6972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article to discover the many stakeholders partnering in the Aus4Innovation funded project</a:t>
            </a:r>
            <a:endParaRPr lang="en-AU" sz="24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95A06-868F-5A21-34BD-C1ED9EED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53ED-CDDD-0F73-D4AD-DCCD639D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Modern farming technology proposal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74EFBD-79FC-D5D8-175D-BD936AF38443}"/>
              </a:ext>
            </a:extLst>
          </p:cNvPr>
          <p:cNvSpPr txBox="1">
            <a:spLocks/>
          </p:cNvSpPr>
          <p:nvPr/>
        </p:nvSpPr>
        <p:spPr>
          <a:xfrm>
            <a:off x="392166" y="1477630"/>
            <a:ext cx="2143770" cy="5492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</a:rPr>
              <a:t>Scenario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B9CE25-A69D-3BEB-0709-E98FA5C422A4}"/>
              </a:ext>
            </a:extLst>
          </p:cNvPr>
          <p:cNvSpPr txBox="1">
            <a:spLocks/>
          </p:cNvSpPr>
          <p:nvPr/>
        </p:nvSpPr>
        <p:spPr>
          <a:xfrm>
            <a:off x="392166" y="2112248"/>
            <a:ext cx="10361178" cy="398375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buNone/>
            </a:pPr>
            <a:r>
              <a:rPr lang="en-AU" sz="2900" dirty="0"/>
              <a:t>The Australian Government wishes to partner with a country in the Asia-Pacific region to conduct research on the use and effectiveness of modern technological innovations for local agricultural practices. </a:t>
            </a:r>
          </a:p>
          <a:p>
            <a:pPr marL="0" indent="0">
              <a:lnSpc>
                <a:spcPts val="3800"/>
              </a:lnSpc>
              <a:buNone/>
            </a:pPr>
            <a:r>
              <a:rPr lang="en-AU" sz="2900" dirty="0"/>
              <a:t>This partnership could involve government departments, technology experts or scientists, entrepreneurs (such as yourself) or universities, and most importantly it must include local communities and agricultural businesses.</a:t>
            </a:r>
          </a:p>
        </p:txBody>
      </p:sp>
    </p:spTree>
    <p:extLst>
      <p:ext uri="{BB962C8B-B14F-4D97-AF65-F5344CB8AC3E}">
        <p14:creationId xmlns:p14="http://schemas.microsoft.com/office/powerpoint/2010/main" val="176086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AF30B-2423-C71E-A2C4-64A70F9F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03AA602-C4B5-A65E-A358-C63CC6ABF8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4226"/>
            <a:ext cx="12191999" cy="7818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Source Sans Pro Semibold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ource Sans Pro Semibold" panose="020B0503030403020204" pitchFamily="34" charset="0"/>
                <a:ea typeface="+mj-ea"/>
                <a:cs typeface="+mj-cs"/>
              </a:rPr>
              <a:t>Pitching an agricultural solution</a:t>
            </a:r>
          </a:p>
        </p:txBody>
      </p:sp>
      <p:pic>
        <p:nvPicPr>
          <p:cNvPr id="4" name="Online Media 3" title="The Sharks Take An Emotional Trip To The Farm | CNBC Prime">
            <a:hlinkClick r:id="" action="ppaction://media"/>
            <a:extLst>
              <a:ext uri="{FF2B5EF4-FFF2-40B4-BE49-F238E27FC236}">
                <a16:creationId xmlns:a16="http://schemas.microsoft.com/office/drawing/2014/main" id="{01865725-7EF1-8750-468C-0A0C59B0AA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77109" y="886059"/>
            <a:ext cx="9719267" cy="54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C287D-E4C4-F302-B5B6-10A3F76C4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222D-1A9F-5F46-46BB-7558C616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Module review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541C2E-18D2-2800-E669-83A2AACC2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6" y="1503947"/>
            <a:ext cx="5876287" cy="4826279"/>
          </a:xfrm>
        </p:spPr>
        <p:txBody>
          <a:bodyPr>
            <a:noAutofit/>
          </a:bodyPr>
          <a:lstStyle/>
          <a:p>
            <a:pPr marL="360000" lvl="0" indent="-360000">
              <a:lnSpc>
                <a:spcPts val="3800"/>
              </a:lnSpc>
            </a:pPr>
            <a:r>
              <a:rPr lang="en-AU" sz="3000" dirty="0"/>
              <a:t>What skills underpin an entrepreneurial mindset? How would you rate yourself on these?</a:t>
            </a:r>
          </a:p>
          <a:p>
            <a:pPr marL="360000" lvl="0" indent="-360000">
              <a:lnSpc>
                <a:spcPts val="3800"/>
              </a:lnSpc>
            </a:pPr>
            <a:r>
              <a:rPr lang="en-AU" sz="3000" dirty="0"/>
              <a:t>What tasks did you enjoy and/or consider challenging during the design thinking process?</a:t>
            </a:r>
          </a:p>
          <a:p>
            <a:pPr marL="360000" lvl="0" indent="-360000">
              <a:lnSpc>
                <a:spcPts val="3800"/>
              </a:lnSpc>
            </a:pPr>
            <a:r>
              <a:rPr lang="en-AU" sz="3000" dirty="0"/>
              <a:t>What social skills are your strengths and what could you develop further?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FBE54-CF62-2B61-DA91-8110E0F3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10" name="Teardrop 9" descr="Photo of five men standing around large concrete water pipes in natural environment.">
            <a:extLst>
              <a:ext uri="{FF2B5EF4-FFF2-40B4-BE49-F238E27FC236}">
                <a16:creationId xmlns:a16="http://schemas.microsoft.com/office/drawing/2014/main" id="{211E6479-03B0-F977-553F-9E1C9E4014A5}"/>
              </a:ext>
            </a:extLst>
          </p:cNvPr>
          <p:cNvSpPr/>
          <p:nvPr/>
        </p:nvSpPr>
        <p:spPr>
          <a:xfrm flipV="1">
            <a:off x="6169572" y="827821"/>
            <a:ext cx="5774460" cy="5774460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5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94220-7AF7-74D3-7AD2-AF1BD5B2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9B3A-E759-8DE9-AD84-50B987C4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Module review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1B715D-5469-99F5-C835-343831687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167" y="1852047"/>
            <a:ext cx="5167385" cy="4324916"/>
          </a:xfrm>
        </p:spPr>
        <p:txBody>
          <a:bodyPr>
            <a:noAutofit/>
          </a:bodyPr>
          <a:lstStyle/>
          <a:p>
            <a:pPr marL="360000" indent="-360000">
              <a:lnSpc>
                <a:spcPts val="3800"/>
              </a:lnSpc>
            </a:pPr>
            <a:r>
              <a:rPr lang="en-AU" sz="3000" dirty="0"/>
              <a:t>Do you believe the Asia-Pacific region could reach zero hunger by 2030?</a:t>
            </a:r>
          </a:p>
          <a:p>
            <a:pPr marL="360000" indent="-360000">
              <a:lnSpc>
                <a:spcPts val="3800"/>
              </a:lnSpc>
            </a:pPr>
            <a:r>
              <a:rPr lang="en-AU" sz="3000" dirty="0"/>
              <a:t>Which agricultural innovation, strategy, technology or combination will be most influential in achieving food security by 2030?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1BC90-442D-9A59-817D-C09B0108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4" name="Teardrop 3" descr="Girl using watering can to water garden in rural setting">
            <a:extLst>
              <a:ext uri="{FF2B5EF4-FFF2-40B4-BE49-F238E27FC236}">
                <a16:creationId xmlns:a16="http://schemas.microsoft.com/office/drawing/2014/main" id="{D5AD033A-1ABC-B357-7295-07BAC8C29E4E}"/>
              </a:ext>
            </a:extLst>
          </p:cNvPr>
          <p:cNvSpPr/>
          <p:nvPr/>
        </p:nvSpPr>
        <p:spPr>
          <a:xfrm flipV="1">
            <a:off x="6169572" y="827821"/>
            <a:ext cx="5774460" cy="5774460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3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7823-1E65-5A02-2047-E94382CD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7C1E-4535-08A7-FF3B-B728A1F2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5" y="1478264"/>
            <a:ext cx="5630263" cy="4296894"/>
          </a:xfrm>
        </p:spPr>
        <p:txBody>
          <a:bodyPr>
            <a:noAutofit/>
          </a:bodyPr>
          <a:lstStyle/>
          <a:p>
            <a:pPr marL="360000" lvl="0" indent="-360000">
              <a:lnSpc>
                <a:spcPts val="3800"/>
              </a:lnSpc>
            </a:pPr>
            <a:r>
              <a:rPr lang="en-AU" sz="3000" dirty="0"/>
              <a:t>To identify the global goals </a:t>
            </a:r>
            <a:br>
              <a:rPr lang="en-AU" sz="3000" dirty="0"/>
            </a:br>
            <a:r>
              <a:rPr lang="en-AU" sz="3000" dirty="0"/>
              <a:t>and targets aimed at sustaining agriculture and feeding populations.</a:t>
            </a:r>
          </a:p>
          <a:p>
            <a:pPr marL="360000" lvl="0" indent="-360000">
              <a:lnSpc>
                <a:spcPts val="3800"/>
              </a:lnSpc>
            </a:pPr>
            <a:r>
              <a:rPr lang="en-AU" sz="3000" dirty="0"/>
              <a:t>To investigate how partnerships can support innovative and sustainable solutions.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279B63-879D-CB5E-8201-73AE83B65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4" name="Teardrop 3" descr="Farmers harvesting rice.">
            <a:extLst>
              <a:ext uri="{FF2B5EF4-FFF2-40B4-BE49-F238E27FC236}">
                <a16:creationId xmlns:a16="http://schemas.microsoft.com/office/drawing/2014/main" id="{663F3E4E-4700-FE25-E788-0C1A592EFFBC}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60" cy="5774460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CB59-A006-8270-D1EB-3744D8EE4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9509-BA0F-B005-A5E9-6B6FBFF45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6484122" cy="1325563"/>
          </a:xfrm>
        </p:spPr>
        <p:txBody>
          <a:bodyPr/>
          <a:lstStyle/>
          <a:p>
            <a:r>
              <a:rPr lang="en-GB" dirty="0"/>
              <a:t>Global goal to end hunger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0240A-865F-BCA6-DBC5-8C7FC43E2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478264"/>
            <a:ext cx="6337818" cy="4566936"/>
          </a:xfrm>
        </p:spPr>
        <p:txBody>
          <a:bodyPr>
            <a:noAutofit/>
          </a:bodyPr>
          <a:lstStyle/>
          <a:p>
            <a:pPr marL="360000" indent="-360000">
              <a:lnSpc>
                <a:spcPts val="3800"/>
              </a:lnSpc>
            </a:pPr>
            <a:r>
              <a:rPr lang="en-GB" sz="3000" dirty="0"/>
              <a:t>United Nations has 17 Sustainable Development Goals.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Goals established in 2015.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Aim is to reach targets by 2030.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Goal 2: end hunger, achieve food security and improved nutrition and promote sustainable agriculture.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79115-0439-C955-77E2-C6FED25BF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pic>
        <p:nvPicPr>
          <p:cNvPr id="4" name="Picture 3" descr="SDG Goal 2 Infographic: Zero Hunger">
            <a:extLst>
              <a:ext uri="{FF2B5EF4-FFF2-40B4-BE49-F238E27FC236}">
                <a16:creationId xmlns:a16="http://schemas.microsoft.com/office/drawing/2014/main" id="{84FA414A-254F-B401-76E1-7F5CDB1B7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554" y="1690689"/>
            <a:ext cx="4012280" cy="40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2821A-4E70-A10D-464E-9FC8D6F3D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88EA-B51E-7D80-2AE7-91365F3B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6484122" cy="1325563"/>
          </a:xfrm>
        </p:spPr>
        <p:txBody>
          <a:bodyPr/>
          <a:lstStyle/>
          <a:p>
            <a:r>
              <a:rPr lang="en-GB" dirty="0"/>
              <a:t>Zero Hunger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FB4EC-B9B7-9573-8CC6-68D574CD3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5" y="1478264"/>
            <a:ext cx="5264923" cy="4566936"/>
          </a:xfrm>
        </p:spPr>
        <p:txBody>
          <a:bodyPr>
            <a:noAutofit/>
          </a:bodyPr>
          <a:lstStyle/>
          <a:p>
            <a:pPr marL="360000" indent="-360000" fontAlgn="base">
              <a:lnSpc>
                <a:spcPts val="3800"/>
              </a:lnSpc>
              <a:buFont typeface="+mj-lt"/>
              <a:buAutoNum type="arabicPeriod"/>
            </a:pPr>
            <a:r>
              <a:rPr lang="en-GB" sz="3000" dirty="0"/>
              <a:t>Zero stunted children under the age of two</a:t>
            </a:r>
          </a:p>
          <a:p>
            <a:pPr marL="360000" indent="-360000" fontAlgn="base">
              <a:lnSpc>
                <a:spcPts val="3800"/>
              </a:lnSpc>
              <a:buFont typeface="+mj-lt"/>
              <a:buAutoNum type="arabicPeriod"/>
            </a:pPr>
            <a:r>
              <a:rPr lang="en-GB" sz="3000" dirty="0"/>
              <a:t>100% access to adequate food all year round</a:t>
            </a:r>
          </a:p>
          <a:p>
            <a:pPr marL="360000" indent="-360000" fontAlgn="base">
              <a:lnSpc>
                <a:spcPts val="3800"/>
              </a:lnSpc>
              <a:buFont typeface="+mj-lt"/>
              <a:buAutoNum type="arabicPeriod"/>
            </a:pPr>
            <a:r>
              <a:rPr lang="en-GB" sz="3000" dirty="0"/>
              <a:t>All food systems sustainable</a:t>
            </a:r>
          </a:p>
          <a:p>
            <a:pPr marL="360000" indent="-360000" fontAlgn="base">
              <a:lnSpc>
                <a:spcPts val="3800"/>
              </a:lnSpc>
              <a:buFont typeface="+mj-lt"/>
              <a:buAutoNum type="arabicPeriod"/>
            </a:pPr>
            <a:r>
              <a:rPr lang="en-GB" sz="3000" dirty="0"/>
              <a:t>100% increase in smallholder productivity and income</a:t>
            </a:r>
          </a:p>
          <a:p>
            <a:pPr marL="360000" indent="-360000" fontAlgn="base">
              <a:lnSpc>
                <a:spcPts val="3800"/>
              </a:lnSpc>
              <a:buFont typeface="+mj-lt"/>
              <a:buAutoNum type="arabicPeriod"/>
            </a:pPr>
            <a:r>
              <a:rPr lang="en-GB" sz="3000" dirty="0"/>
              <a:t>Zero loss or waste of food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3A62B-0D8D-799C-F526-74967851B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pic>
        <p:nvPicPr>
          <p:cNvPr id="7" name="Picture 2" descr="Goal 2 infographic ">
            <a:extLst>
              <a:ext uri="{FF2B5EF4-FFF2-40B4-BE49-F238E27FC236}">
                <a16:creationId xmlns:a16="http://schemas.microsoft.com/office/drawing/2014/main" id="{3E5C9910-4CE8-6215-FFA7-9406CC73F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999" y="377952"/>
            <a:ext cx="4577984" cy="61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2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2DF2-134A-45AA-E4D1-DF3F1C647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3E40-B0D4-B951-AB0B-72CE633C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6" y="365125"/>
            <a:ext cx="8715258" cy="1325563"/>
          </a:xfrm>
        </p:spPr>
        <p:txBody>
          <a:bodyPr/>
          <a:lstStyle/>
          <a:p>
            <a:r>
              <a:rPr lang="en-GB" dirty="0"/>
              <a:t>UN Targets covered in this module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6078-D39A-B6A1-74E7-DE5C4357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6" y="1478264"/>
            <a:ext cx="7091476" cy="4566936"/>
          </a:xfrm>
        </p:spPr>
        <p:txBody>
          <a:bodyPr>
            <a:noAutofit/>
          </a:bodyPr>
          <a:lstStyle/>
          <a:p>
            <a:pPr marL="360000" indent="-360000">
              <a:lnSpc>
                <a:spcPts val="3800"/>
              </a:lnSpc>
            </a:pPr>
            <a:r>
              <a:rPr lang="en-GB" sz="3000" dirty="0"/>
              <a:t>Target 2.3 – double the output and income of local farmers, especially women, indigenous peoples and families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Target 2.4 – sustainable farming that </a:t>
            </a:r>
            <a:br>
              <a:rPr lang="en-GB" sz="3000" dirty="0"/>
            </a:br>
            <a:r>
              <a:rPr lang="en-GB" sz="3000" dirty="0"/>
              <a:t>is climate resilient and ensures land quality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Target 2a – global cooperation and  funding into agricultural research </a:t>
            </a:r>
            <a:br>
              <a:rPr lang="en-GB" sz="3000" dirty="0"/>
            </a:br>
            <a:r>
              <a:rPr lang="en-GB" sz="3000" dirty="0"/>
              <a:t>and innovation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8D875-188F-4FBD-7761-F2BD04252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pic>
        <p:nvPicPr>
          <p:cNvPr id="5" name="Picture 4" descr="Infographic showing SDG Goal 2: Zero Hunger">
            <a:extLst>
              <a:ext uri="{FF2B5EF4-FFF2-40B4-BE49-F238E27FC236}">
                <a16:creationId xmlns:a16="http://schemas.microsoft.com/office/drawing/2014/main" id="{2B71C879-40E8-826E-9CE0-F87FF4C816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554" y="1690689"/>
            <a:ext cx="4012280" cy="40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EAF30B-2423-C71E-A2C4-64A70F9F7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pic>
        <p:nvPicPr>
          <p:cNvPr id="4" name="Online Media 3" title="Meet the scientists saving fields in Vietnam’s Mekong Delta Region | Beyond Awesome">
            <a:hlinkClick r:id="" action="ppaction://media"/>
            <a:extLst>
              <a:ext uri="{FF2B5EF4-FFF2-40B4-BE49-F238E27FC236}">
                <a16:creationId xmlns:a16="http://schemas.microsoft.com/office/drawing/2014/main" id="{0CBDB9B2-78FA-6E0F-167E-4C07E1E857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4197" y="190179"/>
            <a:ext cx="10864314" cy="613875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CFAAF-7E05-1BCF-1DB8-47D6CD75E3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Vietnam’s soil </a:t>
            </a:r>
            <a:r>
              <a:rPr lang="en-US" sz="800" dirty="0" err="1">
                <a:solidFill>
                  <a:schemeClr val="bg1"/>
                </a:solidFill>
              </a:rPr>
              <a:t>saviours</a:t>
            </a:r>
            <a:r>
              <a:rPr lang="en-US" sz="800" dirty="0">
                <a:solidFill>
                  <a:schemeClr val="bg1"/>
                </a:solidFill>
              </a:rPr>
              <a:t> video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3645-C0FE-F6A0-B3D6-09D62D52C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6000"/>
              </a:lnSpc>
            </a:pPr>
            <a:r>
              <a:rPr lang="en-US" sz="5400" dirty="0"/>
              <a:t>How is modern technology assisting sustainable food production?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34D90-E586-0453-8D3D-4F8C993D659D}"/>
              </a:ext>
            </a:extLst>
          </p:cNvPr>
          <p:cNvSpPr txBox="1"/>
          <p:nvPr/>
        </p:nvSpPr>
        <p:spPr>
          <a:xfrm>
            <a:off x="392166" y="534747"/>
            <a:ext cx="2631450" cy="63094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3500" b="1" dirty="0">
                <a:solidFill>
                  <a:schemeClr val="accent2"/>
                </a:solidFill>
                <a:latin typeface="Source Sans Pro Semibold" panose="020B0503030403020204" pitchFamily="34" charset="0"/>
              </a:rPr>
              <a:t>Lessons 3–5</a:t>
            </a:r>
          </a:p>
        </p:txBody>
      </p:sp>
    </p:spTree>
    <p:extLst>
      <p:ext uri="{BB962C8B-B14F-4D97-AF65-F5344CB8AC3E}">
        <p14:creationId xmlns:p14="http://schemas.microsoft.com/office/powerpoint/2010/main" val="105646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CDEC-1065-6ECA-52E2-38EB0428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AD0C-6CB9-D90A-7617-AF0DF0D0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124B-45BF-A594-3022-CC8A3DEB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65" y="1478264"/>
            <a:ext cx="5645055" cy="3983752"/>
          </a:xfrm>
        </p:spPr>
        <p:txBody>
          <a:bodyPr>
            <a:noAutofit/>
          </a:bodyPr>
          <a:lstStyle/>
          <a:p>
            <a:pPr marL="360000" indent="-360000">
              <a:lnSpc>
                <a:spcPts val="3800"/>
              </a:lnSpc>
            </a:pPr>
            <a:r>
              <a:rPr lang="en-GB" sz="3000" dirty="0"/>
              <a:t>To describe the technological innovations that are making food production more sustainable.</a:t>
            </a:r>
          </a:p>
          <a:p>
            <a:pPr marL="360000" indent="-360000">
              <a:lnSpc>
                <a:spcPts val="3800"/>
              </a:lnSpc>
            </a:pPr>
            <a:r>
              <a:rPr lang="en-GB" sz="3000" dirty="0"/>
              <a:t>To propose how the use of a modern technology could assist countries to reach food security.</a:t>
            </a:r>
            <a:endParaRPr lang="en-AU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D41ED-2E29-AD31-D91F-5E1375F0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037220" y="3772504"/>
            <a:ext cx="6169571" cy="3085496"/>
          </a:xfrm>
          <a:prstGeom prst="rect">
            <a:avLst/>
          </a:prstGeom>
        </p:spPr>
      </p:pic>
      <p:sp>
        <p:nvSpPr>
          <p:cNvPr id="4" name="Teardrop 3" descr="Woman harvesting leafy greens in  farm space. ">
            <a:extLst>
              <a:ext uri="{FF2B5EF4-FFF2-40B4-BE49-F238E27FC236}">
                <a16:creationId xmlns:a16="http://schemas.microsoft.com/office/drawing/2014/main" id="{044D1CCF-4A52-505B-5993-50A44A6D1AB2}"/>
              </a:ext>
            </a:extLst>
          </p:cNvPr>
          <p:cNvSpPr>
            <a:spLocks/>
          </p:cNvSpPr>
          <p:nvPr/>
        </p:nvSpPr>
        <p:spPr>
          <a:xfrm flipV="1">
            <a:off x="6169572" y="827822"/>
            <a:ext cx="5774460" cy="5774460"/>
          </a:xfrm>
          <a:prstGeom prst="teardrop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l 2 infographic ">
            <a:extLst>
              <a:ext uri="{FF2B5EF4-FFF2-40B4-BE49-F238E27FC236}">
                <a16:creationId xmlns:a16="http://schemas.microsoft.com/office/drawing/2014/main" id="{DD446572-7FE1-BD1F-8602-CF4CEAE6E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525" y="111909"/>
            <a:ext cx="4977171" cy="66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DG Infographic saying:Global Hunger is declining but still exceeds 2015 levels. ! in 12 face hunger worldwide in 2024. ">
            <a:extLst>
              <a:ext uri="{FF2B5EF4-FFF2-40B4-BE49-F238E27FC236}">
                <a16:creationId xmlns:a16="http://schemas.microsoft.com/office/drawing/2014/main" id="{B4D3A581-BF80-F09F-9A85-57220E73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76" y="628299"/>
            <a:ext cx="5565341" cy="55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C4ED0-53C5-FC57-D1A0-C4CFC15C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67" y="-1325563"/>
            <a:ext cx="10515600" cy="1325563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SDG Goal reports infographics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obal Ed">
      <a:dk1>
        <a:srgbClr val="000000"/>
      </a:dk1>
      <a:lt1>
        <a:srgbClr val="E6F3F2"/>
      </a:lt1>
      <a:dk2>
        <a:srgbClr val="0E2841"/>
      </a:dk2>
      <a:lt2>
        <a:srgbClr val="FEF9ED"/>
      </a:lt2>
      <a:accent1>
        <a:srgbClr val="065157"/>
      </a:accent1>
      <a:accent2>
        <a:srgbClr val="00837C"/>
      </a:accent2>
      <a:accent3>
        <a:srgbClr val="F3B223"/>
      </a:accent3>
      <a:accent4>
        <a:srgbClr val="CCE6E5"/>
      </a:accent4>
      <a:accent5>
        <a:srgbClr val="00837C"/>
      </a:accent5>
      <a:accent6>
        <a:srgbClr val="00837C"/>
      </a:accent6>
      <a:hlink>
        <a:srgbClr val="00837C"/>
      </a:hlink>
      <a:folHlink>
        <a:srgbClr val="06515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D63B06336DD48B4944551E1A7B4D8" ma:contentTypeVersion="18" ma:contentTypeDescription="Create a new document." ma:contentTypeScope="" ma:versionID="42100a60e008955486c434f02929e03a">
  <xsd:schema xmlns:xsd="http://www.w3.org/2001/XMLSchema" xmlns:xs="http://www.w3.org/2001/XMLSchema" xmlns:p="http://schemas.microsoft.com/office/2006/metadata/properties" xmlns:ns2="99303871-8934-4198-a088-14ac5c5d1c31" xmlns:ns3="6f2ae4e0-94e8-4b28-8f95-861d59f7ae70" targetNamespace="http://schemas.microsoft.com/office/2006/metadata/properties" ma:root="true" ma:fieldsID="fb19140305ec6cc42dd904f7f6d9f015" ns2:_="" ns3:_="">
    <xsd:import namespace="99303871-8934-4198-a088-14ac5c5d1c31"/>
    <xsd:import namespace="6f2ae4e0-94e8-4b28-8f95-861d59f7ae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3871-8934-4198-a088-14ac5c5d1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00eb7d5-ca27-4af2-baac-ce4379253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e4e0-94e8-4b28-8f95-861d59f7a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809fa2-c2da-453f-9c3e-eead0055a1b0}" ma:internalName="TaxCatchAll" ma:showField="CatchAllData" ma:web="6f2ae4e0-94e8-4b28-8f95-861d59f7ae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303871-8934-4198-a088-14ac5c5d1c31">
      <Terms xmlns="http://schemas.microsoft.com/office/infopath/2007/PartnerControls"/>
    </lcf76f155ced4ddcb4097134ff3c332f>
    <TaxCatchAll xmlns="6f2ae4e0-94e8-4b28-8f95-861d59f7ae7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2D39D1-A92A-45A0-9DC5-4757F173FB17}"/>
</file>

<file path=customXml/itemProps2.xml><?xml version="1.0" encoding="utf-8"?>
<ds:datastoreItem xmlns:ds="http://schemas.openxmlformats.org/officeDocument/2006/customXml" ds:itemID="{1738CC16-A383-4C01-96A0-E1921AE04BDF}">
  <ds:schemaRefs>
    <ds:schemaRef ds:uri="http://schemas.openxmlformats.org/package/2006/metadata/core-properties"/>
    <ds:schemaRef ds:uri="64eff3df-e3d6-48ed-978f-45ff25640900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ff236c08-9611-4854-a4bb-16d44b7327b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E12B4E-845D-4B2B-B70B-EEBABFF708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749</Words>
  <Application>Microsoft Office PowerPoint</Application>
  <PresentationFormat>Widescreen</PresentationFormat>
  <Paragraphs>81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Source Sans Pro</vt:lpstr>
      <vt:lpstr>Source Sans Pro Semibold</vt:lpstr>
      <vt:lpstr>Office Theme</vt:lpstr>
      <vt:lpstr>How are global partnerships improving agricultural productivity?</vt:lpstr>
      <vt:lpstr>Learning intentions</vt:lpstr>
      <vt:lpstr>Global goal to end hunger</vt:lpstr>
      <vt:lpstr>Zero Hunger Challenge</vt:lpstr>
      <vt:lpstr>UN Targets covered in this module</vt:lpstr>
      <vt:lpstr>Vietnam’s soil saviours video</vt:lpstr>
      <vt:lpstr>How is modern technology assisting sustainable food production?</vt:lpstr>
      <vt:lpstr>Learning intentions</vt:lpstr>
      <vt:lpstr>SDG Goal reports infographics</vt:lpstr>
      <vt:lpstr>Take urgent action  to combat climate change and its impacts</vt:lpstr>
      <vt:lpstr>Innovation partnerships</vt:lpstr>
      <vt:lpstr>Modern farming technology proposal</vt:lpstr>
      <vt:lpstr>Pitching an agricultural solution</vt:lpstr>
      <vt:lpstr>Module review</vt:lpstr>
      <vt:lpstr>Module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Australia interconnect with  the Pacific to manage environmental hazards?</dc:title>
  <dc:creator>Katrina Davey</dc:creator>
  <cp:lastModifiedBy>Martine Power</cp:lastModifiedBy>
  <cp:revision>23</cp:revision>
  <dcterms:created xsi:type="dcterms:W3CDTF">2025-05-23T05:58:39Z</dcterms:created>
  <dcterms:modified xsi:type="dcterms:W3CDTF">2026-03-23T09:41:44Z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0x010100D6BD63B06336DD48B4944551E1A7B4D8</vt:lpwstr>
  </property>
  <property fmtid="{D5CDD505-2E9C-101B-9397-08002B2CF9AE}" pid="3" name="MediaServiceImageTags">
    <vt:lpwstr/>
  </property>
</Properties>
</file>