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8"/>
  </p:notesMasterIdLst>
  <p:sldIdLst>
    <p:sldId id="300" r:id="rId5"/>
    <p:sldId id="26591" r:id="rId6"/>
    <p:sldId id="265" r:id="rId7"/>
    <p:sldId id="26593" r:id="rId8"/>
    <p:sldId id="301" r:id="rId9"/>
    <p:sldId id="26542" r:id="rId10"/>
    <p:sldId id="26594" r:id="rId11"/>
    <p:sldId id="26595" r:id="rId12"/>
    <p:sldId id="26596" r:id="rId13"/>
    <p:sldId id="26597" r:id="rId14"/>
    <p:sldId id="26543" r:id="rId15"/>
    <p:sldId id="26598" r:id="rId16"/>
    <p:sldId id="26563" r:id="rId17"/>
  </p:sldIdLst>
  <p:sldSz cx="9144000" cy="5143500" type="screen16x9"/>
  <p:notesSz cx="6797675" cy="9926638"/>
  <p:defaultTextStyle>
    <a:defPPr>
      <a:defRPr lang="en-A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FCDE3"/>
    <a:srgbClr val="CBDB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69" autoAdjust="0"/>
    <p:restoredTop sz="74383" autoAdjust="0"/>
  </p:normalViewPr>
  <p:slideViewPr>
    <p:cSldViewPr snapToObjects="1">
      <p:cViewPr varScale="1">
        <p:scale>
          <a:sx n="95" d="100"/>
          <a:sy n="95" d="100"/>
        </p:scale>
        <p:origin x="1253" y="53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97B692-737D-4557-8F3F-27BA9F6A0AF3}" type="datetimeFigureOut">
              <a:rPr lang="en-AU" smtClean="0"/>
              <a:t>14/07/2025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AEAA4E-1191-412B-8E1E-48C66819155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59865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AEAA4E-1191-412B-8E1E-48C668191553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042089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AEAA4E-1191-412B-8E1E-48C668191553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46278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AU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F798B-DA49-544D-812A-7AC3FC9806ED}" type="datetimeFigureOut">
              <a:rPr lang="en-AU" smtClean="0"/>
              <a:t>14/07/2025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F846F-B434-AD4F-A987-DE8B77D9F0E8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F798B-DA49-544D-812A-7AC3FC9806ED}" type="datetimeFigureOut">
              <a:rPr lang="en-AU" smtClean="0"/>
              <a:t>14/07/2025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F846F-B434-AD4F-A987-DE8B77D9F0E8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AU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F798B-DA49-544D-812A-7AC3FC9806ED}" type="datetimeFigureOut">
              <a:rPr lang="en-AU" smtClean="0"/>
              <a:t>14/07/2025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F846F-B434-AD4F-A987-DE8B77D9F0E8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DEA2367-DC87-EF70-15A1-1A7AE28940A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9144000" cy="5143500"/>
          </a:xfrm>
          <a:solidFill>
            <a:schemeClr val="tx1">
              <a:lumMod val="75000"/>
              <a:lumOff val="25000"/>
            </a:schemeClr>
          </a:solidFill>
        </p:spPr>
        <p:txBody>
          <a:bodyPr lIns="216000" tIns="216000" rIns="216000" bIns="216000"/>
          <a:lstStyle>
            <a:lvl1pPr>
              <a:defRPr sz="1050" b="0">
                <a:solidFill>
                  <a:schemeClr val="bg1"/>
                </a:solidFill>
              </a:defRPr>
            </a:lvl1pPr>
          </a:lstStyle>
          <a:p>
            <a:r>
              <a:rPr lang="en-AU" dirty="0"/>
              <a:t>To insert an image, select ‘Insert Picture’, or click on icon. Select ‘Picture Format &gt; Crop’ to edit size and position of picture.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DEA2A302-4717-FE10-205A-F231CDE998B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82493" y="371948"/>
            <a:ext cx="1846800" cy="6102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  <a:lvl2pPr marL="0" indent="0">
              <a:buNone/>
              <a:defRPr sz="100">
                <a:noFill/>
              </a:defRPr>
            </a:lvl2pPr>
            <a:lvl3pPr marL="0" indent="0">
              <a:buNone/>
              <a:defRPr sz="100">
                <a:noFill/>
              </a:defRPr>
            </a:lvl3pPr>
            <a:lvl4pPr>
              <a:defRPr sz="100" b="0">
                <a:noFill/>
              </a:defRPr>
            </a:lvl4pPr>
            <a:lvl5pPr>
              <a:defRPr sz="100">
                <a:noFill/>
              </a:defRPr>
            </a:lvl5pPr>
            <a:lvl6pPr>
              <a:defRPr sz="100">
                <a:noFill/>
              </a:defRPr>
            </a:lvl6pPr>
            <a:lvl7pPr>
              <a:defRPr sz="100">
                <a:noFill/>
              </a:defRPr>
            </a:lvl7pPr>
            <a:lvl8pPr>
              <a:defRPr sz="100">
                <a:noFill/>
              </a:defRPr>
            </a:lvl8pPr>
            <a:lvl9pPr>
              <a:defRPr sz="100">
                <a:noFill/>
              </a:defRPr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113A054-12CB-4197-89CB-FBA21D5F898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7775" y="2724702"/>
            <a:ext cx="6480000" cy="810000"/>
          </a:xfrm>
        </p:spPr>
        <p:txBody>
          <a:bodyPr/>
          <a:lstStyle>
            <a:lvl1pPr marL="0" indent="0" algn="l">
              <a:buNone/>
              <a:defRPr sz="1800" b="0">
                <a:solidFill>
                  <a:schemeClr val="bg1"/>
                </a:solidFill>
              </a:defRPr>
            </a:lvl1pPr>
            <a:lvl2pPr marL="0" indent="0" algn="l">
              <a:buNone/>
              <a:defRPr sz="1800" b="0">
                <a:solidFill>
                  <a:schemeClr val="bg1"/>
                </a:solidFill>
              </a:defRPr>
            </a:lvl2pPr>
            <a:lvl3pPr marL="0" indent="0" algn="l">
              <a:buNone/>
              <a:defRPr sz="1800" b="0">
                <a:solidFill>
                  <a:schemeClr val="bg1"/>
                </a:solidFill>
              </a:defRPr>
            </a:lvl3pPr>
            <a:lvl4pPr marL="0" indent="0" algn="l">
              <a:buNone/>
              <a:defRPr sz="1800" b="0">
                <a:solidFill>
                  <a:schemeClr val="bg1"/>
                </a:solidFill>
              </a:defRPr>
            </a:lvl4pPr>
            <a:lvl5pPr marL="0" indent="0" algn="l">
              <a:buNone/>
              <a:defRPr sz="1800" b="0">
                <a:solidFill>
                  <a:schemeClr val="bg1"/>
                </a:solidFill>
              </a:defRPr>
            </a:lvl5pPr>
            <a:lvl6pPr marL="0" indent="0" algn="l">
              <a:buNone/>
              <a:defRPr sz="1800" b="0">
                <a:solidFill>
                  <a:schemeClr val="bg1"/>
                </a:solidFill>
              </a:defRPr>
            </a:lvl6pPr>
            <a:lvl7pPr marL="0" indent="0" algn="l">
              <a:buNone/>
              <a:defRPr sz="1800" b="0">
                <a:solidFill>
                  <a:schemeClr val="bg1"/>
                </a:solidFill>
              </a:defRPr>
            </a:lvl7pPr>
            <a:lvl8pPr marL="0" indent="0" algn="l">
              <a:buNone/>
              <a:defRPr sz="1800" b="0">
                <a:solidFill>
                  <a:schemeClr val="bg1"/>
                </a:solidFill>
              </a:defRPr>
            </a:lvl8pPr>
            <a:lvl9pPr marL="0" indent="0" algn="l">
              <a:buNone/>
              <a:defRPr sz="1800" b="0">
                <a:solidFill>
                  <a:schemeClr val="bg1"/>
                </a:solidFill>
              </a:defRPr>
            </a:lvl9pPr>
          </a:lstStyle>
          <a:p>
            <a:r>
              <a:rPr lang="en-GB" dirty="0"/>
              <a:t>Click to add Date/Version/Subtitle</a:t>
            </a:r>
          </a:p>
          <a:p>
            <a:pPr lvl="1"/>
            <a:r>
              <a:rPr lang="en-US" dirty="0"/>
              <a:t>2</a:t>
            </a:r>
          </a:p>
          <a:p>
            <a:pPr lvl="2"/>
            <a:r>
              <a:rPr lang="en-US" dirty="0"/>
              <a:t>3</a:t>
            </a:r>
          </a:p>
          <a:p>
            <a:pPr lvl="3"/>
            <a:r>
              <a:rPr lang="en-US" dirty="0"/>
              <a:t>4</a:t>
            </a:r>
          </a:p>
          <a:p>
            <a:pPr lvl="4"/>
            <a:r>
              <a:rPr lang="en-US" dirty="0"/>
              <a:t>5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C6894AC-A6FF-4C78-BD1B-BD484004B4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7775" y="1499621"/>
            <a:ext cx="6480000" cy="945000"/>
          </a:xfrm>
        </p:spPr>
        <p:txBody>
          <a:bodyPr anchor="b"/>
          <a:lstStyle>
            <a:lvl1pPr>
              <a:defRPr sz="405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9B7F034A-B43F-1168-6AAB-A28B3B6D48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900" y="3726000"/>
            <a:ext cx="4571100" cy="1417500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  <a:lvl2pPr marL="0" indent="0">
              <a:buNone/>
              <a:defRPr sz="100">
                <a:noFill/>
              </a:defRPr>
            </a:lvl2pPr>
            <a:lvl3pPr marL="0" indent="0">
              <a:buNone/>
              <a:defRPr sz="100">
                <a:noFill/>
              </a:defRPr>
            </a:lvl3pPr>
            <a:lvl4pPr>
              <a:defRPr sz="100" b="0">
                <a:noFill/>
              </a:defRPr>
            </a:lvl4pPr>
            <a:lvl5pPr>
              <a:defRPr sz="100">
                <a:noFill/>
              </a:defRPr>
            </a:lvl5pPr>
            <a:lvl6pPr>
              <a:defRPr sz="100">
                <a:noFill/>
              </a:defRPr>
            </a:lvl6pPr>
            <a:lvl7pPr>
              <a:defRPr sz="100">
                <a:noFill/>
              </a:defRPr>
            </a:lvl7pPr>
            <a:lvl8pPr>
              <a:defRPr sz="100">
                <a:noFill/>
              </a:defRPr>
            </a:lvl8pPr>
            <a:lvl9pPr>
              <a:defRPr sz="100">
                <a:noFill/>
              </a:defRPr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 dirty="0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339630BC-2005-D678-F493-45691FC414D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00457" y="492323"/>
            <a:ext cx="429300" cy="467100"/>
          </a:xfr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  <a:lvl2pPr marL="0" indent="0">
              <a:buNone/>
              <a:defRPr sz="100">
                <a:noFill/>
              </a:defRPr>
            </a:lvl2pPr>
            <a:lvl3pPr marL="0" indent="0">
              <a:buNone/>
              <a:defRPr sz="100">
                <a:noFill/>
              </a:defRPr>
            </a:lvl3pPr>
            <a:lvl4pPr>
              <a:defRPr sz="100" b="0">
                <a:noFill/>
              </a:defRPr>
            </a:lvl4pPr>
            <a:lvl5pPr>
              <a:defRPr sz="100">
                <a:noFill/>
              </a:defRPr>
            </a:lvl5pPr>
            <a:lvl6pPr>
              <a:defRPr sz="100">
                <a:noFill/>
              </a:defRPr>
            </a:lvl6pPr>
            <a:lvl7pPr>
              <a:defRPr sz="100">
                <a:noFill/>
              </a:defRPr>
            </a:lvl7pPr>
            <a:lvl8pPr>
              <a:defRPr sz="100">
                <a:noFill/>
              </a:defRPr>
            </a:lvl8pPr>
            <a:lvl9pPr>
              <a:defRPr sz="100">
                <a:noFill/>
              </a:defRPr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11216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DEA2367-DC87-EF70-15A1-1A7AE28940A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9144000" cy="5143500"/>
          </a:xfrm>
          <a:solidFill>
            <a:schemeClr val="tx1">
              <a:lumMod val="75000"/>
              <a:lumOff val="25000"/>
            </a:schemeClr>
          </a:solidFill>
        </p:spPr>
        <p:txBody>
          <a:bodyPr lIns="216000" tIns="216000" rIns="216000" bIns="216000"/>
          <a:lstStyle>
            <a:lvl1pPr>
              <a:defRPr sz="1050" b="0">
                <a:solidFill>
                  <a:schemeClr val="bg1"/>
                </a:solidFill>
              </a:defRPr>
            </a:lvl1pPr>
          </a:lstStyle>
          <a:p>
            <a:r>
              <a:rPr lang="en-AU" dirty="0"/>
              <a:t>To insert an image, select ‘Insert Picture’, or click on icon. Select ‘Picture Format &gt; Crop’ to edit size and position of picture.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DEA2A302-4717-FE10-205A-F231CDE998B5}"/>
              </a:ext>
            </a:extLst>
          </p:cNvPr>
          <p:cNvSpPr>
            <a:spLocks noGrp="1" noChangeAspect="1"/>
          </p:cNvSpPr>
          <p:nvPr>
            <p:ph type="body" sz="quarter" idx="16"/>
          </p:nvPr>
        </p:nvSpPr>
        <p:spPr>
          <a:xfrm>
            <a:off x="7646429" y="162509"/>
            <a:ext cx="1307469" cy="432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  <a:lvl2pPr marL="0" indent="0">
              <a:buNone/>
              <a:defRPr sz="100">
                <a:noFill/>
              </a:defRPr>
            </a:lvl2pPr>
            <a:lvl3pPr marL="0" indent="0">
              <a:buNone/>
              <a:defRPr sz="100">
                <a:noFill/>
              </a:defRPr>
            </a:lvl3pPr>
            <a:lvl4pPr>
              <a:defRPr sz="100" b="0">
                <a:noFill/>
              </a:defRPr>
            </a:lvl4pPr>
            <a:lvl5pPr>
              <a:defRPr sz="100">
                <a:noFill/>
              </a:defRPr>
            </a:lvl5pPr>
            <a:lvl6pPr>
              <a:defRPr sz="100">
                <a:noFill/>
              </a:defRPr>
            </a:lvl6pPr>
            <a:lvl7pPr>
              <a:defRPr sz="100">
                <a:noFill/>
              </a:defRPr>
            </a:lvl7pPr>
            <a:lvl8pPr>
              <a:defRPr sz="100">
                <a:noFill/>
              </a:defRPr>
            </a:lvl8pPr>
            <a:lvl9pPr>
              <a:defRPr sz="100">
                <a:noFill/>
              </a:defRPr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9B7F034A-B43F-1168-6AAB-A28B3B6D48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900" y="3726000"/>
            <a:ext cx="4571100" cy="1417500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  <a:lvl2pPr marL="0" indent="0">
              <a:buNone/>
              <a:defRPr sz="100">
                <a:noFill/>
              </a:defRPr>
            </a:lvl2pPr>
            <a:lvl3pPr marL="0" indent="0">
              <a:buNone/>
              <a:defRPr sz="100">
                <a:noFill/>
              </a:defRPr>
            </a:lvl3pPr>
            <a:lvl4pPr>
              <a:defRPr sz="100" b="0">
                <a:noFill/>
              </a:defRPr>
            </a:lvl4pPr>
            <a:lvl5pPr>
              <a:defRPr sz="100">
                <a:noFill/>
              </a:defRPr>
            </a:lvl5pPr>
            <a:lvl6pPr>
              <a:defRPr sz="100">
                <a:noFill/>
              </a:defRPr>
            </a:lvl6pPr>
            <a:lvl7pPr>
              <a:defRPr sz="100">
                <a:noFill/>
              </a:defRPr>
            </a:lvl7pPr>
            <a:lvl8pPr>
              <a:defRPr sz="100">
                <a:noFill/>
              </a:defRPr>
            </a:lvl8pPr>
            <a:lvl9pPr>
              <a:defRPr sz="100">
                <a:noFill/>
              </a:defRPr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 dirty="0"/>
          </a:p>
        </p:txBody>
      </p:sp>
      <p:sp>
        <p:nvSpPr>
          <p:cNvPr id="2" name="Title 10">
            <a:extLst>
              <a:ext uri="{FF2B5EF4-FFF2-40B4-BE49-F238E27FC236}">
                <a16:creationId xmlns:a16="http://schemas.microsoft.com/office/drawing/2014/main" id="{EF7F3B50-F7E3-3483-A232-9F52A53E92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944" y="1513421"/>
            <a:ext cx="6750000" cy="945000"/>
          </a:xfrm>
        </p:spPr>
        <p:txBody>
          <a:bodyPr/>
          <a:lstStyle>
            <a:lvl1pPr>
              <a:defRPr sz="40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section title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23679B-4F2B-E71C-51B7-765F36FE2A1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9E2B6E3-BA6C-4108-A27D-3D590F19B67C}" type="datetime1">
              <a:rPr lang="en-GB" smtClean="0"/>
              <a:pPr/>
              <a:t>14/07/2025</a:t>
            </a:fld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58E6D96-C6AB-5AFB-7B54-7DB766E2B6F2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title: To edit, go to Insert &gt; Header &amp; Footer</a:t>
            </a:r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0A3F81F-6C12-F4CC-AB26-CB6AD789244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27468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2220077-C8A6-8038-267F-B8B4F68858BE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6B3FA5B-323F-2E10-FE9D-BD3149B9EB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852B564-FAA4-4CAD-99F8-EF4333D83E6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59549" y="1405605"/>
            <a:ext cx="7884000" cy="3105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add text, or click on one of the central icons to add a table, chart, SmartArt, image or media. Press the ‘Increase/Decrease’ button under the Home tab to move through the text styles.</a:t>
            </a:r>
            <a:endParaRPr lang="en-US" dirty="0"/>
          </a:p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8C753-C466-4771-8E3F-2570685615C0}" type="datetime1">
              <a:rPr lang="en-GB" smtClean="0"/>
              <a:t>14/07/2025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title: To edit, go to Insert &gt; Header &amp;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B7C163D-2C32-574B-8074-97E6CEFC1D3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43813" y="162509"/>
            <a:ext cx="1310085" cy="431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349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F798B-DA49-544D-812A-7AC3FC9806ED}" type="datetimeFigureOut">
              <a:rPr lang="en-AU" smtClean="0"/>
              <a:t>14/07/2025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F846F-B434-AD4F-A987-DE8B77D9F0E8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F798B-DA49-544D-812A-7AC3FC9806ED}" type="datetimeFigureOut">
              <a:rPr lang="en-AU" smtClean="0"/>
              <a:t>14/07/2025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F846F-B434-AD4F-A987-DE8B77D9F0E8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F798B-DA49-544D-812A-7AC3FC9806ED}" type="datetimeFigureOut">
              <a:rPr lang="en-AU" smtClean="0"/>
              <a:t>14/07/2025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F846F-B434-AD4F-A987-DE8B77D9F0E8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AU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F798B-DA49-544D-812A-7AC3FC9806ED}" type="datetimeFigureOut">
              <a:rPr lang="en-AU" smtClean="0"/>
              <a:t>14/07/2025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F846F-B434-AD4F-A987-DE8B77D9F0E8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F798B-DA49-544D-812A-7AC3FC9806ED}" type="datetimeFigureOut">
              <a:rPr lang="en-AU" smtClean="0"/>
              <a:t>14/07/2025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F846F-B434-AD4F-A987-DE8B77D9F0E8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F798B-DA49-544D-812A-7AC3FC9806ED}" type="datetimeFigureOut">
              <a:rPr lang="en-AU" smtClean="0"/>
              <a:t>14/07/2025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F846F-B434-AD4F-A987-DE8B77D9F0E8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F798B-DA49-544D-812A-7AC3FC9806ED}" type="datetimeFigureOut">
              <a:rPr lang="en-AU" smtClean="0"/>
              <a:t>14/07/2025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F846F-B434-AD4F-A987-DE8B77D9F0E8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F798B-DA49-544D-812A-7AC3FC9806ED}" type="datetimeFigureOut">
              <a:rPr lang="en-AU" smtClean="0"/>
              <a:t>14/07/2025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F846F-B434-AD4F-A987-DE8B77D9F0E8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2F798B-DA49-544D-812A-7AC3FC9806ED}" type="datetimeFigureOut">
              <a:rPr lang="en-AU" smtClean="0"/>
              <a:t>14/07/2025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8F846F-B434-AD4F-A987-DE8B77D9F0E8}" type="slidenum">
              <a:rPr lang="en-AU" smtClean="0"/>
              <a:t>‹#›</a:t>
            </a:fld>
            <a:endParaRPr lang="en-A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4" r:id="rId13"/>
    <p:sldLayoutId id="2147483665" r:id="rId1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A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37.png"/><Relationship Id="rId7" Type="http://schemas.openxmlformats.org/officeDocument/2006/relationships/image" Target="../media/image4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7.png"/><Relationship Id="rId11" Type="http://schemas.openxmlformats.org/officeDocument/2006/relationships/image" Target="../media/image12.png"/><Relationship Id="rId5" Type="http://schemas.openxmlformats.org/officeDocument/2006/relationships/image" Target="../media/image46.png"/><Relationship Id="rId10" Type="http://schemas.openxmlformats.org/officeDocument/2006/relationships/image" Target="../media/image1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12.png"/><Relationship Id="rId4" Type="http://schemas.openxmlformats.org/officeDocument/2006/relationships/image" Target="../media/image54.png"/><Relationship Id="rId9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www.rfs.nsw.gov.au/plan-and-prepare/managing-bush-fire-risk/bush-fire-management-committees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2.pn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12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12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1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5BEE1B55-423D-B0F5-B335-E2B07A86F5C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13" r="18072" b="15541"/>
          <a:stretch/>
        </p:blipFill>
        <p:spPr>
          <a:xfrm>
            <a:off x="0" y="-1"/>
            <a:ext cx="9144000" cy="5143501"/>
          </a:xfr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1BF4196-AFBB-3972-1CA4-25D293C15200}"/>
              </a:ext>
            </a:extLst>
          </p:cNvPr>
          <p:cNvSpPr/>
          <p:nvPr/>
        </p:nvSpPr>
        <p:spPr>
          <a:xfrm>
            <a:off x="0" y="0"/>
            <a:ext cx="8666226" cy="51435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64000">
                <a:schemeClr val="tx1">
                  <a:alpha val="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AD31744-F011-BB08-FEB8-8180B36DEFC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06DC79D-0A9F-54CD-55DD-4304E6CA03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&amp;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3C797D3-D8E4-EA74-D41A-9DCEE82F802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ubtitle 11">
            <a:extLst>
              <a:ext uri="{FF2B5EF4-FFF2-40B4-BE49-F238E27FC236}">
                <a16:creationId xmlns:a16="http://schemas.microsoft.com/office/drawing/2014/main" id="{4C84CAB8-D466-2F8C-C3EF-6BE9121FB3F1}"/>
              </a:ext>
            </a:extLst>
          </p:cNvPr>
          <p:cNvSpPr txBox="1">
            <a:spLocks/>
          </p:cNvSpPr>
          <p:nvPr/>
        </p:nvSpPr>
        <p:spPr>
          <a:xfrm>
            <a:off x="467903" y="4303148"/>
            <a:ext cx="6480000" cy="8100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dirty="0">
                <a:solidFill>
                  <a:schemeClr val="bg1"/>
                </a:solidFill>
              </a:rPr>
              <a:t>Susannah Bilous &amp; Melissa O’Halloran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1E88923C-AFAD-A008-487D-4D5ACB453D7D}"/>
              </a:ext>
            </a:extLst>
          </p:cNvPr>
          <p:cNvSpPr txBox="1">
            <a:spLocks/>
          </p:cNvSpPr>
          <p:nvPr/>
        </p:nvSpPr>
        <p:spPr>
          <a:xfrm>
            <a:off x="369170" y="1737379"/>
            <a:ext cx="7433080" cy="166873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5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/>
              <a:t>Bush Fire Risk Management Planning in NSW, Australia</a:t>
            </a:r>
            <a:endParaRPr lang="en-US" sz="4000" dirty="0">
              <a:solidFill>
                <a:srgbClr val="CBDB2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9204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831E82-4BE3-A188-2D05-E74914010A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8584AC-8C55-3376-FFFB-2FD3B68CE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t>10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45A627-9492-B3E5-0317-3EEA5B4D7A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831"/>
          <a:stretch/>
        </p:blipFill>
        <p:spPr>
          <a:xfrm>
            <a:off x="6879620" y="1482703"/>
            <a:ext cx="2156876" cy="355918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05C0969-1496-1698-53C7-573C251F63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681" t="25137" r="2291" b="12184"/>
          <a:stretch/>
        </p:blipFill>
        <p:spPr>
          <a:xfrm>
            <a:off x="4340912" y="2909125"/>
            <a:ext cx="2331210" cy="212883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itle 4">
            <a:extLst>
              <a:ext uri="{FF2B5EF4-FFF2-40B4-BE49-F238E27FC236}">
                <a16:creationId xmlns:a16="http://schemas.microsoft.com/office/drawing/2014/main" id="{43699634-06BD-EDD7-237B-0BDC9F2BB4F5}"/>
              </a:ext>
            </a:extLst>
          </p:cNvPr>
          <p:cNvSpPr txBox="1">
            <a:spLocks/>
          </p:cNvSpPr>
          <p:nvPr/>
        </p:nvSpPr>
        <p:spPr>
          <a:xfrm>
            <a:off x="-1631492" y="704457"/>
            <a:ext cx="7127392" cy="94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/>
              <a:t>Bush Fire Risk Treatments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E36D172-F63A-82BB-2964-ABDCA677B5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3590" y="2728318"/>
            <a:ext cx="1506643" cy="110980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29024E4-827E-1746-0B63-24C6760EFC7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80" r="272" b="4328"/>
          <a:stretch/>
        </p:blipFill>
        <p:spPr>
          <a:xfrm>
            <a:off x="2626771" y="3935560"/>
            <a:ext cx="1506643" cy="11041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C9B83C5-BE86-A39F-CD17-5575F74FE60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21" r="11905"/>
          <a:stretch/>
        </p:blipFill>
        <p:spPr>
          <a:xfrm>
            <a:off x="2605542" y="1514686"/>
            <a:ext cx="1516252" cy="112121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96FEB7-C096-5F97-2925-F566EC459E6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152" r="6267"/>
          <a:stretch/>
        </p:blipFill>
        <p:spPr>
          <a:xfrm>
            <a:off x="139760" y="1518460"/>
            <a:ext cx="2331209" cy="352951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26" name="Picture 2" descr="Hazard reduction burn near Katoomba | Blue Mountains Gazette | Katoomba, NSW">
            <a:extLst>
              <a:ext uri="{FF2B5EF4-FFF2-40B4-BE49-F238E27FC236}">
                <a16:creationId xmlns:a16="http://schemas.microsoft.com/office/drawing/2014/main" id="{85749D34-618B-86C1-70D8-335D749CA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911" y="1487247"/>
            <a:ext cx="2331210" cy="131130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D47B9C-77C6-7F58-3004-E81D622BC5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37254" y="4515966"/>
            <a:ext cx="999242" cy="51871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744B212-A047-65A8-53D7-6B378FF2CFDF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20995"/>
          <a:stretch/>
        </p:blipFill>
        <p:spPr>
          <a:xfrm>
            <a:off x="-1364" y="-553"/>
            <a:ext cx="9144000" cy="8267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8E5E1C-9B13-0842-341B-733F373BF97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9512" y="132725"/>
            <a:ext cx="1454835" cy="48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8827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Coffs Coast Risk Results2">
            <a:hlinkClick r:id="" action="ppaction://media"/>
            <a:extLst>
              <a:ext uri="{FF2B5EF4-FFF2-40B4-BE49-F238E27FC236}">
                <a16:creationId xmlns:a16="http://schemas.microsoft.com/office/drawing/2014/main" id="{CA57B4E1-6EC1-B3B4-F550-95E7D6CE3E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4525" y="0"/>
            <a:ext cx="78549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341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9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533523-A1B6-CD9A-518F-86ACED7F4C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A58B67B-BFF9-1D12-2DE8-5551857F4A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1349" y="2430829"/>
            <a:ext cx="1733265" cy="246751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4C06DF7-0D3B-0DF9-E127-3719AC56B0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7653" y="1474548"/>
            <a:ext cx="1682003" cy="238938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8AA55A1-497D-C233-218D-F136DFAB91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1749" y="1930400"/>
            <a:ext cx="1765400" cy="25247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7539377-B077-D582-8E79-3920970BB4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917" y="1474547"/>
            <a:ext cx="2164694" cy="30635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0A467F8-C3CD-8557-468F-356B556281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1245" y="1474548"/>
            <a:ext cx="1996589" cy="25695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B4340A1-5236-4680-A5AF-900A31FBFD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9502" y="2759340"/>
            <a:ext cx="1443606" cy="19282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F74BBA2-153A-FE74-BF63-84C5F559C9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8587" y="1474548"/>
            <a:ext cx="2154781" cy="30475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5" name="Title 4">
            <a:extLst>
              <a:ext uri="{FF2B5EF4-FFF2-40B4-BE49-F238E27FC236}">
                <a16:creationId xmlns:a16="http://schemas.microsoft.com/office/drawing/2014/main" id="{CD161CB3-5543-B37F-9281-7E97EC627ABB}"/>
              </a:ext>
            </a:extLst>
          </p:cNvPr>
          <p:cNvSpPr txBox="1">
            <a:spLocks/>
          </p:cNvSpPr>
          <p:nvPr/>
        </p:nvSpPr>
        <p:spPr>
          <a:xfrm>
            <a:off x="10603" y="612869"/>
            <a:ext cx="7776864" cy="945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800" dirty="0"/>
              <a:t>5-year Bush Fire Risk Management Plan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55E6CD2-5899-C4F3-F87B-82D388CDA6CE}"/>
              </a:ext>
            </a:extLst>
          </p:cNvPr>
          <p:cNvSpPr txBox="1"/>
          <p:nvPr/>
        </p:nvSpPr>
        <p:spPr>
          <a:xfrm>
            <a:off x="2819949" y="4898537"/>
            <a:ext cx="9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>
                <a:latin typeface="+mj-lt"/>
              </a:rPr>
              <a:t>Risk Maps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4A5CDCA-8C27-5E47-9418-8A025753BF3D}"/>
              </a:ext>
            </a:extLst>
          </p:cNvPr>
          <p:cNvSpPr txBox="1"/>
          <p:nvPr/>
        </p:nvSpPr>
        <p:spPr>
          <a:xfrm>
            <a:off x="4467334" y="4896999"/>
            <a:ext cx="21515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>
                <a:latin typeface="+mj-lt"/>
              </a:rPr>
              <a:t>Focus Areas &amp; Treatments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8809130-164A-6024-EF75-834424853483}"/>
              </a:ext>
            </a:extLst>
          </p:cNvPr>
          <p:cNvSpPr txBox="1"/>
          <p:nvPr/>
        </p:nvSpPr>
        <p:spPr>
          <a:xfrm>
            <a:off x="6773686" y="4898537"/>
            <a:ext cx="21515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>
                <a:latin typeface="+mj-lt"/>
              </a:rPr>
              <a:t>Fuel Management Register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863E51B-D55B-7897-2D1D-1A9879D5A70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20995"/>
          <a:stretch/>
        </p:blipFill>
        <p:spPr>
          <a:xfrm>
            <a:off x="-1364" y="-553"/>
            <a:ext cx="9144000" cy="8267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F94738-64A2-CEAF-3F09-24908B6C28A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9512" y="132725"/>
            <a:ext cx="1454835" cy="48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1037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5BEE1B55-423D-B0F5-B335-E2B07A86F5C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13" r="18072" b="15541"/>
          <a:stretch/>
        </p:blipFill>
        <p:spPr>
          <a:xfrm>
            <a:off x="0" y="-1"/>
            <a:ext cx="9144000" cy="5143501"/>
          </a:xfr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1BF4196-AFBB-3972-1CA4-25D293C15200}"/>
              </a:ext>
            </a:extLst>
          </p:cNvPr>
          <p:cNvSpPr/>
          <p:nvPr/>
        </p:nvSpPr>
        <p:spPr>
          <a:xfrm>
            <a:off x="0" y="0"/>
            <a:ext cx="8666226" cy="51435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64000">
                <a:schemeClr val="tx1">
                  <a:alpha val="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AD31744-F011-BB08-FEB8-8180B36DEFC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06DC79D-0A9F-54CD-55DD-4304E6CA03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&amp;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3C797D3-D8E4-EA74-D41A-9DCEE82F802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1E88923C-AFAD-A008-487D-4D5ACB453D7D}"/>
              </a:ext>
            </a:extLst>
          </p:cNvPr>
          <p:cNvSpPr txBox="1">
            <a:spLocks/>
          </p:cNvSpPr>
          <p:nvPr/>
        </p:nvSpPr>
        <p:spPr>
          <a:xfrm>
            <a:off x="107504" y="2931790"/>
            <a:ext cx="7981504" cy="223224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5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100" dirty="0"/>
              <a:t>We have coordinated Plans that help us to understand bush fire risk &amp; identify risk mitigation strategies</a:t>
            </a:r>
          </a:p>
          <a:p>
            <a:pPr algn="l"/>
            <a:endParaRPr lang="en-US" sz="4000" dirty="0"/>
          </a:p>
          <a:p>
            <a:pPr algn="l"/>
            <a:r>
              <a:rPr lang="en-US" sz="4000" dirty="0">
                <a:hlinkClick r:id="rId4"/>
              </a:rPr>
              <a:t>https://www.rfs.nsw.gov.au/plan-and-prepare/managing-bush-fire-risk/bush-fire-management-committees</a:t>
            </a:r>
            <a:endParaRPr lang="en-US" sz="4000" dirty="0"/>
          </a:p>
          <a:p>
            <a:pPr algn="l"/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2536922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453983-FE4D-0FB2-5626-C318BEC735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A75EED5-9A46-1034-AD6D-CF79F10A5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188" y="664783"/>
            <a:ext cx="8229600" cy="857250"/>
          </a:xfrm>
        </p:spPr>
        <p:txBody>
          <a:bodyPr>
            <a:normAutofit/>
          </a:bodyPr>
          <a:lstStyle/>
          <a:p>
            <a:r>
              <a:rPr lang="en-GB" sz="3600" dirty="0"/>
              <a:t>New South Wales, Australia</a:t>
            </a:r>
          </a:p>
        </p:txBody>
      </p:sp>
      <p:pic>
        <p:nvPicPr>
          <p:cNvPr id="4" name="Picture 3" descr="A blue and red map&#10;&#10;AI-generated content may be incorrect.">
            <a:extLst>
              <a:ext uri="{FF2B5EF4-FFF2-40B4-BE49-F238E27FC236}">
                <a16:creationId xmlns:a16="http://schemas.microsoft.com/office/drawing/2014/main" id="{9F825FED-B710-D755-0635-7793ED0BFFE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660" b="4894"/>
          <a:stretch/>
        </p:blipFill>
        <p:spPr>
          <a:xfrm>
            <a:off x="1979712" y="1522033"/>
            <a:ext cx="5688632" cy="35428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A51FDB4-5703-A7BD-1013-178004B368B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0995"/>
          <a:stretch/>
        </p:blipFill>
        <p:spPr>
          <a:xfrm>
            <a:off x="-27136" y="-18051"/>
            <a:ext cx="9144000" cy="8267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BAF567-BD00-87A4-5770-19A3C82F3B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132725"/>
            <a:ext cx="1454835" cy="48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6457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32226D9-BF22-DE9E-DF56-235B3E6653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694"/>
          <a:stretch/>
        </p:blipFill>
        <p:spPr>
          <a:xfrm>
            <a:off x="698501" y="1440642"/>
            <a:ext cx="7761932" cy="37954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478584F-A46E-07AE-E027-1F3FBFA67B3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0995"/>
          <a:stretch/>
        </p:blipFill>
        <p:spPr>
          <a:xfrm>
            <a:off x="-1364" y="-553"/>
            <a:ext cx="9144000" cy="8267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608CD7-AC64-CC24-4D65-B017DA4F6B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132725"/>
            <a:ext cx="1454835" cy="48014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23A4A87-6CB6-7ADE-3442-862A87DE4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88640" y="705478"/>
            <a:ext cx="8229600" cy="857250"/>
          </a:xfrm>
        </p:spPr>
        <p:txBody>
          <a:bodyPr>
            <a:normAutofit/>
          </a:bodyPr>
          <a:lstStyle/>
          <a:p>
            <a:r>
              <a:rPr lang="en-GB" sz="2800" dirty="0"/>
              <a:t>Coordinated Fire Management in NSW</a:t>
            </a:r>
          </a:p>
        </p:txBody>
      </p:sp>
    </p:spTree>
    <p:extLst>
      <p:ext uri="{BB962C8B-B14F-4D97-AF65-F5344CB8AC3E}">
        <p14:creationId xmlns:p14="http://schemas.microsoft.com/office/powerpoint/2010/main" val="11145497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3959AA-EEE6-8D89-BD3E-CFBC566F3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E0F924A-C8A4-5E43-D5B5-40279F297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351" y="1285988"/>
            <a:ext cx="5274643" cy="382290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28" name="Picture 4" descr="About | Blog - NSW National Parks">
            <a:extLst>
              <a:ext uri="{FF2B5EF4-FFF2-40B4-BE49-F238E27FC236}">
                <a16:creationId xmlns:a16="http://schemas.microsoft.com/office/drawing/2014/main" id="{CD7F6C89-A0C9-2FC0-9D34-395505B7A3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3" r="16919"/>
          <a:stretch/>
        </p:blipFill>
        <p:spPr bwMode="auto">
          <a:xfrm>
            <a:off x="7810386" y="1415096"/>
            <a:ext cx="943699" cy="741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NSW Police Force - Variety NSW/ACT">
            <a:extLst>
              <a:ext uri="{FF2B5EF4-FFF2-40B4-BE49-F238E27FC236}">
                <a16:creationId xmlns:a16="http://schemas.microsoft.com/office/drawing/2014/main" id="{B409C5E1-E495-E9B6-8841-21D2913AC4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69"/>
          <a:stretch/>
        </p:blipFill>
        <p:spPr bwMode="auto">
          <a:xfrm>
            <a:off x="7903585" y="2170842"/>
            <a:ext cx="850500" cy="936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FAF41B3-E62C-F838-1C07-F2C5525F5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96758" y="606901"/>
            <a:ext cx="8229600" cy="857250"/>
          </a:xfrm>
        </p:spPr>
        <p:txBody>
          <a:bodyPr>
            <a:normAutofit/>
          </a:bodyPr>
          <a:lstStyle/>
          <a:p>
            <a:r>
              <a:rPr lang="en-GB" sz="2800" dirty="0"/>
              <a:t>Bush Fire Management Committees</a:t>
            </a:r>
          </a:p>
        </p:txBody>
      </p:sp>
      <p:pic>
        <p:nvPicPr>
          <p:cNvPr id="1030" name="Picture 6" descr="Forestry Corporation - Home">
            <a:extLst>
              <a:ext uri="{FF2B5EF4-FFF2-40B4-BE49-F238E27FC236}">
                <a16:creationId xmlns:a16="http://schemas.microsoft.com/office/drawing/2014/main" id="{4D6AEE95-C1FC-0419-BDC5-4239BFE34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035" y="2196920"/>
            <a:ext cx="978632" cy="403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Our identity - Fire and Rescue NSW">
            <a:extLst>
              <a:ext uri="{FF2B5EF4-FFF2-40B4-BE49-F238E27FC236}">
                <a16:creationId xmlns:a16="http://schemas.microsoft.com/office/drawing/2014/main" id="{4C2CA62D-751F-9E3D-4253-D2BDF36F9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5229" y="3137112"/>
            <a:ext cx="607213" cy="758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ome | LGNSW">
            <a:extLst>
              <a:ext uri="{FF2B5EF4-FFF2-40B4-BE49-F238E27FC236}">
                <a16:creationId xmlns:a16="http://schemas.microsoft.com/office/drawing/2014/main" id="{BD15C6DF-5184-7B00-B849-1AE1D482F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035" y="4630950"/>
            <a:ext cx="787994" cy="38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NSW Aboriginal Land Council">
            <a:extLst>
              <a:ext uri="{FF2B5EF4-FFF2-40B4-BE49-F238E27FC236}">
                <a16:creationId xmlns:a16="http://schemas.microsoft.com/office/drawing/2014/main" id="{2D207FC9-12FB-AD8B-D136-836672074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990689"/>
            <a:ext cx="1666875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Asset Management - NRMjobs - NRM Jobs ...">
            <a:extLst>
              <a:ext uri="{FF2B5EF4-FFF2-40B4-BE49-F238E27FC236}">
                <a16:creationId xmlns:a16="http://schemas.microsoft.com/office/drawing/2014/main" id="{B077126D-FB4B-9B35-9790-EBE2B4464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336728"/>
            <a:ext cx="1152128" cy="605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Nature Conservation Council of NSW">
            <a:extLst>
              <a:ext uri="{FF2B5EF4-FFF2-40B4-BE49-F238E27FC236}">
                <a16:creationId xmlns:a16="http://schemas.microsoft.com/office/drawing/2014/main" id="{9E2AB3B1-9D79-F7A3-70B7-DBF61C95A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870786"/>
            <a:ext cx="1425053" cy="341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NSW RFS - NSW Rural Fire Service">
            <a:extLst>
              <a:ext uri="{FF2B5EF4-FFF2-40B4-BE49-F238E27FC236}">
                <a16:creationId xmlns:a16="http://schemas.microsoft.com/office/drawing/2014/main" id="{3339DAFF-6A13-05D6-C794-913822ABC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6228" y="4222098"/>
            <a:ext cx="525214" cy="655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199B610-6337-92A0-872F-F6F0EF52B481}"/>
              </a:ext>
            </a:extLst>
          </p:cNvPr>
          <p:cNvSpPr txBox="1"/>
          <p:nvPr/>
        </p:nvSpPr>
        <p:spPr>
          <a:xfrm>
            <a:off x="5940152" y="1285988"/>
            <a:ext cx="3024336" cy="382290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4CF6D6-C730-5008-3310-66DE8078E1A8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t="20995"/>
          <a:stretch/>
        </p:blipFill>
        <p:spPr>
          <a:xfrm>
            <a:off x="-1364" y="-553"/>
            <a:ext cx="9144000" cy="8267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53E81B-F1DA-4F07-AE27-ACCACD251C3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9512" y="132725"/>
            <a:ext cx="1454835" cy="480144"/>
          </a:xfrm>
          <a:prstGeom prst="rect">
            <a:avLst/>
          </a:prstGeom>
        </p:spPr>
      </p:pic>
      <p:pic>
        <p:nvPicPr>
          <p:cNvPr id="5" name="Picture 4" descr="A blue and red map&#10;&#10;AI-generated content may be incorrect.">
            <a:extLst>
              <a:ext uri="{FF2B5EF4-FFF2-40B4-BE49-F238E27FC236}">
                <a16:creationId xmlns:a16="http://schemas.microsoft.com/office/drawing/2014/main" id="{48558000-97B0-5ABC-C1E7-4FEA779B7DF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3351" y="4281846"/>
            <a:ext cx="1172141" cy="825365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197E038-CD05-7B6B-BE52-164E853236C8}"/>
              </a:ext>
            </a:extLst>
          </p:cNvPr>
          <p:cNvCxnSpPr>
            <a:cxnSpLocks/>
          </p:cNvCxnSpPr>
          <p:nvPr/>
        </p:nvCxnSpPr>
        <p:spPr>
          <a:xfrm flipV="1">
            <a:off x="1254046" y="4630950"/>
            <a:ext cx="380301" cy="2327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29586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8B6B8B6-5278-FC42-B42F-EE368D565D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0"/>
          <a:stretch/>
        </p:blipFill>
        <p:spPr>
          <a:xfrm>
            <a:off x="-366376" y="-519136"/>
            <a:ext cx="11351280" cy="566263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77879CB-40FD-D284-7926-D5B7A7449365}"/>
              </a:ext>
            </a:extLst>
          </p:cNvPr>
          <p:cNvSpPr/>
          <p:nvPr/>
        </p:nvSpPr>
        <p:spPr>
          <a:xfrm>
            <a:off x="-900608" y="1563638"/>
            <a:ext cx="9144000" cy="14175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6000">
                <a:srgbClr val="000000">
                  <a:alpha val="83227"/>
                </a:srgbClr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CF73D6F-2430-C70D-3C2E-BACF23A8D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76" y="1982800"/>
            <a:ext cx="7038032" cy="588950"/>
          </a:xfrm>
        </p:spPr>
        <p:txBody>
          <a:bodyPr>
            <a:normAutofit fontScale="90000"/>
          </a:bodyPr>
          <a:lstStyle/>
          <a:p>
            <a:r>
              <a:rPr lang="en-US" dirty="0"/>
              <a:t>Bush Fire Risk Management Planning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BA728968-C3DC-9896-CCA7-F2EB455A0D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43813" y="162509"/>
            <a:ext cx="1310085" cy="431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5308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Coffs Coast Ignitions">
            <a:hlinkClick r:id="" action="ppaction://media"/>
            <a:extLst>
              <a:ext uri="{FF2B5EF4-FFF2-40B4-BE49-F238E27FC236}">
                <a16:creationId xmlns:a16="http://schemas.microsoft.com/office/drawing/2014/main" id="{FBCA3B5C-4C4E-C13C-9D3B-2272E095E8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2738" y="0"/>
            <a:ext cx="851693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057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B143E9-2966-7F61-CB2C-82D6997A6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FC6450-DF5D-A969-BE64-DE728D7DBE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0995"/>
          <a:stretch/>
        </p:blipFill>
        <p:spPr>
          <a:xfrm>
            <a:off x="1166" y="-1943"/>
            <a:ext cx="9144000" cy="82675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527019-E312-CCCA-963B-6B4419E17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t>7</a:t>
            </a:fld>
            <a:endParaRPr lang="en-GB"/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1BDC6C0B-841A-7FA7-D94C-D1290B0EF203}"/>
              </a:ext>
            </a:extLst>
          </p:cNvPr>
          <p:cNvSpPr txBox="1">
            <a:spLocks/>
          </p:cNvSpPr>
          <p:nvPr/>
        </p:nvSpPr>
        <p:spPr>
          <a:xfrm>
            <a:off x="-1620688" y="666042"/>
            <a:ext cx="7127392" cy="94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/>
              <a:t>Bush Fire Risk Assessment</a:t>
            </a:r>
          </a:p>
        </p:txBody>
      </p:sp>
      <p:pic>
        <p:nvPicPr>
          <p:cNvPr id="11" name="Picture 10" descr="Node Clustering in Probabilistic Graphical Models — Bayesian Networks  Explainability | by Robson Fernandes | Ph.D Candidate | Data Scientist |  SciCognos | Medium">
            <a:extLst>
              <a:ext uri="{FF2B5EF4-FFF2-40B4-BE49-F238E27FC236}">
                <a16:creationId xmlns:a16="http://schemas.microsoft.com/office/drawing/2014/main" id="{7CEC32F2-9D94-96F7-7B39-B1AD8EEC5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711" y="2437039"/>
            <a:ext cx="3436236" cy="1689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A5123E3-6B6E-1003-53DB-9D3F02BF6D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4105" y="1564493"/>
            <a:ext cx="1134347" cy="73712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6287F03-78EF-C2F7-E523-BFE3292668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7920" y="1823081"/>
            <a:ext cx="942177" cy="70686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A3DE1C1-3E4A-738C-A1F3-358E1912F21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8477"/>
          <a:stretch/>
        </p:blipFill>
        <p:spPr>
          <a:xfrm>
            <a:off x="5171407" y="3972128"/>
            <a:ext cx="987970" cy="7273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0392BD8-6C1F-D15B-24BD-DC05B49105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89884" y="3909499"/>
            <a:ext cx="1074127" cy="7210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37757B9-9DE9-0949-8683-3DEF9ED08FB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8620"/>
          <a:stretch/>
        </p:blipFill>
        <p:spPr>
          <a:xfrm>
            <a:off x="2284402" y="2042558"/>
            <a:ext cx="890215" cy="64179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39B0BC6-92CE-A58B-7941-0C28B2FC571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3077" r="29101"/>
          <a:stretch/>
        </p:blipFill>
        <p:spPr>
          <a:xfrm>
            <a:off x="3848483" y="4200106"/>
            <a:ext cx="927039" cy="74486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C9BB0C7-1EE0-314B-AC41-2F114D8EEC3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39058" y="2899455"/>
            <a:ext cx="1224294" cy="17310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0660587-0D4E-6A3F-913A-09C47ADE499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59565" y="881070"/>
            <a:ext cx="1301576" cy="181681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21185AA-C951-4F8C-A5AF-40A5BD89A8B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94705" y="3268195"/>
            <a:ext cx="1220537" cy="17166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F90841-1560-4D3E-8F18-9C187092E01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93782" y="1598989"/>
            <a:ext cx="1300225" cy="18336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D1C8071-3024-C0EA-74CF-669D321A8B61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2255" t="1595" r="648" b="611"/>
          <a:stretch/>
        </p:blipFill>
        <p:spPr>
          <a:xfrm>
            <a:off x="179512" y="1598989"/>
            <a:ext cx="1906163" cy="295111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219932-5582-5E67-67EB-16B1E4507ED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79512" y="132725"/>
            <a:ext cx="1454835" cy="48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9493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DCC454-DF97-9BF0-E437-ED99D0E3B9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91F056-3583-CA61-30BF-F5CA127EB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t>8</a:t>
            </a:fld>
            <a:endParaRPr lang="en-GB"/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2BA77167-875F-2CD7-F853-DB9C5370C7DE}"/>
              </a:ext>
            </a:extLst>
          </p:cNvPr>
          <p:cNvSpPr txBox="1">
            <a:spLocks/>
          </p:cNvSpPr>
          <p:nvPr/>
        </p:nvSpPr>
        <p:spPr>
          <a:xfrm>
            <a:off x="-1116632" y="601378"/>
            <a:ext cx="7127392" cy="94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/>
              <a:t>Residential Risk Current &amp; Future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BB188E0-88F8-2140-745F-1F8DD0A54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416" y="1381687"/>
            <a:ext cx="4104456" cy="3638335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0BA8E00-E905-2C9A-93D5-551490E567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5128" y="1375919"/>
            <a:ext cx="4104456" cy="3644103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CF06335-663C-BB84-74C1-CA8892C31E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6408" y="1398588"/>
            <a:ext cx="1551030" cy="7985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98A8331-6CD9-2EBA-8409-B0DB0F0548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920" y="1405375"/>
            <a:ext cx="871538" cy="96202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4D5335A-C1B8-68A8-5BF6-F3627B0E3FB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0995"/>
          <a:stretch/>
        </p:blipFill>
        <p:spPr>
          <a:xfrm>
            <a:off x="-1364" y="-553"/>
            <a:ext cx="9144000" cy="8267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10A3C63-E746-DC7C-98ED-C5685307F1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2" y="132725"/>
            <a:ext cx="1454835" cy="48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2558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1E878F-176D-F4CD-06DB-3A63C127B0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04F531-6678-6094-CA7A-3E2AB8242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t>9</a:t>
            </a:fld>
            <a:endParaRPr lang="en-GB"/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5DEC6DC8-EAC5-FD48-F213-E106D25EF1D6}"/>
              </a:ext>
            </a:extLst>
          </p:cNvPr>
          <p:cNvSpPr txBox="1">
            <a:spLocks/>
          </p:cNvSpPr>
          <p:nvPr/>
        </p:nvSpPr>
        <p:spPr>
          <a:xfrm>
            <a:off x="179512" y="612869"/>
            <a:ext cx="8528879" cy="917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800" dirty="0"/>
              <a:t>Balancing Data with Local Knowledge &amp; Experience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69407C-1D26-EC46-5B18-649CB5D7DA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5" r="13165" b="19532"/>
          <a:stretch/>
        </p:blipFill>
        <p:spPr>
          <a:xfrm>
            <a:off x="291627" y="1362620"/>
            <a:ext cx="3143053" cy="372941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F21C42-17CD-4911-9741-083869DF12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5" t="10671" r="6783" b="44965"/>
          <a:stretch/>
        </p:blipFill>
        <p:spPr>
          <a:xfrm>
            <a:off x="3638128" y="3632733"/>
            <a:ext cx="5326360" cy="1459297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</a:ln>
        </p:spPr>
      </p:pic>
      <p:pic>
        <p:nvPicPr>
          <p:cNvPr id="10" name="Picture Placeholder 10">
            <a:extLst>
              <a:ext uri="{FF2B5EF4-FFF2-40B4-BE49-F238E27FC236}">
                <a16:creationId xmlns:a16="http://schemas.microsoft.com/office/drawing/2014/main" id="{B5F0469E-7CE4-A254-7067-E466A3872E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37" r="18072" b="29994"/>
          <a:stretch/>
        </p:blipFill>
        <p:spPr>
          <a:xfrm>
            <a:off x="3638128" y="1352119"/>
            <a:ext cx="5326360" cy="2197547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EACD399-8D34-13AC-85BC-78F632E2E7B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0995"/>
          <a:stretch/>
        </p:blipFill>
        <p:spPr>
          <a:xfrm>
            <a:off x="-1364" y="-553"/>
            <a:ext cx="9144000" cy="8267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542619B-C96B-4659-A207-C48B9DC66D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512" y="132725"/>
            <a:ext cx="1454835" cy="48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9413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61A73856C1982428A4D89FBDE2207B7" ma:contentTypeVersion="15" ma:contentTypeDescription="Create a new document." ma:contentTypeScope="" ma:versionID="3b3743b11ba98863a85f24dffd1e3f21">
  <xsd:schema xmlns:xsd="http://www.w3.org/2001/XMLSchema" xmlns:xs="http://www.w3.org/2001/XMLSchema" xmlns:p="http://schemas.microsoft.com/office/2006/metadata/properties" xmlns:ns2="4119cb4c-6a92-4170-b691-a07b30082517" xmlns:ns3="5eadba43-6594-423a-be76-219eb09f6720" targetNamespace="http://schemas.microsoft.com/office/2006/metadata/properties" ma:root="true" ma:fieldsID="ee34e6deb75a9cdd537237d4b3b47b3c" ns2:_="" ns3:_="">
    <xsd:import namespace="4119cb4c-6a92-4170-b691-a07b30082517"/>
    <xsd:import namespace="5eadba43-6594-423a-be76-219eb09f67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19cb4c-6a92-4170-b691-a07b3008251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f00eb7d5-ca27-4af2-baac-ce437925366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adba43-6594-423a-be76-219eb09f6720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e5649035-66e1-46a4-bc08-444d24794424}" ma:internalName="TaxCatchAll" ma:showField="CatchAllData" ma:web="5eadba43-6594-423a-be76-219eb09f672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eadba43-6594-423a-be76-219eb09f6720" xsi:nil="true"/>
    <lcf76f155ced4ddcb4097134ff3c332f xmlns="4119cb4c-6a92-4170-b691-a07b30082517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D1B9346-2EE4-4F12-AF89-07B29474D02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056DBC3-93F8-4F55-998A-6F233268D72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119cb4c-6a92-4170-b691-a07b30082517"/>
    <ds:schemaRef ds:uri="5eadba43-6594-423a-be76-219eb09f672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CB234B0-8A8F-4BC0-A0E8-D0AB4CB434FF}">
  <ds:schemaRefs>
    <ds:schemaRef ds:uri="http://schemas.microsoft.com/office/2006/metadata/properties"/>
    <ds:schemaRef ds:uri="http://schemas.microsoft.com/office/infopath/2007/PartnerControls"/>
    <ds:schemaRef ds:uri="5eadba43-6594-423a-be76-219eb09f6720"/>
    <ds:schemaRef ds:uri="4119cb4c-6a92-4170-b691-a07b30082517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4720</TotalTime>
  <Words>110</Words>
  <Application>Microsoft Office PowerPoint</Application>
  <PresentationFormat>On-screen Show (16:9)</PresentationFormat>
  <Paragraphs>25</Paragraphs>
  <Slides>13</Slides>
  <Notes>2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New South Wales, Australia</vt:lpstr>
      <vt:lpstr>Coordinated Fire Management in NSW</vt:lpstr>
      <vt:lpstr>Bush Fire Management Committees</vt:lpstr>
      <vt:lpstr>Bush Fire Risk Management Planning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Jo Fuller Designs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Joann Fuller</dc:creator>
  <cp:lastModifiedBy>Susannah Bilous</cp:lastModifiedBy>
  <cp:revision>30</cp:revision>
  <cp:lastPrinted>2024-09-03T06:22:37Z</cp:lastPrinted>
  <dcterms:created xsi:type="dcterms:W3CDTF">2024-03-06T00:47:48Z</dcterms:created>
  <dcterms:modified xsi:type="dcterms:W3CDTF">2025-07-15T01:26:57Z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0x010100E61A73856C1982428A4D89FBDE2207B7</vt:lpwstr>
  </property>
</Properties>
</file>