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96" r:id="rId3"/>
    <p:sldId id="402" r:id="rId4"/>
    <p:sldId id="394" r:id="rId5"/>
    <p:sldId id="389" r:id="rId6"/>
    <p:sldId id="403" r:id="rId7"/>
    <p:sldId id="413" r:id="rId8"/>
    <p:sldId id="398" r:id="rId9"/>
    <p:sldId id="400" r:id="rId10"/>
    <p:sldId id="404" r:id="rId11"/>
    <p:sldId id="405" r:id="rId12"/>
    <p:sldId id="406" r:id="rId13"/>
    <p:sldId id="407" r:id="rId14"/>
    <p:sldId id="269" r:id="rId15"/>
  </p:sldIdLst>
  <p:sldSz cx="9144000" cy="6858000" type="screen4x3"/>
  <p:notesSz cx="6805613" cy="9939338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Franklin Gothic Book" panose="020B0503020102020204" pitchFamily="34" charset="0"/>
      <p:regular r:id="rId28"/>
      <p:italic r:id="rId29"/>
    </p:embeddedFont>
    <p:embeddedFont>
      <p:font typeface="Franklin Gothic Demi Cond" panose="020B0706030402020204" pitchFamily="34" charset="0"/>
      <p:regular r:id="rId30"/>
    </p:embeddedFont>
    <p:embeddedFont>
      <p:font typeface="Libre Franklin Black"/>
      <p:bold r:id="rId31"/>
      <p:boldItalic r:id="rId32"/>
    </p:embeddedFont>
    <p:embeddedFont>
      <p:font typeface="Noto Sans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My0u45fGXpgJ6wHt2q7bExlkz/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515B6B"/>
    <a:srgbClr val="3B596E"/>
    <a:srgbClr val="FFA829"/>
    <a:srgbClr val="60A7FC"/>
    <a:srgbClr val="40C894"/>
    <a:srgbClr val="18A1E6"/>
    <a:srgbClr val="637989"/>
    <a:srgbClr val="104266"/>
    <a:srgbClr val="041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CDC3A0-7FA3-436F-8E2E-1669D73D7FA8}" v="107" dt="2022-12-19T00:49:19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6357" autoAdjust="0"/>
  </p:normalViewPr>
  <p:slideViewPr>
    <p:cSldViewPr snapToGrid="0">
      <p:cViewPr varScale="1">
        <p:scale>
          <a:sx n="130" d="100"/>
          <a:sy n="130" d="100"/>
        </p:scale>
        <p:origin x="108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customschemas.google.com/relationships/presentationmetadata" Target="meta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F26C6E-BA2B-4D15-BF0D-EE782AC09A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AU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6587E-BA7E-48CA-BBA4-EA9F928E1F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C5AF5-6DF5-45BB-A445-47FA90031828}" type="datetimeFigureOut">
              <a:rPr lang="en-AU" smtClean="0"/>
              <a:t>19/12/2022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BAE23-2A63-4623-88AD-9A9F326A2A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AU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2371-E01D-4842-A2A3-E78F937760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91A2C-CB36-4858-9CB3-EFB71852AA7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64766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099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AU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939" y="0"/>
            <a:ext cx="2949099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3013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7"/>
            <a:ext cx="2949099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AU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</a:t>
            </a:fld>
            <a:endParaRPr dirty="0"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ftr" idx="11"/>
          </p:nvPr>
        </p:nvSpPr>
        <p:spPr>
          <a:xfrm>
            <a:off x="0" y="9440647"/>
            <a:ext cx="2949099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49099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A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136E5-A65D-4E59-BB49-56F554050E5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9440647"/>
            <a:ext cx="2949099" cy="49869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21BEEEF-972C-4A44-94CA-CEACEE75168D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2949099" cy="49869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6386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A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C26E8-612F-4DC2-AF03-546B7E758AF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9440647"/>
            <a:ext cx="2949099" cy="49869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7AB47A7-C869-4EC1-95B3-EFB800A2D5B6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2949099" cy="49869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7423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A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3F0B0-2A4A-466C-8560-8EDD4C66404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9440647"/>
            <a:ext cx="2949099" cy="49869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671D9C6-AC87-4106-8057-CB03307D3AA2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2949099" cy="49869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8710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A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DA568-F15C-426D-B008-E1E30A6B7A6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9440647"/>
            <a:ext cx="2949099" cy="49869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996743A-EB93-4640-9EF4-444151070195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2949099" cy="49869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540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9" name="Google Shape;36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14</a:t>
            </a:fld>
            <a:endParaRPr dirty="0"/>
          </a:p>
        </p:txBody>
      </p:sp>
      <p:sp>
        <p:nvSpPr>
          <p:cNvPr id="370" name="Google Shape;370;p2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1" name="Google Shape;371;p2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733d3fc7c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733d3fc7c9_1_13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252D33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02" name="Google Shape;102;g1733d3fc7c9_1_13:notes"/>
          <p:cNvSpPr txBox="1">
            <a:spLocks noGrp="1"/>
          </p:cNvSpPr>
          <p:nvPr>
            <p:ph type="ftr" idx="11"/>
          </p:nvPr>
        </p:nvSpPr>
        <p:spPr>
          <a:xfrm>
            <a:off x="2" y="10261787"/>
            <a:ext cx="2926473" cy="54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g1733d3fc7c9_1_13:notes"/>
          <p:cNvSpPr txBox="1">
            <a:spLocks noGrp="1"/>
          </p:cNvSpPr>
          <p:nvPr>
            <p:ph type="hdr" idx="3"/>
          </p:nvPr>
        </p:nvSpPr>
        <p:spPr>
          <a:xfrm>
            <a:off x="2" y="1"/>
            <a:ext cx="2926473" cy="54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006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733d3fc7c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733d3fc7c9_1_13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252D33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02" name="Google Shape;102;g1733d3fc7c9_1_13:notes"/>
          <p:cNvSpPr txBox="1">
            <a:spLocks noGrp="1"/>
          </p:cNvSpPr>
          <p:nvPr>
            <p:ph type="ftr" idx="11"/>
          </p:nvPr>
        </p:nvSpPr>
        <p:spPr>
          <a:xfrm>
            <a:off x="2" y="10261787"/>
            <a:ext cx="2926473" cy="54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g1733d3fc7c9_1_13:notes"/>
          <p:cNvSpPr txBox="1">
            <a:spLocks noGrp="1"/>
          </p:cNvSpPr>
          <p:nvPr>
            <p:ph type="hdr" idx="3"/>
          </p:nvPr>
        </p:nvSpPr>
        <p:spPr>
          <a:xfrm>
            <a:off x="2" y="1"/>
            <a:ext cx="2926473" cy="54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477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733d3fc7c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733d3fc7c9_1_13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252D33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02" name="Google Shape;102;g1733d3fc7c9_1_13:notes"/>
          <p:cNvSpPr txBox="1">
            <a:spLocks noGrp="1"/>
          </p:cNvSpPr>
          <p:nvPr>
            <p:ph type="ftr" idx="11"/>
          </p:nvPr>
        </p:nvSpPr>
        <p:spPr>
          <a:xfrm>
            <a:off x="2" y="10261787"/>
            <a:ext cx="2926473" cy="54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g1733d3fc7c9_1_13:notes"/>
          <p:cNvSpPr txBox="1">
            <a:spLocks noGrp="1"/>
          </p:cNvSpPr>
          <p:nvPr>
            <p:ph type="hdr" idx="3"/>
          </p:nvPr>
        </p:nvSpPr>
        <p:spPr>
          <a:xfrm>
            <a:off x="2" y="1"/>
            <a:ext cx="2926473" cy="54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798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733d3fc7c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733d3fc7c9_1_13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252D33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02" name="Google Shape;102;g1733d3fc7c9_1_13:notes"/>
          <p:cNvSpPr txBox="1">
            <a:spLocks noGrp="1"/>
          </p:cNvSpPr>
          <p:nvPr>
            <p:ph type="ftr" idx="11"/>
          </p:nvPr>
        </p:nvSpPr>
        <p:spPr>
          <a:xfrm>
            <a:off x="2" y="10261787"/>
            <a:ext cx="2926473" cy="54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g1733d3fc7c9_1_13:notes"/>
          <p:cNvSpPr txBox="1">
            <a:spLocks noGrp="1"/>
          </p:cNvSpPr>
          <p:nvPr>
            <p:ph type="hdr" idx="3"/>
          </p:nvPr>
        </p:nvSpPr>
        <p:spPr>
          <a:xfrm>
            <a:off x="2" y="1"/>
            <a:ext cx="2926473" cy="54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41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733d3fc7c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733d3fc7c9_1_13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252D33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02" name="Google Shape;102;g1733d3fc7c9_1_13:notes"/>
          <p:cNvSpPr txBox="1">
            <a:spLocks noGrp="1"/>
          </p:cNvSpPr>
          <p:nvPr>
            <p:ph type="ftr" idx="11"/>
          </p:nvPr>
        </p:nvSpPr>
        <p:spPr>
          <a:xfrm>
            <a:off x="2" y="10261787"/>
            <a:ext cx="2926473" cy="54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g1733d3fc7c9_1_13:notes"/>
          <p:cNvSpPr txBox="1">
            <a:spLocks noGrp="1"/>
          </p:cNvSpPr>
          <p:nvPr>
            <p:ph type="hdr" idx="3"/>
          </p:nvPr>
        </p:nvSpPr>
        <p:spPr>
          <a:xfrm>
            <a:off x="2" y="1"/>
            <a:ext cx="2926473" cy="54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6554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AU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DF8F-CC86-4E62-ACD5-D466DB51B1B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0" y="9440647"/>
            <a:ext cx="2949099" cy="498692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9449F75-7A3C-4837-B2CA-57545678B875}"/>
              </a:ext>
            </a:extLst>
          </p:cNvPr>
          <p:cNvSpPr>
            <a:spLocks noGrp="1"/>
          </p:cNvSpPr>
          <p:nvPr>
            <p:ph type="hdr" idx="2"/>
          </p:nvPr>
        </p:nvSpPr>
        <p:spPr>
          <a:xfrm>
            <a:off x="0" y="0"/>
            <a:ext cx="2949099" cy="49869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0608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733d3fc7c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733d3fc7c9_1_13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252D33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02" name="Google Shape;102;g1733d3fc7c9_1_13:notes"/>
          <p:cNvSpPr txBox="1">
            <a:spLocks noGrp="1"/>
          </p:cNvSpPr>
          <p:nvPr>
            <p:ph type="ftr" idx="11"/>
          </p:nvPr>
        </p:nvSpPr>
        <p:spPr>
          <a:xfrm>
            <a:off x="2" y="10261787"/>
            <a:ext cx="2926473" cy="54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g1733d3fc7c9_1_13:notes"/>
          <p:cNvSpPr txBox="1">
            <a:spLocks noGrp="1"/>
          </p:cNvSpPr>
          <p:nvPr>
            <p:ph type="hdr" idx="3"/>
          </p:nvPr>
        </p:nvSpPr>
        <p:spPr>
          <a:xfrm>
            <a:off x="2" y="1"/>
            <a:ext cx="2926473" cy="54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996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733d3fc7c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733d3fc7c9_1_13:notes"/>
          <p:cNvSpPr txBox="1">
            <a:spLocks noGrp="1"/>
          </p:cNvSpPr>
          <p:nvPr>
            <p:ph type="body" idx="1"/>
          </p:nvPr>
        </p:nvSpPr>
        <p:spPr>
          <a:xfrm>
            <a:off x="680562" y="4783307"/>
            <a:ext cx="5444490" cy="391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252D33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02" name="Google Shape;102;g1733d3fc7c9_1_13:notes"/>
          <p:cNvSpPr txBox="1">
            <a:spLocks noGrp="1"/>
          </p:cNvSpPr>
          <p:nvPr>
            <p:ph type="ftr" idx="11"/>
          </p:nvPr>
        </p:nvSpPr>
        <p:spPr>
          <a:xfrm>
            <a:off x="2" y="10261787"/>
            <a:ext cx="2926473" cy="54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g1733d3fc7c9_1_13:notes"/>
          <p:cNvSpPr txBox="1">
            <a:spLocks noGrp="1"/>
          </p:cNvSpPr>
          <p:nvPr>
            <p:ph type="hdr" idx="3"/>
          </p:nvPr>
        </p:nvSpPr>
        <p:spPr>
          <a:xfrm>
            <a:off x="2" y="1"/>
            <a:ext cx="2926473" cy="54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075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itle Slide - Grey BG" userDrawn="1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0" descr="Background" title="Background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0"/>
          <p:cNvSpPr txBox="1">
            <a:spLocks noGrp="1"/>
          </p:cNvSpPr>
          <p:nvPr>
            <p:ph type="ctrTitle"/>
          </p:nvPr>
        </p:nvSpPr>
        <p:spPr>
          <a:xfrm>
            <a:off x="900000" y="3491906"/>
            <a:ext cx="3240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30"/>
          <p:cNvSpPr txBox="1">
            <a:spLocks noGrp="1"/>
          </p:cNvSpPr>
          <p:nvPr>
            <p:ph type="subTitle" idx="1"/>
          </p:nvPr>
        </p:nvSpPr>
        <p:spPr>
          <a:xfrm>
            <a:off x="900000" y="5963014"/>
            <a:ext cx="3240000" cy="473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5555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7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7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1" name="Google Shape;21;p30"/>
          <p:cNvSpPr txBox="1">
            <a:spLocks noGrp="1"/>
          </p:cNvSpPr>
          <p:nvPr>
            <p:ph type="ftr" idx="11"/>
          </p:nvPr>
        </p:nvSpPr>
        <p:spPr>
          <a:xfrm>
            <a:off x="467293" y="6012000"/>
            <a:ext cx="45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AU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 Slide - Gray" userDrawn="1">
  <p:cSld name="1_End Slide - Gra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4" descr="Background" title="Backgroun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0256"/>
            <a:ext cx="9143999" cy="6837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4" descr="Background" title="Background"/>
          <p:cNvPicPr preferRelativeResize="0"/>
          <p:nvPr/>
        </p:nvPicPr>
        <p:blipFill rotWithShape="1">
          <a:blip r:embed="rId2">
            <a:alphaModFix/>
          </a:blip>
          <a:srcRect l="10960" t="15660" r="53459" b="25248"/>
          <a:stretch/>
        </p:blipFill>
        <p:spPr>
          <a:xfrm>
            <a:off x="5047806" y="1562987"/>
            <a:ext cx="3253564" cy="404037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4"/>
          <p:cNvSpPr/>
          <p:nvPr/>
        </p:nvSpPr>
        <p:spPr>
          <a:xfrm>
            <a:off x="3920491" y="0"/>
            <a:ext cx="1303019" cy="360000"/>
          </a:xfrm>
          <a:prstGeom prst="round2SameRect">
            <a:avLst>
              <a:gd name="adj1" fmla="val 0"/>
              <a:gd name="adj2" fmla="val 2204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AU" sz="825" b="0" i="0" u="none" strike="noStrike" cap="none" dirty="0">
                <a:solidFill>
                  <a:srgbClr val="FF0000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Official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4"/>
          <p:cNvSpPr/>
          <p:nvPr/>
        </p:nvSpPr>
        <p:spPr>
          <a:xfrm>
            <a:off x="3920491" y="6408000"/>
            <a:ext cx="1303019" cy="450000"/>
          </a:xfrm>
          <a:prstGeom prst="round2SameRect">
            <a:avLst>
              <a:gd name="adj1" fmla="val 2493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AU" sz="825" b="0" i="0" u="none" strike="noStrike" cap="none" dirty="0">
                <a:solidFill>
                  <a:srgbClr val="FF0000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Official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4"/>
          <p:cNvSpPr txBox="1">
            <a:spLocks noGrp="1"/>
          </p:cNvSpPr>
          <p:nvPr>
            <p:ph type="ftr" idx="11"/>
          </p:nvPr>
        </p:nvSpPr>
        <p:spPr>
          <a:xfrm>
            <a:off x="346388" y="6012000"/>
            <a:ext cx="334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0B5-C8B8-472E-B256-618D57DBF49C}"/>
              </a:ext>
            </a:extLst>
          </p:cNvPr>
          <p:cNvSpPr txBox="1">
            <a:spLocks/>
          </p:cNvSpPr>
          <p:nvPr userDrawn="1"/>
        </p:nvSpPr>
        <p:spPr>
          <a:xfrm>
            <a:off x="445718" y="1187068"/>
            <a:ext cx="8252563" cy="4440009"/>
          </a:xfrm>
          <a:prstGeom prst="roundRect">
            <a:avLst>
              <a:gd name="adj" fmla="val 3158"/>
            </a:avLst>
          </a:prstGeom>
          <a:solidFill>
            <a:srgbClr val="222A35"/>
          </a:solidFill>
          <a:ln w="12700">
            <a:solidFill>
              <a:schemeClr val="bg2"/>
            </a:solidFill>
          </a:ln>
        </p:spPr>
        <p:txBody>
          <a:bodyPr vert="horz" lIns="144000" tIns="108000" rIns="144000" bIns="144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Calibri Light" panose="020F03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Wingdings 3" panose="05040102010807070707" pitchFamily="18" charset="2"/>
              <a:buChar char="Ô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AU" sz="2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- Gray">
  <p:cSld name="End Slide - Gra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36" descr="Background" title="Backgroun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6" descr="Department of Foreign Affairs and Trade" title="Department of Foreign Affairs and Tra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2093" y="2733810"/>
            <a:ext cx="1779814" cy="139037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6"/>
          <p:cNvSpPr txBox="1">
            <a:spLocks noGrp="1"/>
          </p:cNvSpPr>
          <p:nvPr>
            <p:ph type="ftr" idx="11"/>
          </p:nvPr>
        </p:nvSpPr>
        <p:spPr>
          <a:xfrm>
            <a:off x="467293" y="6012000"/>
            <a:ext cx="45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743997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9" descr="Background" title="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9"/>
          <p:cNvSpPr txBox="1">
            <a:spLocks noGrp="1"/>
          </p:cNvSpPr>
          <p:nvPr>
            <p:ph type="title"/>
          </p:nvPr>
        </p:nvSpPr>
        <p:spPr>
          <a:xfrm>
            <a:off x="900000" y="873124"/>
            <a:ext cx="7308000" cy="58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body" idx="1"/>
          </p:nvPr>
        </p:nvSpPr>
        <p:spPr>
          <a:xfrm>
            <a:off x="900000" y="1592037"/>
            <a:ext cx="7308000" cy="420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🡣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16666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◦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dt" idx="10"/>
          </p:nvPr>
        </p:nvSpPr>
        <p:spPr>
          <a:xfrm>
            <a:off x="6150600" y="6012000"/>
            <a:ext cx="2057400" cy="21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29"/>
          <p:cNvSpPr txBox="1">
            <a:spLocks noGrp="1"/>
          </p:cNvSpPr>
          <p:nvPr>
            <p:ph type="ftr" idx="11"/>
          </p:nvPr>
        </p:nvSpPr>
        <p:spPr>
          <a:xfrm>
            <a:off x="467293" y="6012000"/>
            <a:ext cx="45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AU" dirty="0"/>
          </a:p>
        </p:txBody>
      </p:sp>
      <p:sp>
        <p:nvSpPr>
          <p:cNvPr id="15" name="Google Shape;15;p29"/>
          <p:cNvSpPr txBox="1">
            <a:spLocks noGrp="1"/>
          </p:cNvSpPr>
          <p:nvPr>
            <p:ph type="sldNum" idx="12"/>
          </p:nvPr>
        </p:nvSpPr>
        <p:spPr>
          <a:xfrm>
            <a:off x="467293" y="6228000"/>
            <a:ext cx="450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 dirty="0"/>
          </a:p>
        </p:txBody>
      </p:sp>
      <p:sp>
        <p:nvSpPr>
          <p:cNvPr id="16" name="Google Shape;16;p29"/>
          <p:cNvSpPr txBox="1"/>
          <p:nvPr/>
        </p:nvSpPr>
        <p:spPr>
          <a:xfrm>
            <a:off x="914400" y="63500"/>
            <a:ext cx="7315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JS SlideHeader">
            <a:extLst>
              <a:ext uri="{FF2B5EF4-FFF2-40B4-BE49-F238E27FC236}">
                <a16:creationId xmlns:a16="http://schemas.microsoft.com/office/drawing/2014/main" id="{102DE121-855D-470B-A85E-D28C1AB530FB}"/>
              </a:ext>
            </a:extLst>
          </p:cNvPr>
          <p:cNvSpPr txBox="1"/>
          <p:nvPr userDrawn="1"/>
        </p:nvSpPr>
        <p:spPr>
          <a:xfrm>
            <a:off x="914400" y="63500"/>
            <a:ext cx="73152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AU" sz="1200" b="1" i="0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>
          <p15:clr>
            <a:srgbClr val="F26B43"/>
          </p15:clr>
        </p15:guide>
        <p15:guide id="2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3" Type="http://schemas.openxmlformats.org/officeDocument/2006/relationships/image" Target="../media/image49.jpe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Department of Foreign Affairs and Trade" title="Department of Foreign Affairs and Tra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000" y="1183636"/>
            <a:ext cx="3168000" cy="5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900000" y="3286764"/>
            <a:ext cx="475404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AU" dirty="0"/>
              <a:t>AUSTRALIA’S NEW INTERNATIONAL DEVELOPMENT POLICY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479628-D838-4962-AD99-A74CE8A93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6050" y="515405"/>
            <a:ext cx="8408219" cy="610601"/>
            <a:chOff x="444137" y="438832"/>
            <a:chExt cx="11295017" cy="690908"/>
          </a:xfrm>
        </p:grpSpPr>
        <p:sp>
          <p:nvSpPr>
            <p:cNvPr id="5" name="Rounded Rectangle 176">
              <a:extLst>
                <a:ext uri="{FF2B5EF4-FFF2-40B4-BE49-F238E27FC236}">
                  <a16:creationId xmlns:a16="http://schemas.microsoft.com/office/drawing/2014/main" id="{E36F784C-BB1A-427C-9392-967F20D1A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4137" y="438832"/>
              <a:ext cx="11295017" cy="690908"/>
            </a:xfrm>
            <a:prstGeom prst="roundRect">
              <a:avLst>
                <a:gd name="adj" fmla="val 11793"/>
              </a:avLst>
            </a:prstGeom>
            <a:solidFill>
              <a:srgbClr val="222A35">
                <a:alpha val="85098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40">
                <a:defRPr/>
              </a:pPr>
              <a:endParaRPr lang="en-AU" sz="1287" dirty="0">
                <a:solidFill>
                  <a:prstClr val="white"/>
                </a:solidFill>
                <a:latin typeface="Calibri Light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9CDBD69-3A77-48AA-99AC-9359CC3DC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54912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4315A22-B4CF-4910-A721-536504BE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449050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6EFCEAC-C38E-466B-AD61-D6AF50BD35D0}"/>
              </a:ext>
            </a:extLst>
          </p:cNvPr>
          <p:cNvSpPr txBox="1"/>
          <p:nvPr/>
        </p:nvSpPr>
        <p:spPr>
          <a:xfrm>
            <a:off x="751640" y="646810"/>
            <a:ext cx="5350643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Discussion Question 1 </a:t>
            </a:r>
            <a:endParaRPr lang="en-AU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D94CC4-EF22-4A13-B661-5F2B2A341A83}"/>
              </a:ext>
            </a:extLst>
          </p:cNvPr>
          <p:cNvSpPr txBox="1"/>
          <p:nvPr/>
        </p:nvSpPr>
        <p:spPr>
          <a:xfrm>
            <a:off x="2990030" y="2173398"/>
            <a:ext cx="5589540" cy="167314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>
                <a:schemeClr val="bg1"/>
              </a:buClr>
            </a:pPr>
            <a:r>
              <a:rPr lang="en-AU" sz="2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In light of key trends and challenges, what are the </a:t>
            </a:r>
            <a:r>
              <a:rPr lang="en-AU" sz="2600" b="1" dirty="0">
                <a:solidFill>
                  <a:srgbClr val="FFA53D"/>
                </a:solidFill>
                <a:latin typeface="Franklin Gothic Book" panose="020B0503020102020204" pitchFamily="34" charset="0"/>
              </a:rPr>
              <a:t>top three priorities </a:t>
            </a:r>
            <a:r>
              <a:rPr lang="en-AU" sz="2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Australia’s development program should seek to advance?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3A2EC6-5D0F-4B53-BB0B-C46D82AF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7397" y="1887820"/>
            <a:ext cx="2153868" cy="2218837"/>
            <a:chOff x="1597838" y="1476881"/>
            <a:chExt cx="1163551" cy="1163551"/>
          </a:xfrm>
        </p:grpSpPr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448DC048-DB11-4A28-BB58-80A2487D55EA}"/>
                </a:ext>
              </a:extLst>
            </p:cNvPr>
            <p:cNvSpPr/>
            <p:nvPr/>
          </p:nvSpPr>
          <p:spPr>
            <a:xfrm>
              <a:off x="1597838" y="1476881"/>
              <a:ext cx="1163551" cy="1163551"/>
            </a:xfrm>
            <a:prstGeom prst="roundRect">
              <a:avLst/>
            </a:prstGeom>
            <a:solidFill>
              <a:srgbClr val="515B6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Graphic 15" descr="Badge 1 with solid fill">
              <a:extLst>
                <a:ext uri="{FF2B5EF4-FFF2-40B4-BE49-F238E27FC236}">
                  <a16:creationId xmlns:a16="http://schemas.microsoft.com/office/drawing/2014/main" id="{6B1070DB-7EC9-421E-8790-E7C92678B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736543" y="1623293"/>
              <a:ext cx="914400" cy="914400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127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94BC45-97FF-4DE1-96CA-9790AFBF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6050" y="515405"/>
            <a:ext cx="8408219" cy="610601"/>
            <a:chOff x="444137" y="438832"/>
            <a:chExt cx="11295017" cy="690908"/>
          </a:xfrm>
        </p:grpSpPr>
        <p:sp>
          <p:nvSpPr>
            <p:cNvPr id="3" name="Rounded Rectangle 176">
              <a:extLst>
                <a:ext uri="{FF2B5EF4-FFF2-40B4-BE49-F238E27FC236}">
                  <a16:creationId xmlns:a16="http://schemas.microsoft.com/office/drawing/2014/main" id="{4EA3AD4D-C983-4673-9E63-11A846BE173A}"/>
                </a:ext>
              </a:extLst>
            </p:cNvPr>
            <p:cNvSpPr/>
            <p:nvPr/>
          </p:nvSpPr>
          <p:spPr>
            <a:xfrm>
              <a:off x="444137" y="438832"/>
              <a:ext cx="11295017" cy="690908"/>
            </a:xfrm>
            <a:prstGeom prst="roundRect">
              <a:avLst>
                <a:gd name="adj" fmla="val 11793"/>
              </a:avLst>
            </a:prstGeom>
            <a:solidFill>
              <a:srgbClr val="222A35">
                <a:alpha val="85098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40">
                <a:defRPr/>
              </a:pPr>
              <a:endParaRPr lang="en-AU" sz="1287" dirty="0">
                <a:solidFill>
                  <a:prstClr val="white"/>
                </a:solidFill>
                <a:latin typeface="Calibri Light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2724124-9D9F-4671-939D-08FD25854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54912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0271764-39D4-4EEA-8819-28BD97FEF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449050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D66D726-B07D-4AC2-8FC5-695ADAF0B610}"/>
              </a:ext>
            </a:extLst>
          </p:cNvPr>
          <p:cNvSpPr txBox="1"/>
          <p:nvPr/>
        </p:nvSpPr>
        <p:spPr>
          <a:xfrm>
            <a:off x="751640" y="646810"/>
            <a:ext cx="5350643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Discussion Question 2 </a:t>
            </a:r>
            <a:endParaRPr lang="en-AU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C0AA32-2350-4401-A5B7-918CB32C2EE9}"/>
              </a:ext>
            </a:extLst>
          </p:cNvPr>
          <p:cNvSpPr txBox="1"/>
          <p:nvPr/>
        </p:nvSpPr>
        <p:spPr>
          <a:xfrm>
            <a:off x="2976871" y="2187173"/>
            <a:ext cx="5571439" cy="167314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>
                <a:schemeClr val="bg1"/>
              </a:buClr>
            </a:pPr>
            <a:r>
              <a:rPr lang="en-AU" sz="2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How can Australia ensure the new policy demonstrates a commitment to </a:t>
            </a:r>
            <a:r>
              <a:rPr lang="en-AU" sz="2600" b="1" dirty="0">
                <a:solidFill>
                  <a:srgbClr val="FFA53D"/>
                </a:solidFill>
                <a:latin typeface="Franklin Gothic Book" panose="020B0503020102020204" pitchFamily="34" charset="0"/>
              </a:rPr>
              <a:t>building stronger and more meaningful partnerships </a:t>
            </a:r>
            <a:r>
              <a:rPr lang="en-AU" sz="2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in our region?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9893D3-C8CB-4B79-AA0F-A251A2473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6298" y="1889571"/>
            <a:ext cx="2159748" cy="2227139"/>
            <a:chOff x="1597838" y="1476881"/>
            <a:chExt cx="1163551" cy="1163551"/>
          </a:xfrm>
        </p:grpSpPr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5CBBDD21-144D-452C-AEF5-6D42CB7F994E}"/>
                </a:ext>
              </a:extLst>
            </p:cNvPr>
            <p:cNvSpPr/>
            <p:nvPr/>
          </p:nvSpPr>
          <p:spPr>
            <a:xfrm>
              <a:off x="1597838" y="1476881"/>
              <a:ext cx="1163551" cy="1163551"/>
            </a:xfrm>
            <a:prstGeom prst="roundRect">
              <a:avLst/>
            </a:prstGeom>
            <a:solidFill>
              <a:srgbClr val="515B6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4" name="Graphic 13" descr="Badge with solid fill">
              <a:extLst>
                <a:ext uri="{FF2B5EF4-FFF2-40B4-BE49-F238E27FC236}">
                  <a16:creationId xmlns:a16="http://schemas.microsoft.com/office/drawing/2014/main" id="{E4B3FC56-D434-4749-9B74-C732F119F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736543" y="1623293"/>
              <a:ext cx="914400" cy="914400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62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FBEB0A-A2FE-46BE-866D-4B043CD49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6050" y="515405"/>
            <a:ext cx="8408219" cy="610601"/>
            <a:chOff x="444137" y="438832"/>
            <a:chExt cx="11295017" cy="690908"/>
          </a:xfrm>
        </p:grpSpPr>
        <p:sp>
          <p:nvSpPr>
            <p:cNvPr id="3" name="Rounded Rectangle 176">
              <a:extLst>
                <a:ext uri="{FF2B5EF4-FFF2-40B4-BE49-F238E27FC236}">
                  <a16:creationId xmlns:a16="http://schemas.microsoft.com/office/drawing/2014/main" id="{2FEE5495-1417-4217-994C-87D0CE65631F}"/>
                </a:ext>
              </a:extLst>
            </p:cNvPr>
            <p:cNvSpPr/>
            <p:nvPr/>
          </p:nvSpPr>
          <p:spPr>
            <a:xfrm>
              <a:off x="444137" y="438832"/>
              <a:ext cx="11295017" cy="690908"/>
            </a:xfrm>
            <a:prstGeom prst="roundRect">
              <a:avLst>
                <a:gd name="adj" fmla="val 11793"/>
              </a:avLst>
            </a:prstGeom>
            <a:solidFill>
              <a:srgbClr val="222A35">
                <a:alpha val="85098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40">
                <a:defRPr/>
              </a:pPr>
              <a:endParaRPr lang="en-AU" sz="1287" dirty="0">
                <a:solidFill>
                  <a:prstClr val="white"/>
                </a:solidFill>
                <a:latin typeface="Calibri Light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748BAE2-282D-421D-B16E-90E0922F9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54912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77518B0-B059-4C43-9B51-097E09800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449050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9365847-8306-43E3-9A3E-B541B50A930E}"/>
              </a:ext>
            </a:extLst>
          </p:cNvPr>
          <p:cNvSpPr txBox="1"/>
          <p:nvPr/>
        </p:nvSpPr>
        <p:spPr>
          <a:xfrm>
            <a:off x="751640" y="646810"/>
            <a:ext cx="5350643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Discussion Question 3 </a:t>
            </a:r>
            <a:endParaRPr lang="en-AU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C24EE-860C-4225-9ADC-EC90D97510ED}"/>
              </a:ext>
            </a:extLst>
          </p:cNvPr>
          <p:cNvSpPr txBox="1"/>
          <p:nvPr/>
        </p:nvSpPr>
        <p:spPr>
          <a:xfrm>
            <a:off x="2984310" y="2175339"/>
            <a:ext cx="5344877" cy="167314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>
                <a:schemeClr val="bg1"/>
              </a:buClr>
            </a:pPr>
            <a:r>
              <a:rPr lang="en-AU" sz="2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How can Australia best utilise its </a:t>
            </a:r>
            <a:r>
              <a:rPr lang="en-AU" sz="2600" b="1" dirty="0">
                <a:solidFill>
                  <a:srgbClr val="FFA53D"/>
                </a:solidFill>
                <a:latin typeface="Franklin Gothic Book" panose="020B0503020102020204" pitchFamily="34" charset="0"/>
              </a:rPr>
              <a:t>national strengths </a:t>
            </a:r>
            <a:r>
              <a:rPr lang="en-AU" sz="2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to enhance the impact of our development program? What </a:t>
            </a:r>
            <a:r>
              <a:rPr lang="en-AU" sz="2600" b="1" dirty="0">
                <a:solidFill>
                  <a:srgbClr val="FFA53D"/>
                </a:solidFill>
                <a:latin typeface="Franklin Gothic Book" panose="020B0503020102020204" pitchFamily="34" charset="0"/>
              </a:rPr>
              <a:t>capabilities </a:t>
            </a:r>
            <a:r>
              <a:rPr lang="en-AU" sz="2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do we need?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816620-AEB2-41D3-8318-4A2820BCD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6575" y="1890945"/>
            <a:ext cx="2159471" cy="2227139"/>
            <a:chOff x="1597838" y="1476881"/>
            <a:chExt cx="1163551" cy="1163551"/>
          </a:xfrm>
        </p:grpSpPr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83022FA9-AEC8-4FA0-8EAE-5AE6C33CA555}"/>
                </a:ext>
              </a:extLst>
            </p:cNvPr>
            <p:cNvSpPr/>
            <p:nvPr/>
          </p:nvSpPr>
          <p:spPr>
            <a:xfrm>
              <a:off x="1597838" y="1476881"/>
              <a:ext cx="1163551" cy="1163551"/>
            </a:xfrm>
            <a:prstGeom prst="roundRect">
              <a:avLst/>
            </a:prstGeom>
            <a:solidFill>
              <a:srgbClr val="515B6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4" name="Graphic 13" descr="Badge 3 with solid fill">
              <a:extLst>
                <a:ext uri="{FF2B5EF4-FFF2-40B4-BE49-F238E27FC236}">
                  <a16:creationId xmlns:a16="http://schemas.microsoft.com/office/drawing/2014/main" id="{9A3C233E-670F-4641-9FE0-A69888BD0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736543" y="1623293"/>
              <a:ext cx="914400" cy="914400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595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C67C6E-618D-4714-822B-FAF411CF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6050" y="515405"/>
            <a:ext cx="8408219" cy="610601"/>
            <a:chOff x="444137" y="438832"/>
            <a:chExt cx="11295017" cy="690908"/>
          </a:xfrm>
        </p:grpSpPr>
        <p:sp>
          <p:nvSpPr>
            <p:cNvPr id="3" name="Rounded Rectangle 176">
              <a:extLst>
                <a:ext uri="{FF2B5EF4-FFF2-40B4-BE49-F238E27FC236}">
                  <a16:creationId xmlns:a16="http://schemas.microsoft.com/office/drawing/2014/main" id="{C7DD9E58-15F8-4E80-85EB-C5D71447B2F8}"/>
                </a:ext>
              </a:extLst>
            </p:cNvPr>
            <p:cNvSpPr/>
            <p:nvPr/>
          </p:nvSpPr>
          <p:spPr>
            <a:xfrm>
              <a:off x="444137" y="438832"/>
              <a:ext cx="11295017" cy="690908"/>
            </a:xfrm>
            <a:prstGeom prst="roundRect">
              <a:avLst>
                <a:gd name="adj" fmla="val 11793"/>
              </a:avLst>
            </a:prstGeom>
            <a:solidFill>
              <a:srgbClr val="222A35">
                <a:alpha val="85098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40">
                <a:defRPr/>
              </a:pPr>
              <a:endParaRPr lang="en-AU" sz="1287" dirty="0">
                <a:solidFill>
                  <a:prstClr val="white"/>
                </a:solidFill>
                <a:latin typeface="Calibri Light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C632EB-F09C-41B6-B2F6-DA776C8AF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54912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365B504-0BAE-4D6E-B94A-B3B1323B5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449050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984CB0-064A-4263-BA88-1E30CD8CAAFA}"/>
              </a:ext>
            </a:extLst>
          </p:cNvPr>
          <p:cNvSpPr txBox="1"/>
          <p:nvPr/>
        </p:nvSpPr>
        <p:spPr>
          <a:xfrm>
            <a:off x="751640" y="646810"/>
            <a:ext cx="5350643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Discussion Question 4 </a:t>
            </a:r>
            <a:endParaRPr lang="en-AU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2C78BD-1936-46F5-A258-754743625DAB}"/>
              </a:ext>
            </a:extLst>
          </p:cNvPr>
          <p:cNvSpPr txBox="1"/>
          <p:nvPr/>
        </p:nvSpPr>
        <p:spPr>
          <a:xfrm>
            <a:off x="2928511" y="2001455"/>
            <a:ext cx="551267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chemeClr val="bg1"/>
              </a:buClr>
            </a:pPr>
            <a:r>
              <a:rPr lang="en-AU" sz="2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How should </a:t>
            </a:r>
            <a:r>
              <a:rPr lang="en-AU" sz="2600" b="1" dirty="0">
                <a:solidFill>
                  <a:srgbClr val="FFA53D"/>
                </a:solidFill>
                <a:latin typeface="Franklin Gothic Book" panose="020B0503020102020204" pitchFamily="34" charset="0"/>
              </a:rPr>
              <a:t>performance and delivery systems </a:t>
            </a:r>
            <a:r>
              <a:rPr lang="en-AU" sz="2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be designed to promote transparency, accountability, effectiveness and learning in Australia's development assistance?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D819A8-F090-4E3F-93F6-496D02AA5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7397" y="1890945"/>
            <a:ext cx="2162578" cy="2228321"/>
            <a:chOff x="1597838" y="1476881"/>
            <a:chExt cx="1163551" cy="1163551"/>
          </a:xfrm>
        </p:grpSpPr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B5F0969C-D46E-4324-92E8-04A45B17DD11}"/>
                </a:ext>
              </a:extLst>
            </p:cNvPr>
            <p:cNvSpPr/>
            <p:nvPr/>
          </p:nvSpPr>
          <p:spPr>
            <a:xfrm>
              <a:off x="1597838" y="1476881"/>
              <a:ext cx="1163551" cy="1163551"/>
            </a:xfrm>
            <a:prstGeom prst="roundRect">
              <a:avLst/>
            </a:prstGeom>
            <a:solidFill>
              <a:srgbClr val="515B6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4" name="Graphic 13" descr="Badge 4 with solid fill">
              <a:extLst>
                <a:ext uri="{FF2B5EF4-FFF2-40B4-BE49-F238E27FC236}">
                  <a16:creationId xmlns:a16="http://schemas.microsoft.com/office/drawing/2014/main" id="{BDA1DE10-1655-45C8-AB6E-3E7682022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736543" y="1623293"/>
              <a:ext cx="914400" cy="914400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 txBox="1">
            <a:spLocks noGrp="1"/>
          </p:cNvSpPr>
          <p:nvPr>
            <p:ph type="ftr" idx="11"/>
          </p:nvPr>
        </p:nvSpPr>
        <p:spPr>
          <a:xfrm>
            <a:off x="467293" y="6012000"/>
            <a:ext cx="450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>
                <a:solidFill>
                  <a:schemeClr val="tx1"/>
                </a:solidFill>
              </a:rPr>
              <a:t>Australia's new International Development Policy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059DA79-EF49-488E-A677-B8BC66638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6050" y="445062"/>
            <a:ext cx="8408219" cy="610601"/>
            <a:chOff x="444137" y="438832"/>
            <a:chExt cx="11295017" cy="690908"/>
          </a:xfrm>
        </p:grpSpPr>
        <p:sp>
          <p:nvSpPr>
            <p:cNvPr id="19" name="Rounded Rectangle 176">
              <a:extLst>
                <a:ext uri="{FF2B5EF4-FFF2-40B4-BE49-F238E27FC236}">
                  <a16:creationId xmlns:a16="http://schemas.microsoft.com/office/drawing/2014/main" id="{D1442F30-E17B-44B1-9FA0-5C0BD3F1690D}"/>
                </a:ext>
              </a:extLst>
            </p:cNvPr>
            <p:cNvSpPr/>
            <p:nvPr/>
          </p:nvSpPr>
          <p:spPr>
            <a:xfrm>
              <a:off x="444137" y="438832"/>
              <a:ext cx="11295017" cy="690908"/>
            </a:xfrm>
            <a:prstGeom prst="roundRect">
              <a:avLst>
                <a:gd name="adj" fmla="val 11793"/>
              </a:avLst>
            </a:prstGeom>
            <a:solidFill>
              <a:srgbClr val="222A35">
                <a:alpha val="85098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40">
                <a:defRPr/>
              </a:pPr>
              <a:endParaRPr lang="en-AU" sz="1287" dirty="0">
                <a:solidFill>
                  <a:prstClr val="white"/>
                </a:solidFill>
                <a:latin typeface="Calibri Light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97742A-C02A-4561-BDD4-DE700757E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54912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1F50CD-71CC-48B1-8A66-89B416CEA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449050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CD07E6A-75D4-4097-9B9A-F4DFF5791043}"/>
              </a:ext>
            </a:extLst>
          </p:cNvPr>
          <p:cNvSpPr txBox="1"/>
          <p:nvPr/>
        </p:nvSpPr>
        <p:spPr>
          <a:xfrm>
            <a:off x="751640" y="576467"/>
            <a:ext cx="6282206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Key parameters for the new International Development Policy </a:t>
            </a:r>
            <a:endParaRPr lang="en-AU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B5344-7A8C-4BF3-B5C5-9BAE01D89DB1}"/>
              </a:ext>
            </a:extLst>
          </p:cNvPr>
          <p:cNvSpPr txBox="1"/>
          <p:nvPr/>
        </p:nvSpPr>
        <p:spPr>
          <a:xfrm>
            <a:off x="540229" y="1328425"/>
            <a:ext cx="8008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AU" dirty="0">
                <a:solidFill>
                  <a:schemeClr val="bg1"/>
                </a:solidFill>
                <a:latin typeface="Franklin Gothic Book" panose="020B0503020102020204" pitchFamily="34" charset="0"/>
              </a:rPr>
              <a:t>New policy will seek to reinforce the foundations of a </a:t>
            </a:r>
            <a:r>
              <a:rPr lang="en-AU" b="1" dirty="0">
                <a:solidFill>
                  <a:srgbClr val="FF9900"/>
                </a:solidFill>
                <a:latin typeface="Franklin Gothic Book" panose="020B0503020102020204" pitchFamily="34" charset="0"/>
              </a:rPr>
              <a:t>peaceful, stable and prosperous Indo-Pacific.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9B29D-5D02-4562-ABEE-FE630CCDE3C7}"/>
              </a:ext>
            </a:extLst>
          </p:cNvPr>
          <p:cNvSpPr txBox="1"/>
          <p:nvPr/>
        </p:nvSpPr>
        <p:spPr>
          <a:xfrm>
            <a:off x="-484554" y="9780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F8AAE-DD16-4052-92B5-B4048C473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0832" y="2250055"/>
            <a:ext cx="1800000" cy="939058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Building effective, accountable states</a:t>
            </a:r>
          </a:p>
          <a:p>
            <a:endParaRPr lang="en-AU" sz="1200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  <a:p>
            <a:endParaRPr lang="en-AU" sz="1200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  <a:p>
            <a:endParaRPr lang="en-AU" sz="13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AB357-F1C2-4392-87BF-4B8FB7377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90031" y="2250055"/>
            <a:ext cx="1800000" cy="924770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Enhancing state and community resilience</a:t>
            </a:r>
          </a:p>
          <a:p>
            <a:endParaRPr lang="en-AU" sz="1200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  <a:p>
            <a:endParaRPr lang="en-AU" sz="1200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  <a:p>
            <a:endParaRPr lang="en-AU" sz="1200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95711F-129B-4BA9-AF92-207AB22CE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89230" y="2250055"/>
            <a:ext cx="1800000" cy="92477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Connecting partners with Australia and regional architecture</a:t>
            </a:r>
          </a:p>
          <a:p>
            <a:endParaRPr lang="en-AU" sz="1200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  <a:p>
            <a:endParaRPr lang="en-AU" sz="1200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CD0E77-9883-45C8-A439-91FA36D63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88429" y="2263907"/>
            <a:ext cx="1800000" cy="92477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Generating collective action on global</a:t>
            </a:r>
          </a:p>
          <a:p>
            <a:r>
              <a:rPr lang="en-A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challenges</a:t>
            </a:r>
          </a:p>
          <a:p>
            <a:endParaRPr lang="en-AU" sz="1200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  <a:p>
            <a:endParaRPr lang="en-AU" sz="1200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6E86AC-26EE-4FDC-BBB1-5698B184D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203" y="4086089"/>
            <a:ext cx="1440000" cy="92477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Be</a:t>
            </a:r>
            <a:r>
              <a:rPr lang="en-AU" sz="1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AU" sz="1200" b="1" dirty="0">
                <a:solidFill>
                  <a:srgbClr val="FF9900"/>
                </a:solidFill>
                <a:latin typeface="Franklin Gothic Book" panose="020B0503020102020204" pitchFamily="34" charset="0"/>
              </a:rPr>
              <a:t>whole-of-government</a:t>
            </a:r>
          </a:p>
          <a:p>
            <a:endParaRPr lang="en-AU" sz="1200" b="1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  <a:p>
            <a:endParaRPr lang="en-AU" sz="1200" b="1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  <a:p>
            <a:endParaRPr lang="en-AU" sz="13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74FD86-70B8-45D2-A7C1-C7148E4F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63081" y="4077139"/>
            <a:ext cx="1440000" cy="93884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Consider </a:t>
            </a:r>
            <a:br>
              <a:rPr lang="en-A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200" b="1" dirty="0">
                <a:solidFill>
                  <a:srgbClr val="FF9900"/>
                </a:solidFill>
                <a:latin typeface="Franklin Gothic Book" panose="020B0503020102020204" pitchFamily="34" charset="0"/>
              </a:rPr>
              <a:t>priorities</a:t>
            </a:r>
          </a:p>
          <a:p>
            <a:endParaRPr lang="en-AU" sz="1200" b="1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  <a:p>
            <a:endParaRPr lang="en-AU" sz="1300" b="1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  <a:p>
            <a:endParaRPr lang="en-AU" sz="1300" b="1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D4A301-47B7-4C99-A650-9FD5B63E1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6669" y="4096041"/>
            <a:ext cx="1440000" cy="9107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Outline the use </a:t>
            </a:r>
            <a:br>
              <a:rPr lang="en-A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of </a:t>
            </a:r>
            <a:r>
              <a:rPr lang="en-AU" sz="1150" b="1" dirty="0">
                <a:solidFill>
                  <a:srgbClr val="FF9900"/>
                </a:solidFill>
                <a:latin typeface="Franklin Gothic Book" panose="020B0503020102020204" pitchFamily="34" charset="0"/>
              </a:rPr>
              <a:t>ODA</a:t>
            </a:r>
            <a:r>
              <a:rPr lang="en-AU" sz="115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and </a:t>
            </a:r>
            <a:r>
              <a:rPr lang="en-AU" sz="1150" b="1" dirty="0" err="1">
                <a:solidFill>
                  <a:srgbClr val="FF9900"/>
                </a:solidFill>
                <a:latin typeface="Franklin Gothic Book" panose="020B0503020102020204" pitchFamily="34" charset="0"/>
              </a:rPr>
              <a:t>non-ODA</a:t>
            </a:r>
            <a:endParaRPr lang="en-AU" sz="1150" b="1" dirty="0">
              <a:solidFill>
                <a:srgbClr val="FF9900"/>
              </a:solidFill>
              <a:latin typeface="Franklin Gothic Book" panose="020B0503020102020204" pitchFamily="34" charset="0"/>
            </a:endParaRPr>
          </a:p>
          <a:p>
            <a:endParaRPr lang="en-AU" sz="1200" b="1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  <a:p>
            <a:endParaRPr lang="en-AU" sz="1200" b="1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C582ED-EFA4-4AB4-AFD1-236E8D1A2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19902" y="4096040"/>
            <a:ext cx="1440000" cy="92477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r>
              <a:rPr lang="en-AU" sz="115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Consider Australia’s </a:t>
            </a:r>
            <a:br>
              <a:rPr lang="en-A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200" b="1" dirty="0">
                <a:solidFill>
                  <a:srgbClr val="FF9900"/>
                </a:solidFill>
                <a:latin typeface="Franklin Gothic Book" panose="020B0503020102020204" pitchFamily="34" charset="0"/>
              </a:rPr>
              <a:t>national strengths</a:t>
            </a:r>
          </a:p>
          <a:p>
            <a:endParaRPr lang="en-AU" sz="1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AU" sz="1300" b="1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3E1E45-B14C-49AD-8F62-DC1B311DA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3134" y="4096039"/>
            <a:ext cx="1440000" cy="92477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Set out </a:t>
            </a:r>
            <a:r>
              <a:rPr lang="en-AU" sz="1200" b="1" dirty="0">
                <a:solidFill>
                  <a:srgbClr val="FF9900"/>
                </a:solidFill>
                <a:latin typeface="Franklin Gothic Book" panose="020B0503020102020204" pitchFamily="34" charset="0"/>
              </a:rPr>
              <a:t>delivery, performance </a:t>
            </a:r>
            <a:r>
              <a:rPr lang="en-AU" sz="1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and </a:t>
            </a:r>
            <a:r>
              <a:rPr lang="en-AU" sz="1200" b="1" dirty="0">
                <a:solidFill>
                  <a:srgbClr val="FF9900"/>
                </a:solidFill>
                <a:latin typeface="Franklin Gothic Book" panose="020B0503020102020204" pitchFamily="34" charset="0"/>
              </a:rPr>
              <a:t>accountability systems</a:t>
            </a:r>
          </a:p>
          <a:p>
            <a:endParaRPr lang="en-AU" sz="1300" b="1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985E2-8E96-4697-89D5-D93977BAF36A}"/>
              </a:ext>
            </a:extLst>
          </p:cNvPr>
          <p:cNvSpPr txBox="1"/>
          <p:nvPr/>
        </p:nvSpPr>
        <p:spPr>
          <a:xfrm>
            <a:off x="571766" y="3759978"/>
            <a:ext cx="145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Franklin Gothic Book" panose="020B0503020102020204" pitchFamily="34" charset="0"/>
              </a:rPr>
              <a:t>New policy will:</a:t>
            </a:r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90CB2D-D4C2-4E45-9126-DEFC4243D3CB}"/>
              </a:ext>
            </a:extLst>
          </p:cNvPr>
          <p:cNvSpPr txBox="1"/>
          <p:nvPr/>
        </p:nvSpPr>
        <p:spPr>
          <a:xfrm>
            <a:off x="582311" y="1869087"/>
            <a:ext cx="1631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Franklin Gothic Book" panose="020B0503020102020204" pitchFamily="34" charset="0"/>
              </a:rPr>
              <a:t>Focus areas:</a:t>
            </a:r>
          </a:p>
          <a:p>
            <a:endParaRPr lang="en-AU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321E64-B7CB-41E4-A732-100A495BC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68565" y="2928054"/>
            <a:ext cx="569047" cy="569047"/>
            <a:chOff x="2150355" y="3234083"/>
            <a:chExt cx="758092" cy="75809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FE17EE-A4B9-46A7-BD3C-CA93482B0EC3}"/>
                </a:ext>
              </a:extLst>
            </p:cNvPr>
            <p:cNvSpPr/>
            <p:nvPr/>
          </p:nvSpPr>
          <p:spPr>
            <a:xfrm>
              <a:off x="2150355" y="3234083"/>
              <a:ext cx="758092" cy="758092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8" name="Graphic 7" descr="Scales of justice with solid fill">
              <a:extLst>
                <a:ext uri="{FF2B5EF4-FFF2-40B4-BE49-F238E27FC236}">
                  <a16:creationId xmlns:a16="http://schemas.microsoft.com/office/drawing/2014/main" id="{23EAA3C3-C85D-432B-BF5A-2CEDFA99A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294664" y="3334842"/>
              <a:ext cx="508870" cy="50887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22807A-20ED-453A-8D33-95F2B8F20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56155" y="2928054"/>
            <a:ext cx="569047" cy="569047"/>
            <a:chOff x="3433547" y="3076067"/>
            <a:chExt cx="569047" cy="56904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001723F-1E4C-4B98-82B3-E9CBD5F2B4E8}"/>
                </a:ext>
              </a:extLst>
            </p:cNvPr>
            <p:cNvSpPr/>
            <p:nvPr/>
          </p:nvSpPr>
          <p:spPr>
            <a:xfrm>
              <a:off x="3433547" y="3076067"/>
              <a:ext cx="569047" cy="569047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33" name="Graphic 32" descr="Group with solid fill">
              <a:extLst>
                <a:ext uri="{FF2B5EF4-FFF2-40B4-BE49-F238E27FC236}">
                  <a16:creationId xmlns:a16="http://schemas.microsoft.com/office/drawing/2014/main" id="{78367EE6-C705-44FD-B4E8-B049B063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76774" y="3114361"/>
              <a:ext cx="482591" cy="48259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C4B286-00E5-4D13-99CA-FFB0D9ECB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59420" y="2928054"/>
            <a:ext cx="569047" cy="569047"/>
            <a:chOff x="5130257" y="3086667"/>
            <a:chExt cx="569047" cy="56904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29F09A7-0D3D-437A-A732-F705C67E13F6}"/>
                </a:ext>
              </a:extLst>
            </p:cNvPr>
            <p:cNvSpPr/>
            <p:nvPr/>
          </p:nvSpPr>
          <p:spPr>
            <a:xfrm>
              <a:off x="5130257" y="3086667"/>
              <a:ext cx="569047" cy="569047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39" name="Graphic 38" descr="Handshake with solid fill">
              <a:extLst>
                <a:ext uri="{FF2B5EF4-FFF2-40B4-BE49-F238E27FC236}">
                  <a16:creationId xmlns:a16="http://schemas.microsoft.com/office/drawing/2014/main" id="{A2675676-3A2D-4048-BB8B-DD1C76BB2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52421" y="3126161"/>
              <a:ext cx="521354" cy="521354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0DE066-9229-4BFB-A0EF-BE7B3D37B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57542" y="2928054"/>
            <a:ext cx="569047" cy="569047"/>
            <a:chOff x="6909639" y="3126161"/>
            <a:chExt cx="569047" cy="569047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17DC8FF-06CB-4317-BE44-8F9676457AC3}"/>
                </a:ext>
              </a:extLst>
            </p:cNvPr>
            <p:cNvSpPr/>
            <p:nvPr/>
          </p:nvSpPr>
          <p:spPr>
            <a:xfrm>
              <a:off x="6909639" y="3126161"/>
              <a:ext cx="569047" cy="569047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45" name="Graphic 44" descr="Earth globe: Asia and Australia with solid fill">
              <a:extLst>
                <a:ext uri="{FF2B5EF4-FFF2-40B4-BE49-F238E27FC236}">
                  <a16:creationId xmlns:a16="http://schemas.microsoft.com/office/drawing/2014/main" id="{38508B38-5E85-4C7F-964E-9D871B489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962261" y="3179856"/>
              <a:ext cx="465258" cy="46525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FE10151-61EF-446B-9E44-90048651E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05527" y="4748233"/>
            <a:ext cx="569047" cy="569047"/>
            <a:chOff x="1671629" y="4985846"/>
            <a:chExt cx="569047" cy="569047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4A2BB78-145C-438E-8F2D-5D8A7EF7DEF6}"/>
                </a:ext>
              </a:extLst>
            </p:cNvPr>
            <p:cNvSpPr/>
            <p:nvPr/>
          </p:nvSpPr>
          <p:spPr>
            <a:xfrm>
              <a:off x="1671629" y="4985846"/>
              <a:ext cx="569047" cy="569047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49" name="Graphic 48" descr="Bank with solid fill">
              <a:extLst>
                <a:ext uri="{FF2B5EF4-FFF2-40B4-BE49-F238E27FC236}">
                  <a16:creationId xmlns:a16="http://schemas.microsoft.com/office/drawing/2014/main" id="{7BF6B605-EBD5-460D-847A-67304D00D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1789762" y="5073068"/>
              <a:ext cx="343128" cy="343128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338A62E-3941-490C-8EA6-502073D28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48436" y="4748233"/>
            <a:ext cx="569047" cy="569047"/>
            <a:chOff x="3433547" y="3076067"/>
            <a:chExt cx="569047" cy="56904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2AA33AD-988C-4A6B-9126-AFA47A31B554}"/>
                </a:ext>
              </a:extLst>
            </p:cNvPr>
            <p:cNvSpPr/>
            <p:nvPr/>
          </p:nvSpPr>
          <p:spPr>
            <a:xfrm>
              <a:off x="3433547" y="3076067"/>
              <a:ext cx="569047" cy="569047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52" name="Graphic 51" descr="Priorities with solid fill">
              <a:extLst>
                <a:ext uri="{FF2B5EF4-FFF2-40B4-BE49-F238E27FC236}">
                  <a16:creationId xmlns:a16="http://schemas.microsoft.com/office/drawing/2014/main" id="{3CA7CB1B-4336-42B4-934A-9A6A82C07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3515068" y="3179699"/>
              <a:ext cx="378959" cy="378959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31F8E31-8565-4204-8E9A-6FF6BA68C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92962" y="4748233"/>
            <a:ext cx="569047" cy="569047"/>
            <a:chOff x="3433547" y="3076067"/>
            <a:chExt cx="569047" cy="56904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17E9F65-4145-4075-9787-FF65E2F146ED}"/>
                </a:ext>
              </a:extLst>
            </p:cNvPr>
            <p:cNvSpPr/>
            <p:nvPr/>
          </p:nvSpPr>
          <p:spPr>
            <a:xfrm>
              <a:off x="3433547" y="3076067"/>
              <a:ext cx="569047" cy="569047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55" name="Graphic 54" descr="Dollar with solid fill">
              <a:extLst>
                <a:ext uri="{FF2B5EF4-FFF2-40B4-BE49-F238E27FC236}">
                  <a16:creationId xmlns:a16="http://schemas.microsoft.com/office/drawing/2014/main" id="{280572DE-C31E-4D37-8AAE-901CBDD30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3520471" y="3174468"/>
              <a:ext cx="394554" cy="394554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1F4B3AF-5A32-46E5-A1BA-74D91F90B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90615" y="4748233"/>
            <a:ext cx="569047" cy="569047"/>
            <a:chOff x="3433547" y="3076067"/>
            <a:chExt cx="569047" cy="569047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2842EC4-8F74-4DB8-A58D-CE5BF53CF74F}"/>
                </a:ext>
              </a:extLst>
            </p:cNvPr>
            <p:cNvSpPr/>
            <p:nvPr/>
          </p:nvSpPr>
          <p:spPr>
            <a:xfrm>
              <a:off x="3433547" y="3076067"/>
              <a:ext cx="569047" cy="569047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58" name="Graphic 57" descr="Checklist with solid fill">
              <a:extLst>
                <a:ext uri="{FF2B5EF4-FFF2-40B4-BE49-F238E27FC236}">
                  <a16:creationId xmlns:a16="http://schemas.microsoft.com/office/drawing/2014/main" id="{FE5BEB60-1C8C-4A82-8843-57A72ABCE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3514137" y="3161750"/>
              <a:ext cx="397839" cy="397839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61149FB-B54F-4877-B9E0-C77D6CB05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43054" y="4748233"/>
            <a:ext cx="569047" cy="569047"/>
            <a:chOff x="3433547" y="3076067"/>
            <a:chExt cx="569047" cy="569047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7D8049E-AADC-47A4-9B1F-B84CA419B6B8}"/>
                </a:ext>
              </a:extLst>
            </p:cNvPr>
            <p:cNvSpPr/>
            <p:nvPr/>
          </p:nvSpPr>
          <p:spPr>
            <a:xfrm>
              <a:off x="3433547" y="3076067"/>
              <a:ext cx="569047" cy="569047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61" name="Graphic 60" descr="Australia with solid fill">
              <a:extLst>
                <a:ext uri="{FF2B5EF4-FFF2-40B4-BE49-F238E27FC236}">
                  <a16:creationId xmlns:a16="http://schemas.microsoft.com/office/drawing/2014/main" id="{1ACEF062-A362-4984-9D84-6C316D0B2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3564040" y="3140625"/>
              <a:ext cx="417253" cy="417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30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266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51B1CB-7E46-41F4-8906-ECA82CE4B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06482" y="1234830"/>
            <a:ext cx="5829771" cy="4331194"/>
          </a:xfrm>
          <a:prstGeom prst="roundRect">
            <a:avLst>
              <a:gd name="adj" fmla="val 3158"/>
            </a:avLst>
          </a:prstGeom>
          <a:solidFill>
            <a:srgbClr val="222A35"/>
          </a:solidFill>
          <a:ln w="12700">
            <a:solidFill>
              <a:schemeClr val="bg2"/>
            </a:solidFill>
          </a:ln>
        </p:spPr>
        <p:txBody>
          <a:bodyPr vert="horz" lIns="144000" tIns="108000" rIns="144000" bIns="144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Calibri Light" panose="020F03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Wingdings 3" panose="05040102010807070707" pitchFamily="18" charset="2"/>
              <a:buChar char="Ô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endParaRPr lang="en-AU" sz="2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FA22F8-72C9-40FA-A23F-740B52ABB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1085" y="2684798"/>
            <a:ext cx="2466856" cy="2466856"/>
          </a:xfrm>
          <a:prstGeom prst="ellipse">
            <a:avLst/>
          </a:prstGeom>
          <a:solidFill>
            <a:srgbClr val="222A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C28F004-F699-405A-87E8-593A708D540E}"/>
              </a:ext>
            </a:extLst>
          </p:cNvPr>
          <p:cNvSpPr/>
          <p:nvPr/>
        </p:nvSpPr>
        <p:spPr>
          <a:xfrm>
            <a:off x="2342023" y="3285408"/>
            <a:ext cx="2466856" cy="2466856"/>
          </a:xfrm>
          <a:prstGeom prst="ellipse">
            <a:avLst/>
          </a:prstGeom>
          <a:solidFill>
            <a:srgbClr val="222A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B5344-7A8C-4BF3-B5C5-9BAE01D89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87931" y="4271021"/>
            <a:ext cx="25596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675" marR="0" lvl="0" algn="ctr" rtl="0">
              <a:lnSpc>
                <a:spcPct val="100000"/>
              </a:lnSpc>
              <a:spcAft>
                <a:spcPts val="1200"/>
              </a:spcAft>
              <a:buClr>
                <a:schemeClr val="bg1"/>
              </a:buClr>
              <a:buSzPts val="1500"/>
            </a:pPr>
            <a: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Shifts in </a:t>
            </a:r>
            <a:r>
              <a:rPr lang="en-AU" sz="13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economic</a:t>
            </a:r>
            <a: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 and </a:t>
            </a:r>
            <a:r>
              <a:rPr lang="en-AU" sz="13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political power</a:t>
            </a:r>
            <a: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 are creating an uncertain future – marked by disrupted global trade, geopolitical tensions and potential </a:t>
            </a:r>
            <a:b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</a:br>
            <a: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conflict.</a:t>
            </a:r>
            <a:endParaRPr lang="en-AU" sz="1300" b="0" i="0" u="none" strike="noStrike" cap="none" dirty="0">
              <a:solidFill>
                <a:srgbClr val="000000"/>
              </a:solidFill>
              <a:latin typeface="Franklin Gothic Book" panose="020B0503020102020204" pitchFamily="34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01BBA4-B15A-431D-86F6-DCCEC73404A4}"/>
              </a:ext>
            </a:extLst>
          </p:cNvPr>
          <p:cNvSpPr txBox="1"/>
          <p:nvPr/>
        </p:nvSpPr>
        <p:spPr>
          <a:xfrm>
            <a:off x="245465" y="3623836"/>
            <a:ext cx="240999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675" marR="0" lvl="0" algn="ctr" rtl="0">
              <a:lnSpc>
                <a:spcPct val="100000"/>
              </a:lnSpc>
              <a:spcAft>
                <a:spcPts val="1200"/>
              </a:spcAft>
              <a:buClr>
                <a:schemeClr val="bg1"/>
              </a:buClr>
              <a:buSzPts val="1700"/>
            </a:pPr>
            <a:r>
              <a:rPr lang="en-AU" sz="130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Our </a:t>
            </a:r>
            <a: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region is on the frontline </a:t>
            </a:r>
            <a:b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</a:br>
            <a: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of </a:t>
            </a:r>
            <a:r>
              <a:rPr lang="en-AU" sz="13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climate change</a:t>
            </a:r>
            <a:r>
              <a:rPr lang="en-AU" sz="1300" dirty="0">
                <a:solidFill>
                  <a:srgbClr val="FF9900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.</a:t>
            </a:r>
            <a:r>
              <a:rPr lang="en-AU" sz="1300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 </a:t>
            </a:r>
            <a:br>
              <a:rPr lang="en-AU" sz="1300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</a:br>
            <a: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More than 130 million </a:t>
            </a:r>
            <a:b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</a:br>
            <a: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people could be pushed </a:t>
            </a:r>
            <a:b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</a:br>
            <a: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into poverty over the </a:t>
            </a:r>
            <a:b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</a:br>
            <a: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next decade.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188C20D-128E-4261-A8F1-98D2226AF989}"/>
              </a:ext>
            </a:extLst>
          </p:cNvPr>
          <p:cNvGrpSpPr/>
          <p:nvPr/>
        </p:nvGrpSpPr>
        <p:grpSpPr>
          <a:xfrm>
            <a:off x="3244156" y="3636234"/>
            <a:ext cx="598149" cy="598149"/>
            <a:chOff x="3433547" y="3076067"/>
            <a:chExt cx="569047" cy="56904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6844723-E0C2-447B-8203-EA5D0B2655B1}"/>
                </a:ext>
              </a:extLst>
            </p:cNvPr>
            <p:cNvSpPr/>
            <p:nvPr/>
          </p:nvSpPr>
          <p:spPr>
            <a:xfrm>
              <a:off x="3433547" y="3076067"/>
              <a:ext cx="569047" cy="569047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43" name="Graphic 42" descr="Earth globe: Asia and Australia with solid fill">
              <a:extLst>
                <a:ext uri="{FF2B5EF4-FFF2-40B4-BE49-F238E27FC236}">
                  <a16:creationId xmlns:a16="http://schemas.microsoft.com/office/drawing/2014/main" id="{54A94FEF-E20A-452C-BD63-5006A44B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536969" y="3179699"/>
              <a:ext cx="378959" cy="378959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ADE2879-65CB-4AFA-A17A-562A143B8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7844" y="1252518"/>
            <a:ext cx="2232317" cy="4313506"/>
          </a:xfrm>
          <a:prstGeom prst="roundRect">
            <a:avLst>
              <a:gd name="adj" fmla="val 3174"/>
            </a:avLst>
          </a:prstGeom>
          <a:solidFill>
            <a:srgbClr val="0352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5C2DDB-2DFC-4E59-935B-D8802F3534D6}"/>
              </a:ext>
            </a:extLst>
          </p:cNvPr>
          <p:cNvSpPr txBox="1"/>
          <p:nvPr/>
        </p:nvSpPr>
        <p:spPr>
          <a:xfrm>
            <a:off x="6431851" y="3671459"/>
            <a:ext cx="22244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00" b="0" i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‘Over the coming months, </a:t>
            </a:r>
            <a:br>
              <a:rPr lang="en-AU" sz="1300" b="0" i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</a:br>
            <a:r>
              <a:rPr lang="en-AU" sz="1300" b="0" i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we are designing a new development policy, outlining </a:t>
            </a:r>
            <a:br>
              <a:rPr lang="en-AU" sz="1300" b="0" i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</a:br>
            <a:r>
              <a:rPr lang="en-AU" sz="1300" b="0" i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how we will play our part in </a:t>
            </a:r>
            <a:br>
              <a:rPr lang="en-AU" sz="1300" b="0" i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</a:br>
            <a:r>
              <a:rPr lang="en-AU" sz="1300" b="0" i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a world in an </a:t>
            </a:r>
            <a:r>
              <a:rPr lang="en-AU" sz="1300" b="1" i="1" dirty="0">
                <a:solidFill>
                  <a:srgbClr val="FFA53D"/>
                </a:solidFill>
                <a:latin typeface="Franklin Gothic Book" panose="020B0503020102020204" pitchFamily="34" charset="0"/>
              </a:rPr>
              <a:t>era of crisis</a:t>
            </a:r>
            <a:r>
              <a:rPr lang="en-AU" sz="1300" b="0" i="1" dirty="0">
                <a:solidFill>
                  <a:srgbClr val="FF9900"/>
                </a:solidFill>
                <a:effectLst/>
                <a:latin typeface="Franklin Gothic Book" panose="020B0503020102020204" pitchFamily="34" charset="0"/>
              </a:rPr>
              <a:t>.</a:t>
            </a:r>
            <a:r>
              <a:rPr lang="en-AU" sz="1300" b="0" i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</a:rPr>
              <a:t>’</a:t>
            </a:r>
          </a:p>
          <a:p>
            <a:endParaRPr lang="en-AU" sz="1300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AU" sz="11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~ Foreign Minister Penny Wong </a:t>
            </a:r>
            <a:br>
              <a:rPr lang="en-AU" sz="11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1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at UNGA, September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E3B62B-8CF1-410C-8B5D-71BE3FC7F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5578" y="1493770"/>
            <a:ext cx="1696304" cy="2001552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C7B4EADB-35AB-4E14-B413-7292087B1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66469" y="1857081"/>
            <a:ext cx="2466856" cy="2466856"/>
          </a:xfrm>
          <a:prstGeom prst="ellipse">
            <a:avLst/>
          </a:prstGeom>
          <a:solidFill>
            <a:srgbClr val="222A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B8E5C5-4CD9-4DE3-89A3-5EC4D51C4E87}"/>
              </a:ext>
            </a:extLst>
          </p:cNvPr>
          <p:cNvSpPr txBox="1"/>
          <p:nvPr/>
        </p:nvSpPr>
        <p:spPr>
          <a:xfrm>
            <a:off x="4257762" y="2869494"/>
            <a:ext cx="2102498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675" marR="0" lvl="0" algn="ctr" rtl="0">
              <a:lnSpc>
                <a:spcPct val="100000"/>
              </a:lnSpc>
              <a:spcAft>
                <a:spcPts val="1200"/>
              </a:spcAft>
              <a:buClr>
                <a:schemeClr val="bg1"/>
              </a:buClr>
              <a:buSzPts val="1700"/>
            </a:pPr>
            <a: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Demand for </a:t>
            </a:r>
            <a:r>
              <a:rPr lang="en-AU" sz="13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humanitarian </a:t>
            </a:r>
            <a:br>
              <a:rPr lang="en-AU" sz="13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</a:br>
            <a:r>
              <a:rPr lang="en-AU" sz="13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assistance </a:t>
            </a:r>
            <a:r>
              <a:rPr lang="en-AU" sz="1300" dirty="0">
                <a:solidFill>
                  <a:schemeClr val="lt1"/>
                </a:solidFill>
                <a:latin typeface="Franklin Gothic Book" panose="020B0503020102020204" pitchFamily="34" charset="0"/>
                <a:sym typeface="Libre Franklin Medium"/>
              </a:rPr>
              <a:t>is growing</a:t>
            </a:r>
            <a:r>
              <a:rPr lang="en-AU" sz="1300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. </a:t>
            </a:r>
            <a:br>
              <a:rPr lang="en-AU" sz="1300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</a:br>
            <a:r>
              <a:rPr lang="en-AU" sz="1300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Around </a:t>
            </a:r>
            <a: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274 million </a:t>
            </a:r>
            <a:b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</a:br>
            <a: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people need emergency help in 2022.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17D021-FCC5-4C1B-95A3-74E3A10F7E74}"/>
              </a:ext>
            </a:extLst>
          </p:cNvPr>
          <p:cNvGrpSpPr/>
          <p:nvPr/>
        </p:nvGrpSpPr>
        <p:grpSpPr>
          <a:xfrm>
            <a:off x="4981400" y="2121364"/>
            <a:ext cx="598149" cy="598149"/>
            <a:chOff x="3433547" y="3076067"/>
            <a:chExt cx="569047" cy="56904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46DE7C3-F623-4E3F-8D10-50173E1C0450}"/>
                </a:ext>
              </a:extLst>
            </p:cNvPr>
            <p:cNvSpPr/>
            <p:nvPr/>
          </p:nvSpPr>
          <p:spPr>
            <a:xfrm>
              <a:off x="3433547" y="3076067"/>
              <a:ext cx="569047" cy="569047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52" name="Graphic 51" descr="Family with two children with solid fill">
              <a:extLst>
                <a:ext uri="{FF2B5EF4-FFF2-40B4-BE49-F238E27FC236}">
                  <a16:creationId xmlns:a16="http://schemas.microsoft.com/office/drawing/2014/main" id="{533D152E-ED37-4C77-BD50-1104AF173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3528422" y="3149462"/>
              <a:ext cx="394554" cy="394554"/>
            </a:xfrm>
            <a:prstGeom prst="rect">
              <a:avLst/>
            </a:prstGeom>
          </p:spPr>
        </p:pic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690EDFDC-2A53-405D-88EF-AB3C813CD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3534" y="1130594"/>
            <a:ext cx="2466856" cy="2466856"/>
          </a:xfrm>
          <a:prstGeom prst="ellipse">
            <a:avLst/>
          </a:prstGeom>
          <a:solidFill>
            <a:srgbClr val="222A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84FAE5-11B3-47B0-94C4-1758D6BE7022}"/>
              </a:ext>
            </a:extLst>
          </p:cNvPr>
          <p:cNvGrpSpPr/>
          <p:nvPr/>
        </p:nvGrpSpPr>
        <p:grpSpPr>
          <a:xfrm>
            <a:off x="2871874" y="1336208"/>
            <a:ext cx="598149" cy="598149"/>
            <a:chOff x="3433547" y="3076067"/>
            <a:chExt cx="569047" cy="56904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316A29C-4FC2-4575-A115-BC189F5F8017}"/>
                </a:ext>
              </a:extLst>
            </p:cNvPr>
            <p:cNvSpPr/>
            <p:nvPr/>
          </p:nvSpPr>
          <p:spPr>
            <a:xfrm>
              <a:off x="3433547" y="3076067"/>
              <a:ext cx="569047" cy="569047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34" name="Graphic 33" descr="Germ with solid fill">
              <a:extLst>
                <a:ext uri="{FF2B5EF4-FFF2-40B4-BE49-F238E27FC236}">
                  <a16:creationId xmlns:a16="http://schemas.microsoft.com/office/drawing/2014/main" id="{8704D610-ACB1-49FA-A991-7BC88459F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3513639" y="3144248"/>
              <a:ext cx="396862" cy="396862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637F7F3-217E-483E-940F-5E466279C387}"/>
              </a:ext>
            </a:extLst>
          </p:cNvPr>
          <p:cNvSpPr txBox="1"/>
          <p:nvPr/>
        </p:nvSpPr>
        <p:spPr>
          <a:xfrm>
            <a:off x="1932221" y="2031895"/>
            <a:ext cx="244073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675" marR="0" lvl="0" algn="ctr" rtl="0">
              <a:lnSpc>
                <a:spcPct val="100000"/>
              </a:lnSpc>
              <a:spcAft>
                <a:spcPts val="1200"/>
              </a:spcAft>
              <a:buClr>
                <a:schemeClr val="bg1"/>
              </a:buClr>
              <a:buSzPts val="1500"/>
            </a:pPr>
            <a:r>
              <a:rPr lang="en-AU" sz="13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COVID-19</a:t>
            </a:r>
            <a:r>
              <a:rPr lang="en-AU" sz="13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 will have lasting social, economic and health impacts – with s</a:t>
            </a:r>
            <a:r>
              <a:rPr lang="en-AU" sz="1300" b="0" i="0" u="none" strike="noStrike" cap="none" dirty="0">
                <a:solidFill>
                  <a:schemeClr val="bg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etbacks in poverty reduction, gender equality, education &amp;  achieving the SDGs.</a:t>
            </a:r>
            <a:endParaRPr lang="en-AU" sz="1300" dirty="0">
              <a:solidFill>
                <a:schemeClr val="lt1"/>
              </a:solidFill>
              <a:latin typeface="Franklin Gothic Book" panose="020B0503020102020204" pitchFamily="34" charset="0"/>
              <a:sym typeface="Libre Franklin Medium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59DA79-EF49-488E-A677-B8BC66638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6050" y="445062"/>
            <a:ext cx="8408219" cy="610601"/>
            <a:chOff x="444137" y="438832"/>
            <a:chExt cx="11295017" cy="690908"/>
          </a:xfrm>
        </p:grpSpPr>
        <p:sp>
          <p:nvSpPr>
            <p:cNvPr id="19" name="Rounded Rectangle 176">
              <a:extLst>
                <a:ext uri="{FF2B5EF4-FFF2-40B4-BE49-F238E27FC236}">
                  <a16:creationId xmlns:a16="http://schemas.microsoft.com/office/drawing/2014/main" id="{D1442F30-E17B-44B1-9FA0-5C0BD3F1690D}"/>
                </a:ext>
              </a:extLst>
            </p:cNvPr>
            <p:cNvSpPr/>
            <p:nvPr/>
          </p:nvSpPr>
          <p:spPr>
            <a:xfrm>
              <a:off x="444137" y="438832"/>
              <a:ext cx="11295017" cy="690908"/>
            </a:xfrm>
            <a:prstGeom prst="roundRect">
              <a:avLst>
                <a:gd name="adj" fmla="val 11793"/>
              </a:avLst>
            </a:prstGeom>
            <a:solidFill>
              <a:srgbClr val="222A35">
                <a:alpha val="85098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40">
                <a:defRPr/>
              </a:pPr>
              <a:endParaRPr lang="en-AU" sz="1287" dirty="0">
                <a:solidFill>
                  <a:prstClr val="white"/>
                </a:solidFill>
                <a:latin typeface="Calibri Light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97742A-C02A-4561-BDD4-DE700757E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54912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1F50CD-71CC-48B1-8A66-89B416CEA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449050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CD07E6A-75D4-4097-9B9A-F4DFF5791043}"/>
              </a:ext>
            </a:extLst>
          </p:cNvPr>
          <p:cNvSpPr txBox="1"/>
          <p:nvPr/>
        </p:nvSpPr>
        <p:spPr>
          <a:xfrm>
            <a:off x="751640" y="576467"/>
            <a:ext cx="5350643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Our region is grappling with intense, overlapping crises  </a:t>
            </a:r>
            <a:endParaRPr lang="en-AU" sz="1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11AE15-FF4B-49C4-BBBA-4740E4AD2E6D}"/>
              </a:ext>
            </a:extLst>
          </p:cNvPr>
          <p:cNvGrpSpPr/>
          <p:nvPr/>
        </p:nvGrpSpPr>
        <p:grpSpPr>
          <a:xfrm>
            <a:off x="1147314" y="2953852"/>
            <a:ext cx="598149" cy="598149"/>
            <a:chOff x="1119277" y="2871127"/>
            <a:chExt cx="672386" cy="67238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5D40E65-5A67-4EC4-B972-AE39C2614E0F}"/>
                </a:ext>
              </a:extLst>
            </p:cNvPr>
            <p:cNvSpPr/>
            <p:nvPr/>
          </p:nvSpPr>
          <p:spPr>
            <a:xfrm>
              <a:off x="1119277" y="2871127"/>
              <a:ext cx="672386" cy="672386"/>
            </a:xfrm>
            <a:prstGeom prst="ellipse">
              <a:avLst/>
            </a:prstGeom>
            <a:solidFill>
              <a:srgbClr val="222A3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4" name="Graphic 3" descr="Sun with solid fill">
              <a:extLst>
                <a:ext uri="{FF2B5EF4-FFF2-40B4-BE49-F238E27FC236}">
                  <a16:creationId xmlns:a16="http://schemas.microsoft.com/office/drawing/2014/main" id="{52B226A4-32B0-49B7-B35E-C5C0EBA66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97357" y="2935458"/>
              <a:ext cx="521689" cy="521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94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059DA79-EF49-488E-A677-B8BC66638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6050" y="445062"/>
            <a:ext cx="8408219" cy="610601"/>
            <a:chOff x="444137" y="438832"/>
            <a:chExt cx="11295017" cy="690908"/>
          </a:xfrm>
        </p:grpSpPr>
        <p:sp>
          <p:nvSpPr>
            <p:cNvPr id="19" name="Rounded Rectangle 176">
              <a:extLst>
                <a:ext uri="{FF2B5EF4-FFF2-40B4-BE49-F238E27FC236}">
                  <a16:creationId xmlns:a16="http://schemas.microsoft.com/office/drawing/2014/main" id="{D1442F30-E17B-44B1-9FA0-5C0BD3F1690D}"/>
                </a:ext>
              </a:extLst>
            </p:cNvPr>
            <p:cNvSpPr/>
            <p:nvPr/>
          </p:nvSpPr>
          <p:spPr>
            <a:xfrm>
              <a:off x="444137" y="438832"/>
              <a:ext cx="11295017" cy="690908"/>
            </a:xfrm>
            <a:prstGeom prst="roundRect">
              <a:avLst>
                <a:gd name="adj" fmla="val 11793"/>
              </a:avLst>
            </a:prstGeom>
            <a:solidFill>
              <a:srgbClr val="222A35">
                <a:alpha val="85098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40">
                <a:defRPr/>
              </a:pPr>
              <a:endParaRPr lang="en-AU" sz="1287" dirty="0">
                <a:solidFill>
                  <a:prstClr val="white"/>
                </a:solidFill>
                <a:latin typeface="Calibri Light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97742A-C02A-4561-BDD4-DE700757E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54912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1F50CD-71CC-48B1-8A66-89B416CEA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449050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CD07E6A-75D4-4097-9B9A-F4DFF5791043}"/>
              </a:ext>
            </a:extLst>
          </p:cNvPr>
          <p:cNvSpPr txBox="1"/>
          <p:nvPr/>
        </p:nvSpPr>
        <p:spPr>
          <a:xfrm>
            <a:off x="751640" y="576466"/>
            <a:ext cx="759507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Australia’s ODA is increasing – but there are competing calls on our resources </a:t>
            </a:r>
            <a:endParaRPr lang="en-AU" sz="1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D65743-FDF2-45AF-8411-F6D85AA45EA6}"/>
              </a:ext>
            </a:extLst>
          </p:cNvPr>
          <p:cNvSpPr/>
          <p:nvPr/>
        </p:nvSpPr>
        <p:spPr>
          <a:xfrm>
            <a:off x="604598" y="1421496"/>
            <a:ext cx="165686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Franklin Gothic Book" panose="020B0503020102020204" pitchFamily="34" charset="0"/>
              </a:rPr>
              <a:t> ADDITIONAL </a:t>
            </a:r>
            <a:br>
              <a:rPr lang="en-AU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500" b="1" dirty="0">
                <a:solidFill>
                  <a:srgbClr val="FF9900"/>
                </a:solidFill>
                <a:latin typeface="Franklin Gothic Book" panose="020B0503020102020204" pitchFamily="34" charset="0"/>
              </a:rPr>
              <a:t>$1.4 BILLION ODA</a:t>
            </a:r>
            <a:br>
              <a:rPr lang="en-AU" b="1" dirty="0">
                <a:solidFill>
                  <a:srgbClr val="FF9900"/>
                </a:solidFill>
                <a:latin typeface="Franklin Gothic Book" panose="020B0503020102020204" pitchFamily="34" charset="0"/>
              </a:rPr>
            </a:br>
            <a:r>
              <a:rPr lang="en-AU" dirty="0">
                <a:solidFill>
                  <a:schemeClr val="bg1"/>
                </a:solidFill>
                <a:latin typeface="Franklin Gothic Book" panose="020B0503020102020204" pitchFamily="34" charset="0"/>
              </a:rPr>
              <a:t>OVER 4 YEARS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9B0C38-D768-4BC6-B72B-1C92C21A4555}"/>
              </a:ext>
            </a:extLst>
          </p:cNvPr>
          <p:cNvSpPr txBox="1"/>
          <p:nvPr/>
        </p:nvSpPr>
        <p:spPr>
          <a:xfrm>
            <a:off x="696020" y="3966557"/>
            <a:ext cx="1474019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$30 MILLION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1B73D5-011C-48FB-955F-343D861E799A}"/>
              </a:ext>
            </a:extLst>
          </p:cNvPr>
          <p:cNvSpPr/>
          <p:nvPr/>
        </p:nvSpPr>
        <p:spPr>
          <a:xfrm>
            <a:off x="696050" y="2651844"/>
            <a:ext cx="1473993" cy="265446"/>
          </a:xfrm>
          <a:prstGeom prst="rect">
            <a:avLst/>
          </a:prstGeom>
          <a:ln>
            <a:solidFill>
              <a:srgbClr val="18A1E6"/>
            </a:solidFill>
            <a:prstDash val="solid"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Franklin Gothic Book" panose="020B0503020102020204" pitchFamily="34" charset="0"/>
              </a:rPr>
              <a:t>Pacific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DC20A55-E1FB-4639-88EE-C4AD3744D860}"/>
              </a:ext>
            </a:extLst>
          </p:cNvPr>
          <p:cNvSpPr/>
          <p:nvPr/>
        </p:nvSpPr>
        <p:spPr>
          <a:xfrm>
            <a:off x="696048" y="3528541"/>
            <a:ext cx="1473993" cy="265446"/>
          </a:xfrm>
          <a:prstGeom prst="rect">
            <a:avLst/>
          </a:prstGeom>
          <a:ln>
            <a:solidFill>
              <a:srgbClr val="40C894"/>
            </a:solidFill>
            <a:prstDash val="solid"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Franklin Gothic Book" panose="020B0503020102020204" pitchFamily="34" charset="0"/>
              </a:rPr>
              <a:t>Southeast Asia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AAF8286-66CE-4B32-A203-049DFDDBBD5A}"/>
              </a:ext>
            </a:extLst>
          </p:cNvPr>
          <p:cNvSpPr txBox="1"/>
          <p:nvPr/>
        </p:nvSpPr>
        <p:spPr>
          <a:xfrm>
            <a:off x="680725" y="2227433"/>
            <a:ext cx="1489319" cy="307777"/>
          </a:xfrm>
          <a:prstGeom prst="rect">
            <a:avLst/>
          </a:prstGeom>
          <a:solidFill>
            <a:srgbClr val="18A1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$900 MILLION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BF72E5-F0C9-42F3-8FAA-1E8279A4E6A2}"/>
              </a:ext>
            </a:extLst>
          </p:cNvPr>
          <p:cNvSpPr txBox="1"/>
          <p:nvPr/>
        </p:nvSpPr>
        <p:spPr>
          <a:xfrm>
            <a:off x="680725" y="3096995"/>
            <a:ext cx="1489319" cy="307777"/>
          </a:xfrm>
          <a:prstGeom prst="rect">
            <a:avLst/>
          </a:prstGeom>
          <a:solidFill>
            <a:srgbClr val="40C8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$470 MILLION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3469141-1136-47D6-8391-5D9B1A90D741}"/>
              </a:ext>
            </a:extLst>
          </p:cNvPr>
          <p:cNvCxnSpPr/>
          <p:nvPr/>
        </p:nvCxnSpPr>
        <p:spPr>
          <a:xfrm>
            <a:off x="1419064" y="2537606"/>
            <a:ext cx="0" cy="112573"/>
          </a:xfrm>
          <a:prstGeom prst="line">
            <a:avLst/>
          </a:prstGeom>
          <a:ln w="12700">
            <a:solidFill>
              <a:srgbClr val="18A1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2D3ED14-CA2B-48C8-B758-C9CBF1F12911}"/>
              </a:ext>
            </a:extLst>
          </p:cNvPr>
          <p:cNvCxnSpPr>
            <a:cxnSpLocks/>
          </p:cNvCxnSpPr>
          <p:nvPr/>
        </p:nvCxnSpPr>
        <p:spPr>
          <a:xfrm>
            <a:off x="1407886" y="4254212"/>
            <a:ext cx="0" cy="127595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8D95E185-B507-46D3-9044-07AFB6746FCD}"/>
              </a:ext>
            </a:extLst>
          </p:cNvPr>
          <p:cNvSpPr/>
          <p:nvPr/>
        </p:nvSpPr>
        <p:spPr>
          <a:xfrm>
            <a:off x="696020" y="4386349"/>
            <a:ext cx="1474019" cy="277200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  <a:prstDash val="solid"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Franklin Gothic Book" panose="020B0503020102020204" pitchFamily="34" charset="0"/>
              </a:rPr>
              <a:t>ANCP</a:t>
            </a:r>
          </a:p>
        </p:txBody>
      </p:sp>
      <p:pic>
        <p:nvPicPr>
          <p:cNvPr id="1026" name="Picture 2" descr="Green plus icon">
            <a:extLst>
              <a:ext uri="{FF2B5EF4-FFF2-40B4-BE49-F238E27FC236}">
                <a16:creationId xmlns:a16="http://schemas.microsoft.com/office/drawing/2014/main" id="{2746A438-405D-432E-97B4-DD1CD738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0" y="1486345"/>
            <a:ext cx="179303" cy="1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457A868-400A-47C3-ABD9-E03FF25C2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12" y="1955757"/>
            <a:ext cx="6020663" cy="2890378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464979D-42FF-4E0C-8473-8A897253690E}"/>
              </a:ext>
            </a:extLst>
          </p:cNvPr>
          <p:cNvCxnSpPr>
            <a:cxnSpLocks/>
          </p:cNvCxnSpPr>
          <p:nvPr/>
        </p:nvCxnSpPr>
        <p:spPr>
          <a:xfrm>
            <a:off x="1405095" y="3400946"/>
            <a:ext cx="0" cy="127595"/>
          </a:xfrm>
          <a:prstGeom prst="line">
            <a:avLst/>
          </a:prstGeom>
          <a:ln w="12700">
            <a:solidFill>
              <a:srgbClr val="40C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A983911-42D2-4C67-AF99-98661D4198AE}"/>
              </a:ext>
            </a:extLst>
          </p:cNvPr>
          <p:cNvSpPr txBox="1"/>
          <p:nvPr/>
        </p:nvSpPr>
        <p:spPr>
          <a:xfrm>
            <a:off x="4153143" y="1623756"/>
            <a:ext cx="2208580" cy="234012"/>
          </a:xfrm>
          <a:prstGeom prst="rect">
            <a:avLst/>
          </a:prstGeom>
          <a:solidFill>
            <a:srgbClr val="FF9900"/>
          </a:solidFill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2022-23 ODA BUDGET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57F24F6-73A0-43E3-8CDA-409A7F403B6F}"/>
              </a:ext>
            </a:extLst>
          </p:cNvPr>
          <p:cNvSpPr/>
          <p:nvPr/>
        </p:nvSpPr>
        <p:spPr>
          <a:xfrm>
            <a:off x="2780292" y="3731550"/>
            <a:ext cx="1680855" cy="443318"/>
          </a:xfrm>
          <a:prstGeom prst="rect">
            <a:avLst/>
          </a:prstGeom>
          <a:solidFill>
            <a:srgbClr val="515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$987.8 million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for global and other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E46A0E2-6F72-4216-976A-D0BAF7213179}"/>
              </a:ext>
            </a:extLst>
          </p:cNvPr>
          <p:cNvSpPr/>
          <p:nvPr/>
        </p:nvSpPr>
        <p:spPr>
          <a:xfrm>
            <a:off x="3079898" y="2875336"/>
            <a:ext cx="1731971" cy="443318"/>
          </a:xfrm>
          <a:prstGeom prst="rect">
            <a:avLst/>
          </a:prstGeom>
          <a:solidFill>
            <a:srgbClr val="515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$383.2 million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for South/West Asia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050AFFC-2624-4E94-AD18-0F45C04D10E7}"/>
              </a:ext>
            </a:extLst>
          </p:cNvPr>
          <p:cNvSpPr/>
          <p:nvPr/>
        </p:nvSpPr>
        <p:spPr>
          <a:xfrm>
            <a:off x="5084438" y="3194182"/>
            <a:ext cx="1915766" cy="443319"/>
          </a:xfrm>
          <a:prstGeom prst="rect">
            <a:avLst/>
          </a:prstGeom>
          <a:solidFill>
            <a:srgbClr val="515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$1.2 billion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for Southeast Asia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599D31D-F982-4B66-8DFD-916401FD02FD}"/>
              </a:ext>
            </a:extLst>
          </p:cNvPr>
          <p:cNvSpPr/>
          <p:nvPr/>
        </p:nvSpPr>
        <p:spPr>
          <a:xfrm>
            <a:off x="5523281" y="3913468"/>
            <a:ext cx="1476923" cy="442800"/>
          </a:xfrm>
          <a:prstGeom prst="rect">
            <a:avLst/>
          </a:prstGeom>
          <a:solidFill>
            <a:srgbClr val="515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$1.9 billion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for the Pacific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D8FEC0C-0EF2-4B51-B2D2-AB6FAE0A058E}"/>
              </a:ext>
            </a:extLst>
          </p:cNvPr>
          <p:cNvSpPr/>
          <p:nvPr/>
        </p:nvSpPr>
        <p:spPr>
          <a:xfrm>
            <a:off x="4153143" y="2149802"/>
            <a:ext cx="2178651" cy="265745"/>
          </a:xfrm>
          <a:prstGeom prst="rect">
            <a:avLst/>
          </a:prstGeom>
          <a:solidFill>
            <a:srgbClr val="515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$4.65 Billion Total ODA</a:t>
            </a:r>
          </a:p>
        </p:txBody>
      </p:sp>
    </p:spTree>
    <p:extLst>
      <p:ext uri="{BB962C8B-B14F-4D97-AF65-F5344CB8AC3E}">
        <p14:creationId xmlns:p14="http://schemas.microsoft.com/office/powerpoint/2010/main" val="55947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059DA79-EF49-488E-A677-B8BC66638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6050" y="445062"/>
            <a:ext cx="8408219" cy="610601"/>
            <a:chOff x="444137" y="438832"/>
            <a:chExt cx="11295017" cy="690908"/>
          </a:xfrm>
        </p:grpSpPr>
        <p:sp>
          <p:nvSpPr>
            <p:cNvPr id="19" name="Rounded Rectangle 176">
              <a:extLst>
                <a:ext uri="{FF2B5EF4-FFF2-40B4-BE49-F238E27FC236}">
                  <a16:creationId xmlns:a16="http://schemas.microsoft.com/office/drawing/2014/main" id="{D1442F30-E17B-44B1-9FA0-5C0BD3F1690D}"/>
                </a:ext>
              </a:extLst>
            </p:cNvPr>
            <p:cNvSpPr/>
            <p:nvPr/>
          </p:nvSpPr>
          <p:spPr>
            <a:xfrm>
              <a:off x="444137" y="438832"/>
              <a:ext cx="11295017" cy="690908"/>
            </a:xfrm>
            <a:prstGeom prst="roundRect">
              <a:avLst>
                <a:gd name="adj" fmla="val 11793"/>
              </a:avLst>
            </a:prstGeom>
            <a:solidFill>
              <a:srgbClr val="222A35">
                <a:alpha val="85098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40">
                <a:defRPr/>
              </a:pPr>
              <a:endParaRPr lang="en-AU" sz="1287" dirty="0">
                <a:solidFill>
                  <a:prstClr val="white"/>
                </a:solidFill>
                <a:latin typeface="Calibri Light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97742A-C02A-4561-BDD4-DE700757E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54912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1F50CD-71CC-48B1-8A66-89B416CEA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449050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CD07E6A-75D4-4097-9B9A-F4DFF5791043}"/>
              </a:ext>
            </a:extLst>
          </p:cNvPr>
          <p:cNvSpPr txBox="1"/>
          <p:nvPr/>
        </p:nvSpPr>
        <p:spPr>
          <a:xfrm>
            <a:off x="751640" y="576467"/>
            <a:ext cx="5350643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 principled approach – drawing on Australia’s strengths</a:t>
            </a:r>
            <a:endParaRPr lang="en-AU" sz="1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460288-7557-4D14-9913-3300F77BCE48}"/>
              </a:ext>
            </a:extLst>
          </p:cNvPr>
          <p:cNvSpPr txBox="1"/>
          <p:nvPr/>
        </p:nvSpPr>
        <p:spPr>
          <a:xfrm>
            <a:off x="2939153" y="3926875"/>
            <a:ext cx="4742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800"/>
              </a:spcAft>
              <a:buClr>
                <a:schemeClr val="bg1"/>
              </a:buClr>
            </a:pPr>
            <a:r>
              <a:rPr lang="en-AU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Guided by a</a:t>
            </a:r>
            <a:r>
              <a:rPr lang="en-AU" b="0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AU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First Nations approach </a:t>
            </a:r>
            <a:r>
              <a:rPr lang="en-AU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to foreign policy.</a:t>
            </a:r>
            <a:endParaRPr lang="en-AU" dirty="0">
              <a:solidFill>
                <a:schemeClr val="lt1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04B060-1169-4CA6-9992-0FB602DC89CB}"/>
              </a:ext>
            </a:extLst>
          </p:cNvPr>
          <p:cNvSpPr txBox="1"/>
          <p:nvPr/>
        </p:nvSpPr>
        <p:spPr>
          <a:xfrm>
            <a:off x="1602297" y="1334481"/>
            <a:ext cx="6937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800"/>
              </a:spcAft>
              <a:buClr>
                <a:schemeClr val="bg1"/>
              </a:buClr>
            </a:pPr>
            <a:r>
              <a:rPr lang="en-AU" sz="1400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Building stronger partnerships in our region, f</a:t>
            </a:r>
            <a:r>
              <a:rPr lang="en-AU" sz="14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ounded on </a:t>
            </a:r>
            <a:r>
              <a:rPr lang="en-AU" sz="1400" b="1" dirty="0">
                <a:solidFill>
                  <a:srgbClr val="FFA53D"/>
                </a:solidFill>
                <a:latin typeface="Franklin Gothic Book" panose="020B0503020102020204" pitchFamily="34" charset="0"/>
                <a:sym typeface="Libre Franklin Medium"/>
              </a:rPr>
              <a:t>mutual trust </a:t>
            </a:r>
            <a:r>
              <a:rPr lang="en-AU" sz="14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and</a:t>
            </a:r>
            <a:r>
              <a:rPr lang="en-AU" sz="1400" b="1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en-AU" sz="1400" b="1" dirty="0">
                <a:solidFill>
                  <a:srgbClr val="FFA53D"/>
                </a:solidFill>
                <a:latin typeface="Franklin Gothic Book" panose="020B0503020102020204" pitchFamily="34" charset="0"/>
                <a:sym typeface="Libre Franklin Medium"/>
              </a:rPr>
              <a:t>respect</a:t>
            </a:r>
            <a:r>
              <a:rPr lang="en-AU" sz="1400" b="0" i="0" u="none" strike="noStrike" cap="none" dirty="0">
                <a:solidFill>
                  <a:srgbClr val="FF9900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,</a:t>
            </a:r>
            <a:r>
              <a:rPr lang="en-AU" sz="14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 shared values of </a:t>
            </a:r>
            <a:r>
              <a:rPr lang="en-AU" sz="1400" b="1" dirty="0">
                <a:solidFill>
                  <a:srgbClr val="FFA53D"/>
                </a:solidFill>
                <a:latin typeface="Franklin Gothic Book" panose="020B0503020102020204" pitchFamily="34" charset="0"/>
                <a:sym typeface="Libre Franklin Medium"/>
              </a:rPr>
              <a:t>fairness</a:t>
            </a:r>
            <a:r>
              <a:rPr lang="en-AU" sz="14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 and </a:t>
            </a:r>
            <a:r>
              <a:rPr lang="en-AU" sz="1400" b="1" dirty="0">
                <a:solidFill>
                  <a:srgbClr val="FFA53D"/>
                </a:solidFill>
                <a:latin typeface="Franklin Gothic Book" panose="020B0503020102020204" pitchFamily="34" charset="0"/>
                <a:sym typeface="Libre Franklin Medium"/>
              </a:rPr>
              <a:t>equality.</a:t>
            </a:r>
            <a:endParaRPr lang="en-AU" sz="1400" b="0" i="0" u="none" strike="noStrike" cap="none" dirty="0">
              <a:solidFill>
                <a:schemeClr val="lt1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318728-4E22-4582-B476-A76B039C2716}"/>
              </a:ext>
            </a:extLst>
          </p:cNvPr>
          <p:cNvSpPr txBox="1"/>
          <p:nvPr/>
        </p:nvSpPr>
        <p:spPr>
          <a:xfrm>
            <a:off x="2587476" y="1934890"/>
            <a:ext cx="5301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800"/>
              </a:spcAft>
              <a:buClr>
                <a:schemeClr val="bg1"/>
              </a:buClr>
            </a:pPr>
            <a:r>
              <a:rPr lang="en-AU" sz="1400" b="1" dirty="0">
                <a:solidFill>
                  <a:srgbClr val="FFA53D"/>
                </a:solidFill>
                <a:latin typeface="Franklin Gothic Book" panose="020B0503020102020204" pitchFamily="34" charset="0"/>
                <a:sym typeface="Libre Franklin Medium"/>
              </a:rPr>
              <a:t>Listening to </a:t>
            </a:r>
            <a:r>
              <a:rPr lang="en-AU" sz="14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and </a:t>
            </a:r>
            <a:r>
              <a:rPr lang="en-AU" sz="1400" b="1" dirty="0">
                <a:solidFill>
                  <a:srgbClr val="FFA53D"/>
                </a:solidFill>
                <a:latin typeface="Franklin Gothic Book" panose="020B0503020102020204" pitchFamily="34" charset="0"/>
                <a:sym typeface="Libre Franklin Medium"/>
              </a:rPr>
              <a:t>working with </a:t>
            </a:r>
            <a:r>
              <a:rPr lang="en-AU" sz="14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our regional partners.</a:t>
            </a:r>
            <a:endParaRPr lang="en-AU" sz="1400" b="0" i="0" u="none" strike="noStrike" cap="none" dirty="0">
              <a:solidFill>
                <a:schemeClr val="lt1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AF86BD-8F6D-423E-A0DF-70F49291B2A4}"/>
              </a:ext>
            </a:extLst>
          </p:cNvPr>
          <p:cNvSpPr txBox="1"/>
          <p:nvPr/>
        </p:nvSpPr>
        <p:spPr>
          <a:xfrm>
            <a:off x="1606401" y="4970113"/>
            <a:ext cx="50753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800"/>
              </a:spcAft>
              <a:buClr>
                <a:schemeClr val="bg1"/>
              </a:buClr>
            </a:pPr>
            <a:r>
              <a:rPr lang="en-AU" sz="14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Committed to </a:t>
            </a:r>
            <a:r>
              <a:rPr lang="en-AU" sz="14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quality</a:t>
            </a:r>
            <a:r>
              <a:rPr lang="en-AU" sz="14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, </a:t>
            </a:r>
            <a:r>
              <a:rPr lang="en-AU" sz="14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accountability</a:t>
            </a:r>
            <a:r>
              <a:rPr lang="en-AU" sz="1400" b="0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AU" sz="1400" b="0" i="0" u="none" strike="noStrike" cap="none" dirty="0">
                <a:solidFill>
                  <a:schemeClr val="bg1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and</a:t>
            </a:r>
            <a:r>
              <a:rPr lang="en-AU" sz="1400" b="0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AU" sz="14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transparency</a:t>
            </a:r>
            <a:r>
              <a:rPr lang="en-AU" sz="1400" b="0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4F3E55-0A7A-4B67-BD07-0AAA9BFB729C}"/>
              </a:ext>
            </a:extLst>
          </p:cNvPr>
          <p:cNvSpPr txBox="1"/>
          <p:nvPr/>
        </p:nvSpPr>
        <p:spPr>
          <a:xfrm>
            <a:off x="2411325" y="4397588"/>
            <a:ext cx="6186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800"/>
              </a:spcAft>
              <a:buClr>
                <a:schemeClr val="bg1"/>
              </a:buClr>
            </a:pPr>
            <a:r>
              <a:rPr lang="en-AU" sz="14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Working together to </a:t>
            </a:r>
            <a:r>
              <a:rPr lang="en-AU" sz="14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maximise impact </a:t>
            </a:r>
            <a:r>
              <a:rPr lang="en-AU" sz="14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 Medium"/>
                <a:cs typeface="Libre Franklin Medium"/>
                <a:sym typeface="Libre Franklin Medium"/>
              </a:rPr>
              <a:t>with multilateral institutions, civil society, the private sector and other donors.</a:t>
            </a:r>
            <a:endParaRPr lang="en-AU" sz="1400" b="0" i="0" u="none" strike="noStrike" cap="none" dirty="0">
              <a:solidFill>
                <a:schemeClr val="lt1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FC99FA9-A0FE-42CC-917D-0C404F59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4982" y="2569211"/>
            <a:ext cx="1563791" cy="156379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92C614-3285-4502-AEC7-A8186628D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9437" y="3017761"/>
            <a:ext cx="1229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800"/>
              </a:spcAft>
              <a:buClr>
                <a:schemeClr val="bg1"/>
              </a:buClr>
            </a:pPr>
            <a:r>
              <a:rPr lang="en-AU" sz="18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Australia’s strength</a:t>
            </a:r>
            <a:endParaRPr lang="en-AU" sz="1400" b="1" dirty="0">
              <a:solidFill>
                <a:schemeClr val="bg1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BA43F4C-BAF5-45C6-A728-D58D560DC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052" y="2433470"/>
            <a:ext cx="1827309" cy="1827309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EC25151-EC6A-463F-AEB2-0C8DC76875BA}"/>
              </a:ext>
            </a:extLst>
          </p:cNvPr>
          <p:cNvCxnSpPr>
            <a:cxnSpLocks/>
          </p:cNvCxnSpPr>
          <p:nvPr/>
        </p:nvCxnSpPr>
        <p:spPr>
          <a:xfrm>
            <a:off x="1417740" y="1763692"/>
            <a:ext cx="0" cy="662665"/>
          </a:xfrm>
          <a:prstGeom prst="line">
            <a:avLst/>
          </a:prstGeom>
          <a:ln>
            <a:solidFill>
              <a:srgbClr val="FF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13AE6BC-8104-4380-9C18-8789A048C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34606" y="1421391"/>
            <a:ext cx="384320" cy="384320"/>
            <a:chOff x="3433547" y="3076067"/>
            <a:chExt cx="569047" cy="569047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14582FB-869A-4C77-99F9-FE7327A23E8E}"/>
                </a:ext>
              </a:extLst>
            </p:cNvPr>
            <p:cNvSpPr/>
            <p:nvPr/>
          </p:nvSpPr>
          <p:spPr>
            <a:xfrm>
              <a:off x="3433547" y="3076067"/>
              <a:ext cx="569047" cy="569047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47" name="Graphic 46" descr="Handshake with solid fill">
              <a:extLst>
                <a:ext uri="{FF2B5EF4-FFF2-40B4-BE49-F238E27FC236}">
                  <a16:creationId xmlns:a16="http://schemas.microsoft.com/office/drawing/2014/main" id="{AE944889-9234-4E47-8AA0-A67DB0AE6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3476773" y="3114361"/>
              <a:ext cx="482591" cy="482591"/>
            </a:xfrm>
            <a:prstGeom prst="rect">
              <a:avLst/>
            </a:prstGeom>
          </p:spPr>
        </p:pic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108EA43-2DEF-4B4C-B916-4A9BDCF95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925477" y="2116500"/>
            <a:ext cx="502679" cy="473085"/>
          </a:xfrm>
          <a:prstGeom prst="line">
            <a:avLst/>
          </a:prstGeom>
          <a:ln>
            <a:solidFill>
              <a:srgbClr val="FF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0C567A2-12E4-4F75-A8E7-F52DDF47D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15574" y="1897420"/>
            <a:ext cx="384320" cy="384320"/>
            <a:chOff x="3433547" y="3076067"/>
            <a:chExt cx="569047" cy="56904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42DF1F0-84E2-4403-92F7-5C073CA0973B}"/>
                </a:ext>
              </a:extLst>
            </p:cNvPr>
            <p:cNvSpPr/>
            <p:nvPr/>
          </p:nvSpPr>
          <p:spPr>
            <a:xfrm>
              <a:off x="3433547" y="3076067"/>
              <a:ext cx="569047" cy="569047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52" name="Graphic 51" descr="Group brainstorm with solid fill">
              <a:extLst>
                <a:ext uri="{FF2B5EF4-FFF2-40B4-BE49-F238E27FC236}">
                  <a16:creationId xmlns:a16="http://schemas.microsoft.com/office/drawing/2014/main" id="{4DACB58E-03EA-4349-9571-3ED8C499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476773" y="3114361"/>
              <a:ext cx="482591" cy="482591"/>
            </a:xfrm>
            <a:prstGeom prst="rect">
              <a:avLst/>
            </a:prstGeom>
          </p:spPr>
        </p:pic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3509DED-D014-44A7-AC29-E0AB8447A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226170" y="2686871"/>
            <a:ext cx="595776" cy="238664"/>
          </a:xfrm>
          <a:prstGeom prst="line">
            <a:avLst/>
          </a:prstGeom>
          <a:ln>
            <a:solidFill>
              <a:srgbClr val="FF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BBDF957-4872-4F3C-880F-9AC73D80C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51858" y="2481399"/>
            <a:ext cx="384320" cy="384320"/>
            <a:chOff x="3433547" y="3076067"/>
            <a:chExt cx="569047" cy="569047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075CE7C-35F9-4092-9B93-5D407F520DAD}"/>
                </a:ext>
              </a:extLst>
            </p:cNvPr>
            <p:cNvSpPr/>
            <p:nvPr/>
          </p:nvSpPr>
          <p:spPr>
            <a:xfrm>
              <a:off x="3433547" y="3076067"/>
              <a:ext cx="569047" cy="569047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59" name="Graphic 58" descr="Australia with solid fill">
              <a:extLst>
                <a:ext uri="{FF2B5EF4-FFF2-40B4-BE49-F238E27FC236}">
                  <a16:creationId xmlns:a16="http://schemas.microsoft.com/office/drawing/2014/main" id="{9073EBFC-E712-4412-B784-A966CB5D6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3476773" y="3114362"/>
              <a:ext cx="482591" cy="482592"/>
            </a:xfrm>
            <a:prstGeom prst="rect">
              <a:avLst/>
            </a:prstGeom>
          </p:spPr>
        </p:pic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002435A-0777-4270-84E0-4AF313E3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323750" y="3347125"/>
            <a:ext cx="656247" cy="0"/>
          </a:xfrm>
          <a:prstGeom prst="line">
            <a:avLst/>
          </a:prstGeom>
          <a:ln>
            <a:solidFill>
              <a:srgbClr val="FF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BD6DE25-98F6-4F62-BA6E-96106946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82562" y="3145856"/>
            <a:ext cx="384320" cy="384320"/>
            <a:chOff x="992041" y="3220567"/>
            <a:chExt cx="384320" cy="38432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5DFA4F1-9BA0-4CDB-81FD-A75E3FBA0D1F}"/>
                </a:ext>
              </a:extLst>
            </p:cNvPr>
            <p:cNvSpPr/>
            <p:nvPr/>
          </p:nvSpPr>
          <p:spPr>
            <a:xfrm>
              <a:off x="992041" y="3220567"/>
              <a:ext cx="384320" cy="384320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63" name="Graphic 62" descr="Open hand with plant with solid fill">
              <a:extLst>
                <a:ext uri="{FF2B5EF4-FFF2-40B4-BE49-F238E27FC236}">
                  <a16:creationId xmlns:a16="http://schemas.microsoft.com/office/drawing/2014/main" id="{84F6C25C-5B54-40B3-9B01-CC8D6AFCB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31425" y="3251064"/>
              <a:ext cx="323325" cy="323325"/>
            </a:xfrm>
            <a:prstGeom prst="rect">
              <a:avLst/>
            </a:prstGeom>
          </p:spPr>
        </p:pic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036FB8E-137C-4E11-A125-D837BB70C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2190111" y="3825678"/>
            <a:ext cx="554343" cy="213658"/>
          </a:xfrm>
          <a:prstGeom prst="line">
            <a:avLst/>
          </a:prstGeom>
          <a:ln>
            <a:solidFill>
              <a:srgbClr val="FF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877BF1E-3CC1-453D-B0AC-219A9CA12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67968" y="3867948"/>
            <a:ext cx="384320" cy="384320"/>
            <a:chOff x="992041" y="3805900"/>
            <a:chExt cx="384320" cy="38432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3CB0529-72B1-455E-84D4-7287A68FA584}"/>
                </a:ext>
              </a:extLst>
            </p:cNvPr>
            <p:cNvSpPr/>
            <p:nvPr/>
          </p:nvSpPr>
          <p:spPr>
            <a:xfrm>
              <a:off x="992041" y="3805900"/>
              <a:ext cx="384320" cy="384320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0EE67982-68E6-47D5-A4B1-C92B9E683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54407" y="3864827"/>
              <a:ext cx="273417" cy="266465"/>
            </a:xfrm>
            <a:prstGeom prst="rect">
              <a:avLst/>
            </a:prstGeom>
          </p:spPr>
        </p:pic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CC0D587-C697-4E68-89C8-B17DC8603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01707" y="4265525"/>
            <a:ext cx="16033" cy="742038"/>
          </a:xfrm>
          <a:prstGeom prst="line">
            <a:avLst/>
          </a:prstGeom>
          <a:ln>
            <a:solidFill>
              <a:srgbClr val="FF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9A45FD2-EF38-407E-AB0C-977B23145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32503" y="4894955"/>
            <a:ext cx="384320" cy="384320"/>
            <a:chOff x="3433547" y="3076067"/>
            <a:chExt cx="569047" cy="569047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3C05D35-286E-4F14-B492-2A34AF02B65B}"/>
                </a:ext>
              </a:extLst>
            </p:cNvPr>
            <p:cNvSpPr/>
            <p:nvPr/>
          </p:nvSpPr>
          <p:spPr>
            <a:xfrm>
              <a:off x="3433547" y="3076067"/>
              <a:ext cx="569047" cy="569047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1" name="Graphic 70" descr="Clipboard Badge with solid fill">
              <a:extLst>
                <a:ext uri="{FF2B5EF4-FFF2-40B4-BE49-F238E27FC236}">
                  <a16:creationId xmlns:a16="http://schemas.microsoft.com/office/drawing/2014/main" id="{DC15828E-AD2A-487F-96AD-93C52C500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3527862" y="3165450"/>
              <a:ext cx="391044" cy="391044"/>
            </a:xfrm>
            <a:prstGeom prst="rect">
              <a:avLst/>
            </a:prstGeom>
          </p:spPr>
        </p:pic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51152EA-2C0D-4313-9CA3-64EDE7233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868522" y="4136810"/>
            <a:ext cx="368576" cy="481800"/>
          </a:xfrm>
          <a:prstGeom prst="line">
            <a:avLst/>
          </a:prstGeom>
          <a:ln>
            <a:solidFill>
              <a:srgbClr val="FF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74A4F2-8208-4221-9B43-84C9AC68E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1606" y="4446220"/>
            <a:ext cx="384320" cy="384320"/>
            <a:chOff x="3433547" y="3076067"/>
            <a:chExt cx="569047" cy="569047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05CA391-08E1-4F1E-9969-62B70C07BE43}"/>
                </a:ext>
              </a:extLst>
            </p:cNvPr>
            <p:cNvSpPr/>
            <p:nvPr/>
          </p:nvSpPr>
          <p:spPr>
            <a:xfrm>
              <a:off x="3433547" y="3076067"/>
              <a:ext cx="569047" cy="569047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5" name="Graphic 74" descr="Cheers with solid fill">
              <a:extLst>
                <a:ext uri="{FF2B5EF4-FFF2-40B4-BE49-F238E27FC236}">
                  <a16:creationId xmlns:a16="http://schemas.microsoft.com/office/drawing/2014/main" id="{2A6E9105-0D7D-4EFA-B9D8-7E52B87A7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3498877" y="3156134"/>
              <a:ext cx="431851" cy="431851"/>
            </a:xfrm>
            <a:prstGeom prst="rect">
              <a:avLst/>
            </a:prstGeom>
          </p:spPr>
        </p:pic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DCA6B19E-EDB6-4CF2-8DEA-9E6D6A17240D}"/>
              </a:ext>
            </a:extLst>
          </p:cNvPr>
          <p:cNvSpPr txBox="1"/>
          <p:nvPr/>
        </p:nvSpPr>
        <p:spPr>
          <a:xfrm>
            <a:off x="3015371" y="2497173"/>
            <a:ext cx="60149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800"/>
              </a:spcAft>
              <a:buClr>
                <a:schemeClr val="bg1"/>
              </a:buClr>
            </a:pPr>
            <a:r>
              <a:rPr lang="en-AU" sz="14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Leveraging our </a:t>
            </a:r>
            <a:r>
              <a:rPr lang="en-AU" sz="14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institutions</a:t>
            </a:r>
            <a:r>
              <a:rPr lang="en-AU" sz="1400" b="1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, </a:t>
            </a:r>
            <a:r>
              <a:rPr lang="en-AU" sz="14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cultures</a:t>
            </a:r>
            <a:r>
              <a:rPr lang="en-AU" sz="1400" b="1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, </a:t>
            </a:r>
            <a:r>
              <a:rPr lang="en-AU" sz="14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expertise</a:t>
            </a:r>
            <a:r>
              <a:rPr lang="en-AU" sz="1400" b="1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, </a:t>
            </a:r>
            <a:r>
              <a:rPr lang="en-AU" sz="14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economy </a:t>
            </a:r>
            <a:r>
              <a:rPr lang="en-AU" sz="14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and </a:t>
            </a:r>
            <a:r>
              <a:rPr lang="en-AU" sz="14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regional ties</a:t>
            </a:r>
            <a:r>
              <a:rPr lang="en-AU" sz="1400" b="0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.</a:t>
            </a:r>
            <a:endParaRPr lang="en-AU" sz="1400" dirty="0">
              <a:solidFill>
                <a:schemeClr val="lt1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FBCB502-31C1-4FA3-80D1-A94DCC076039}"/>
              </a:ext>
            </a:extLst>
          </p:cNvPr>
          <p:cNvSpPr txBox="1"/>
          <p:nvPr/>
        </p:nvSpPr>
        <p:spPr>
          <a:xfrm>
            <a:off x="3156099" y="3104302"/>
            <a:ext cx="5851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800"/>
              </a:spcAft>
              <a:buClr>
                <a:schemeClr val="bg1"/>
              </a:buClr>
            </a:pPr>
            <a:r>
              <a:rPr lang="en-AU" sz="14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Ambitious </a:t>
            </a:r>
            <a:r>
              <a:rPr lang="en-AU" sz="14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climate action</a:t>
            </a:r>
            <a:r>
              <a:rPr lang="en-AU" sz="1400" b="1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, </a:t>
            </a:r>
            <a:r>
              <a:rPr lang="en-AU" sz="14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poverty reduction,</a:t>
            </a:r>
            <a:r>
              <a:rPr lang="en-AU" sz="1400" b="1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AU" sz="14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human rights</a:t>
            </a:r>
            <a:r>
              <a:rPr lang="en-AU" sz="1400" b="1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, </a:t>
            </a:r>
            <a:r>
              <a:rPr lang="en-AU" sz="14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gender </a:t>
            </a:r>
            <a:br>
              <a:rPr lang="en-AU" sz="14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</a:br>
            <a:r>
              <a:rPr lang="en-AU" sz="14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equality, disability </a:t>
            </a:r>
            <a:r>
              <a:rPr lang="en-AU" sz="1400" b="0" i="0" u="none" strike="noStrike" cap="none" dirty="0">
                <a:solidFill>
                  <a:schemeClr val="lt1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and </a:t>
            </a:r>
            <a:r>
              <a:rPr lang="en-AU" sz="1400" b="1" dirty="0">
                <a:solidFill>
                  <a:srgbClr val="FFA53D"/>
                </a:solidFill>
                <a:latin typeface="Franklin Gothic Book" panose="020B0503020102020204" pitchFamily="34" charset="0"/>
                <a:sym typeface="Libre Franklin"/>
              </a:rPr>
              <a:t>social </a:t>
            </a:r>
            <a:r>
              <a:rPr lang="en-AU" sz="1400" b="1" i="0" u="none" strike="noStrike" cap="none" dirty="0">
                <a:solidFill>
                  <a:srgbClr val="FFA53D"/>
                </a:solidFill>
                <a:latin typeface="Franklin Gothic Book" panose="020B0503020102020204" pitchFamily="34" charset="0"/>
                <a:ea typeface="Libre Franklin"/>
                <a:cs typeface="Libre Franklin"/>
                <a:sym typeface="Libre Franklin"/>
              </a:rPr>
              <a:t>inclusion.</a:t>
            </a:r>
            <a:endParaRPr lang="en-AU" sz="1400" b="0" i="0" u="none" strike="noStrike" cap="none" dirty="0">
              <a:solidFill>
                <a:srgbClr val="FFA53D"/>
              </a:solidFill>
              <a:latin typeface="Franklin Gothic Book" panose="020B0503020102020204" pitchFamily="34" charset="0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46780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719DB8E-76A3-4AFE-8781-52594E7C4C95}"/>
              </a:ext>
            </a:extLst>
          </p:cNvPr>
          <p:cNvSpPr/>
          <p:nvPr/>
        </p:nvSpPr>
        <p:spPr>
          <a:xfrm>
            <a:off x="6407844" y="1252518"/>
            <a:ext cx="2232317" cy="4313506"/>
          </a:xfrm>
          <a:prstGeom prst="roundRect">
            <a:avLst>
              <a:gd name="adj" fmla="val 3174"/>
            </a:avLst>
          </a:prstGeom>
          <a:solidFill>
            <a:srgbClr val="0352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AA1847-EDFF-41BD-947D-DE210A3EEB53}"/>
              </a:ext>
            </a:extLst>
          </p:cNvPr>
          <p:cNvSpPr txBox="1">
            <a:spLocks/>
          </p:cNvSpPr>
          <p:nvPr/>
        </p:nvSpPr>
        <p:spPr>
          <a:xfrm>
            <a:off x="506482" y="1234830"/>
            <a:ext cx="5829771" cy="4331194"/>
          </a:xfrm>
          <a:prstGeom prst="roundRect">
            <a:avLst>
              <a:gd name="adj" fmla="val 3158"/>
            </a:avLst>
          </a:prstGeom>
          <a:solidFill>
            <a:srgbClr val="222A35"/>
          </a:solidFill>
          <a:ln w="12700">
            <a:solidFill>
              <a:schemeClr val="bg2"/>
            </a:solidFill>
          </a:ln>
        </p:spPr>
        <p:txBody>
          <a:bodyPr vert="horz" lIns="144000" tIns="108000" rIns="144000" bIns="144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Calibri Light" panose="020F03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Wingdings 3" panose="05040102010807070707" pitchFamily="18" charset="2"/>
              <a:buChar char="Ô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endParaRPr lang="en-AU" sz="2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59DA79-EF49-488E-A677-B8BC66638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6050" y="445062"/>
            <a:ext cx="8408219" cy="610601"/>
            <a:chOff x="444137" y="438832"/>
            <a:chExt cx="11295017" cy="690908"/>
          </a:xfrm>
        </p:grpSpPr>
        <p:sp>
          <p:nvSpPr>
            <p:cNvPr id="19" name="Rounded Rectangle 176">
              <a:extLst>
                <a:ext uri="{FF2B5EF4-FFF2-40B4-BE49-F238E27FC236}">
                  <a16:creationId xmlns:a16="http://schemas.microsoft.com/office/drawing/2014/main" id="{D1442F30-E17B-44B1-9FA0-5C0BD3F1690D}"/>
                </a:ext>
              </a:extLst>
            </p:cNvPr>
            <p:cNvSpPr/>
            <p:nvPr/>
          </p:nvSpPr>
          <p:spPr>
            <a:xfrm>
              <a:off x="444137" y="438832"/>
              <a:ext cx="11295017" cy="690908"/>
            </a:xfrm>
            <a:prstGeom prst="roundRect">
              <a:avLst>
                <a:gd name="adj" fmla="val 11793"/>
              </a:avLst>
            </a:prstGeom>
            <a:solidFill>
              <a:srgbClr val="222A35">
                <a:alpha val="85098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40">
                <a:defRPr/>
              </a:pPr>
              <a:endParaRPr lang="en-AU" sz="1287" dirty="0">
                <a:solidFill>
                  <a:prstClr val="white"/>
                </a:solidFill>
                <a:latin typeface="Calibri Light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97742A-C02A-4561-BDD4-DE700757E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54912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1F50CD-71CC-48B1-8A66-89B416CEA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449050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CD07E6A-75D4-4097-9B9A-F4DFF5791043}"/>
              </a:ext>
            </a:extLst>
          </p:cNvPr>
          <p:cNvSpPr txBox="1"/>
          <p:nvPr/>
        </p:nvSpPr>
        <p:spPr>
          <a:xfrm>
            <a:off x="751640" y="576467"/>
            <a:ext cx="5350643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Consultation and thematic issues</a:t>
            </a:r>
            <a:endParaRPr lang="en-AU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CDF47C-F737-4C8C-8408-D63FB7625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93" y="1634333"/>
            <a:ext cx="1269389" cy="177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99BF7B-E011-4B4D-BEEA-41A67E1B3B74}"/>
              </a:ext>
            </a:extLst>
          </p:cNvPr>
          <p:cNvSpPr txBox="1"/>
          <p:nvPr/>
        </p:nvSpPr>
        <p:spPr>
          <a:xfrm>
            <a:off x="6395351" y="3608168"/>
            <a:ext cx="2253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3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‘It’s vital that we hear </a:t>
            </a:r>
            <a:br>
              <a:rPr lang="en-AU" sz="13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3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from as many experts </a:t>
            </a:r>
            <a:br>
              <a:rPr lang="en-AU" sz="13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3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and partners as possible.’</a:t>
            </a:r>
          </a:p>
          <a:p>
            <a:pPr algn="ctr"/>
            <a:endParaRPr lang="en-AU" sz="1300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85725" indent="-85725" algn="ctr"/>
            <a:r>
              <a:rPr lang="en-AU" sz="11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~ Minister for International Development and the Pacific, </a:t>
            </a:r>
            <a:br>
              <a:rPr lang="en-AU" sz="1100" i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1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Pat Conroy,  at ACFID conference, October 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408093-7618-43CA-939C-94DC9E950CB4}"/>
              </a:ext>
            </a:extLst>
          </p:cNvPr>
          <p:cNvSpPr txBox="1"/>
          <p:nvPr/>
        </p:nvSpPr>
        <p:spPr>
          <a:xfrm>
            <a:off x="636874" y="2357185"/>
            <a:ext cx="5319670" cy="479676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" tIns="108000" rIns="36000" bIns="108000" rtlCol="0" anchor="ctr" anchorCtr="0">
            <a:spAutoFit/>
          </a:bodyPr>
          <a:lstStyle/>
          <a:p>
            <a:pPr algn="l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n-AU" dirty="0">
                <a:solidFill>
                  <a:schemeClr val="bg1"/>
                </a:solidFill>
                <a:latin typeface="Franklin Gothic Book" panose="020B0503020102020204" pitchFamily="34" charset="0"/>
              </a:rPr>
              <a:t> Seeking views from a </a:t>
            </a:r>
            <a:r>
              <a:rPr lang="en-AU" b="1" dirty="0">
                <a:solidFill>
                  <a:srgbClr val="FFA53D"/>
                </a:solidFill>
                <a:latin typeface="Franklin Gothic Book" panose="020B0503020102020204" pitchFamily="34" charset="0"/>
              </a:rPr>
              <a:t>wide range of stakeholders</a:t>
            </a:r>
            <a:endParaRPr lang="en-AU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0C9BED-5ED4-4D4A-89A6-7737F39DA35D}"/>
              </a:ext>
            </a:extLst>
          </p:cNvPr>
          <p:cNvSpPr txBox="1"/>
          <p:nvPr/>
        </p:nvSpPr>
        <p:spPr>
          <a:xfrm>
            <a:off x="638730" y="3149769"/>
            <a:ext cx="5288810" cy="47967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36000" tIns="108000" rIns="36000" bIns="108000" rtlCol="0" anchor="ctr" anchorCtr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Franklin Gothic Book" panose="020B0503020102020204" pitchFamily="34" charset="0"/>
              </a:rPr>
              <a:t> Committed to </a:t>
            </a:r>
            <a:r>
              <a:rPr lang="en-AU" b="1" dirty="0">
                <a:solidFill>
                  <a:srgbClr val="FFA53D"/>
                </a:solidFill>
                <a:latin typeface="Franklin Gothic Book" panose="020B0503020102020204" pitchFamily="34" charset="0"/>
              </a:rPr>
              <a:t>listening to our regional partners</a:t>
            </a:r>
            <a:endParaRPr lang="en-AU" dirty="0">
              <a:solidFill>
                <a:srgbClr val="222A35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7C8DD1-D6D7-4C6C-96B7-8967B2B36406}"/>
              </a:ext>
            </a:extLst>
          </p:cNvPr>
          <p:cNvSpPr txBox="1"/>
          <p:nvPr/>
        </p:nvSpPr>
        <p:spPr>
          <a:xfrm>
            <a:off x="641361" y="3989113"/>
            <a:ext cx="5286041" cy="47967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36000" tIns="108000" rIns="36000" bIns="108000" rtlCol="0" anchor="ctr" anchorCtr="0">
            <a:spAutoFit/>
          </a:bodyPr>
          <a:lstStyle/>
          <a:p>
            <a:pPr algn="l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n-AU" dirty="0">
                <a:solidFill>
                  <a:schemeClr val="bg1"/>
                </a:solidFill>
                <a:latin typeface="Franklin Gothic Book" panose="020B0503020102020204" pitchFamily="34" charset="0"/>
              </a:rPr>
              <a:t> Consider carefully how to address </a:t>
            </a:r>
            <a:r>
              <a:rPr lang="en-AU" b="1" dirty="0">
                <a:solidFill>
                  <a:srgbClr val="FFA53D"/>
                </a:solidFill>
                <a:latin typeface="Franklin Gothic Book" panose="020B0503020102020204" pitchFamily="34" charset="0"/>
              </a:rPr>
              <a:t>thematic issues </a:t>
            </a:r>
            <a:endParaRPr lang="en-AU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4C5B51-F497-409F-81FA-3448117A14A3}"/>
              </a:ext>
            </a:extLst>
          </p:cNvPr>
          <p:cNvSpPr txBox="1"/>
          <p:nvPr/>
        </p:nvSpPr>
        <p:spPr>
          <a:xfrm>
            <a:off x="638729" y="4828458"/>
            <a:ext cx="5319669" cy="479676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36000" tIns="108000" rIns="36000" bIns="108000" rtlCol="0" anchor="ctr" anchorCtr="0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n-AU" dirty="0">
                <a:solidFill>
                  <a:schemeClr val="bg1"/>
                </a:solidFill>
                <a:latin typeface="Franklin Gothic Book" panose="020B0503020102020204" pitchFamily="34" charset="0"/>
              </a:rPr>
              <a:t> An </a:t>
            </a:r>
            <a:r>
              <a:rPr lang="en-AU" b="1" dirty="0">
                <a:solidFill>
                  <a:srgbClr val="FFA53D"/>
                </a:solidFill>
                <a:latin typeface="Franklin Gothic Book" panose="020B0503020102020204" pitchFamily="34" charset="0"/>
              </a:rPr>
              <a:t>External Advisory Group </a:t>
            </a:r>
            <a:r>
              <a:rPr lang="en-AU" dirty="0">
                <a:solidFill>
                  <a:schemeClr val="bg1"/>
                </a:solidFill>
                <a:latin typeface="Franklin Gothic Book" panose="020B0503020102020204" pitchFamily="34" charset="0"/>
              </a:rPr>
              <a:t>will provide contestability 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4F80934-64CC-4814-AE35-8ECF050A0E9B}"/>
              </a:ext>
            </a:extLst>
          </p:cNvPr>
          <p:cNvSpPr/>
          <p:nvPr/>
        </p:nvSpPr>
        <p:spPr>
          <a:xfrm>
            <a:off x="5514391" y="2204798"/>
            <a:ext cx="700778" cy="700778"/>
          </a:xfrm>
          <a:prstGeom prst="ellipse">
            <a:avLst/>
          </a:prstGeom>
          <a:solidFill>
            <a:srgbClr val="222A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4" name="Graphic 43" descr="Meeting with solid fill">
            <a:extLst>
              <a:ext uri="{FF2B5EF4-FFF2-40B4-BE49-F238E27FC236}">
                <a16:creationId xmlns:a16="http://schemas.microsoft.com/office/drawing/2014/main" id="{7AB10702-B984-4908-9F5F-2A6BE3181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639164" y="2306565"/>
            <a:ext cx="470398" cy="47039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40F2B462-C733-433C-B6A2-4EAD222EB23B}"/>
              </a:ext>
            </a:extLst>
          </p:cNvPr>
          <p:cNvGrpSpPr/>
          <p:nvPr/>
        </p:nvGrpSpPr>
        <p:grpSpPr>
          <a:xfrm>
            <a:off x="5514391" y="3044454"/>
            <a:ext cx="700778" cy="700778"/>
            <a:chOff x="2150355" y="3234083"/>
            <a:chExt cx="758092" cy="75809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28CD24C-F3C0-4CEF-9782-89FD76FB417A}"/>
                </a:ext>
              </a:extLst>
            </p:cNvPr>
            <p:cNvSpPr/>
            <p:nvPr/>
          </p:nvSpPr>
          <p:spPr>
            <a:xfrm>
              <a:off x="2150355" y="3234083"/>
              <a:ext cx="758092" cy="758092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47" name="Graphic 46" descr="Group brainstorm with solid fill">
              <a:extLst>
                <a:ext uri="{FF2B5EF4-FFF2-40B4-BE49-F238E27FC236}">
                  <a16:creationId xmlns:a16="http://schemas.microsoft.com/office/drawing/2014/main" id="{0069D3A2-B2A9-4B02-BBED-53CD9DB1D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294664" y="3334842"/>
              <a:ext cx="508870" cy="50887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53E48CC-CB17-4773-97DA-22B039A1C2F8}"/>
              </a:ext>
            </a:extLst>
          </p:cNvPr>
          <p:cNvGrpSpPr/>
          <p:nvPr/>
        </p:nvGrpSpPr>
        <p:grpSpPr>
          <a:xfrm>
            <a:off x="5514391" y="3886560"/>
            <a:ext cx="700778" cy="700778"/>
            <a:chOff x="2150355" y="3234083"/>
            <a:chExt cx="758092" cy="75809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555F776-DEFF-4D9C-AD61-5BB875D4F1BA}"/>
                </a:ext>
              </a:extLst>
            </p:cNvPr>
            <p:cNvSpPr/>
            <p:nvPr/>
          </p:nvSpPr>
          <p:spPr>
            <a:xfrm>
              <a:off x="2150355" y="3234083"/>
              <a:ext cx="758092" cy="758092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50" name="Graphic 49" descr="Chat bubble with solid fill">
              <a:extLst>
                <a:ext uri="{FF2B5EF4-FFF2-40B4-BE49-F238E27FC236}">
                  <a16:creationId xmlns:a16="http://schemas.microsoft.com/office/drawing/2014/main" id="{22DFAA4E-CF5D-43D4-AFCE-92643F00E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2294664" y="3334842"/>
              <a:ext cx="508870" cy="50887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3F86B7-F375-4956-B8EF-6CBBB9D342B1}"/>
              </a:ext>
            </a:extLst>
          </p:cNvPr>
          <p:cNvGrpSpPr/>
          <p:nvPr/>
        </p:nvGrpSpPr>
        <p:grpSpPr>
          <a:xfrm>
            <a:off x="5514391" y="4722851"/>
            <a:ext cx="700778" cy="700778"/>
            <a:chOff x="2150355" y="3234083"/>
            <a:chExt cx="758092" cy="758092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232A95A-6532-4A93-A046-1F3DB8A7B5CB}"/>
                </a:ext>
              </a:extLst>
            </p:cNvPr>
            <p:cNvSpPr/>
            <p:nvPr/>
          </p:nvSpPr>
          <p:spPr>
            <a:xfrm>
              <a:off x="2150355" y="3234083"/>
              <a:ext cx="758092" cy="758092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53" name="Graphic 52" descr="Online meeting with solid fill">
              <a:extLst>
                <a:ext uri="{FF2B5EF4-FFF2-40B4-BE49-F238E27FC236}">
                  <a16:creationId xmlns:a16="http://schemas.microsoft.com/office/drawing/2014/main" id="{90B556B8-3FDC-4DA2-94A8-262A32965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2294664" y="3334842"/>
              <a:ext cx="508870" cy="508870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09998CA-FB1B-431F-AE2E-EEF072C2385A}"/>
              </a:ext>
            </a:extLst>
          </p:cNvPr>
          <p:cNvSpPr txBox="1"/>
          <p:nvPr/>
        </p:nvSpPr>
        <p:spPr>
          <a:xfrm>
            <a:off x="636874" y="1471311"/>
            <a:ext cx="5319670" cy="479676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lIns="36000" tIns="108000" rIns="36000" bIns="108000" rtlCol="0" anchor="ctr" anchorCtr="0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</a:pPr>
            <a:r>
              <a:rPr lang="en-AU" b="1" dirty="0">
                <a:solidFill>
                  <a:srgbClr val="FFA53D"/>
                </a:solidFill>
                <a:latin typeface="Franklin Gothic Book" panose="020B0503020102020204" pitchFamily="34" charset="0"/>
              </a:rPr>
              <a:t>Consultation</a:t>
            </a:r>
            <a:r>
              <a:rPr lang="en-AU" dirty="0">
                <a:solidFill>
                  <a:schemeClr val="bg1"/>
                </a:solidFill>
                <a:latin typeface="Franklin Gothic Book" panose="020B0503020102020204" pitchFamily="34" charset="0"/>
              </a:rPr>
              <a:t> is critical to developing the new policy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6A332B-7CEF-410B-BD5B-738269FF284C}"/>
              </a:ext>
            </a:extLst>
          </p:cNvPr>
          <p:cNvGrpSpPr/>
          <p:nvPr/>
        </p:nvGrpSpPr>
        <p:grpSpPr>
          <a:xfrm>
            <a:off x="5514391" y="1354566"/>
            <a:ext cx="700778" cy="700778"/>
            <a:chOff x="2150357" y="3234087"/>
            <a:chExt cx="758093" cy="75809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7D7F20D-ABC3-4AE7-8C2D-97F746EA2AC8}"/>
                </a:ext>
              </a:extLst>
            </p:cNvPr>
            <p:cNvSpPr/>
            <p:nvPr/>
          </p:nvSpPr>
          <p:spPr>
            <a:xfrm>
              <a:off x="2150357" y="3234087"/>
              <a:ext cx="758093" cy="758093"/>
            </a:xfrm>
            <a:prstGeom prst="ellipse">
              <a:avLst/>
            </a:prstGeom>
            <a:solidFill>
              <a:srgbClr val="222A3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35" name="Graphic 34" descr="Chat with solid fill">
              <a:extLst>
                <a:ext uri="{FF2B5EF4-FFF2-40B4-BE49-F238E27FC236}">
                  <a16:creationId xmlns:a16="http://schemas.microsoft.com/office/drawing/2014/main" id="{91F0B07D-F53F-464E-ACD6-7FACC5722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2285333" y="3381500"/>
              <a:ext cx="508870" cy="508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55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91F132C-3BE5-48AD-9744-254554BABB11}"/>
              </a:ext>
            </a:extLst>
          </p:cNvPr>
          <p:cNvSpPr txBox="1">
            <a:spLocks/>
          </p:cNvSpPr>
          <p:nvPr/>
        </p:nvSpPr>
        <p:spPr>
          <a:xfrm>
            <a:off x="350443" y="1105392"/>
            <a:ext cx="8443113" cy="5307546"/>
          </a:xfrm>
          <a:prstGeom prst="roundRect">
            <a:avLst>
              <a:gd name="adj" fmla="val 462"/>
            </a:avLst>
          </a:prstGeom>
          <a:solidFill>
            <a:srgbClr val="222A35"/>
          </a:solidFill>
          <a:ln w="12700">
            <a:solidFill>
              <a:schemeClr val="bg2"/>
            </a:solidFill>
          </a:ln>
        </p:spPr>
        <p:txBody>
          <a:bodyPr vert="horz" lIns="144000" tIns="108000" rIns="144000" bIns="144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Calibri Light" panose="020F03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Wingdings 3" panose="05040102010807070707" pitchFamily="18" charset="2"/>
              <a:buChar char="Ô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9388" algn="l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AU" sz="22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BCD6FD-7A75-4A32-B04D-AD5993AC0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6050" y="445062"/>
            <a:ext cx="8408219" cy="610601"/>
            <a:chOff x="444137" y="438832"/>
            <a:chExt cx="11295017" cy="690908"/>
          </a:xfrm>
        </p:grpSpPr>
        <p:sp>
          <p:nvSpPr>
            <p:cNvPr id="26" name="Rounded Rectangle 176">
              <a:extLst>
                <a:ext uri="{FF2B5EF4-FFF2-40B4-BE49-F238E27FC236}">
                  <a16:creationId xmlns:a16="http://schemas.microsoft.com/office/drawing/2014/main" id="{84A8A2B8-C59B-474B-BAB5-D3AC6E2AED6C}"/>
                </a:ext>
              </a:extLst>
            </p:cNvPr>
            <p:cNvSpPr/>
            <p:nvPr/>
          </p:nvSpPr>
          <p:spPr>
            <a:xfrm>
              <a:off x="444137" y="438832"/>
              <a:ext cx="11295017" cy="690908"/>
            </a:xfrm>
            <a:prstGeom prst="roundRect">
              <a:avLst>
                <a:gd name="adj" fmla="val 11793"/>
              </a:avLst>
            </a:prstGeom>
            <a:solidFill>
              <a:srgbClr val="222A35">
                <a:alpha val="85098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40">
                <a:defRPr/>
              </a:pPr>
              <a:endParaRPr lang="en-AU" sz="1287" dirty="0">
                <a:solidFill>
                  <a:prstClr val="white"/>
                </a:solidFill>
                <a:latin typeface="Calibri Light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DF06901-9CFE-4770-A9EF-55CCE6AC3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54912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6FDEDAB-5E66-438E-9655-2F992CFCC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449050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7F566F-C77A-48A6-9128-0F71C5FD85B8}"/>
              </a:ext>
            </a:extLst>
          </p:cNvPr>
          <p:cNvSpPr txBox="1"/>
          <p:nvPr/>
        </p:nvSpPr>
        <p:spPr>
          <a:xfrm>
            <a:off x="751640" y="576467"/>
            <a:ext cx="5662317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An updated performance and delivery system</a:t>
            </a:r>
            <a:endParaRPr lang="en-AU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5E0617-709A-4C93-B703-456A2103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6856" y="1641361"/>
            <a:ext cx="1964954" cy="1347400"/>
          </a:xfrm>
          <a:prstGeom prst="rect">
            <a:avLst/>
          </a:prstGeom>
          <a:solidFill>
            <a:srgbClr val="515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>
              <a:latin typeface="Franklin Gothic Book" panose="020B0503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8F13D6-1E3C-4750-B62F-7C7FBEAA85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34" y="1644713"/>
            <a:ext cx="1959576" cy="347408"/>
          </a:xfrm>
          <a:prstGeom prst="rect">
            <a:avLst/>
          </a:prstGeom>
          <a:solidFill>
            <a:srgbClr val="FF9900"/>
          </a:solidFill>
          <a:ln w="28575">
            <a:noFill/>
            <a:miter lim="800000"/>
            <a:headEnd/>
            <a:tailEnd/>
          </a:ln>
        </p:spPr>
        <p:txBody>
          <a:bodyPr rot="0" vert="horz" wrap="square" lIns="72000" tIns="45720" rIns="72000" bIns="45720" anchor="ctr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U" sz="1200" kern="0" dirty="0">
                <a:solidFill>
                  <a:schemeClr val="bg1"/>
                </a:solidFill>
                <a:latin typeface="Franklin Gothic Book" panose="020B050302010202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What performance type?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7BF9F-BAF7-41E0-9FE7-434C584B6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7089" y="1678100"/>
            <a:ext cx="3458628" cy="1299584"/>
          </a:xfrm>
          <a:prstGeom prst="rect">
            <a:avLst/>
          </a:prstGeom>
          <a:solidFill>
            <a:srgbClr val="515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>
              <a:latin typeface="Franklin Gothic Book" panose="020B0503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F20C2-24C3-44DE-8EFB-F06786D9E8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54" y="1643250"/>
            <a:ext cx="3459616" cy="342891"/>
          </a:xfrm>
          <a:prstGeom prst="rect">
            <a:avLst/>
          </a:prstGeom>
          <a:solidFill>
            <a:srgbClr val="FF9900"/>
          </a:solidFill>
          <a:ln w="28575">
            <a:noFill/>
            <a:miter lim="800000"/>
            <a:headEnd/>
            <a:tailEnd/>
          </a:ln>
        </p:spPr>
        <p:txBody>
          <a:bodyPr rot="0" vert="horz" wrap="square" lIns="72000" tIns="45720" rIns="72000" bIns="45720" anchor="ctr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U" sz="1200" kern="0" dirty="0">
                <a:solidFill>
                  <a:schemeClr val="bg1"/>
                </a:solidFill>
                <a:latin typeface="Franklin Gothic Book" panose="020B050302010202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What is performance measured against?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7E230A7E-EA9D-48A9-86F6-47150DA79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01" y="2206428"/>
            <a:ext cx="1952602" cy="408691"/>
          </a:xfrm>
          <a:prstGeom prst="roundRect">
            <a:avLst>
              <a:gd name="adj" fmla="val 16667"/>
            </a:avLst>
          </a:prstGeom>
          <a:solidFill>
            <a:srgbClr val="B7DEE8">
              <a:alpha val="0"/>
            </a:srgbClr>
          </a:solidFill>
          <a:ln w="9525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5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AU" sz="1100" kern="0" dirty="0">
                <a:solidFill>
                  <a:schemeClr val="bg1"/>
                </a:solidFill>
                <a:latin typeface="Franklin Gothic Book" panose="020B050302010202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WHOLE OF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6DC496-4E6D-4559-A1D6-7D1E9265E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85110" y="1639994"/>
            <a:ext cx="2633284" cy="1330883"/>
          </a:xfrm>
          <a:prstGeom prst="rect">
            <a:avLst/>
          </a:prstGeom>
          <a:solidFill>
            <a:srgbClr val="515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>
              <a:latin typeface="Franklin Gothic Book" panose="020B0503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78D7A1-2040-45F7-B5FB-63600706CC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979" y="1643250"/>
            <a:ext cx="2633425" cy="342891"/>
          </a:xfrm>
          <a:prstGeom prst="rect">
            <a:avLst/>
          </a:prstGeom>
          <a:solidFill>
            <a:srgbClr val="FF9900"/>
          </a:solidFill>
          <a:ln w="28575">
            <a:noFill/>
            <a:miter lim="800000"/>
            <a:headEnd/>
            <a:tailEnd/>
          </a:ln>
        </p:spPr>
        <p:txBody>
          <a:bodyPr rot="0" vert="horz" wrap="square" lIns="72000" tIns="45720" rIns="72000" bIns="45720" anchor="ctr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U" sz="1200" kern="0" dirty="0">
                <a:solidFill>
                  <a:schemeClr val="bg1"/>
                </a:solidFill>
                <a:latin typeface="Franklin Gothic Book" panose="020B050302010202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How is performance reported?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EAE0E316-F647-4C87-9DDC-F38378EF6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74" y="2082770"/>
            <a:ext cx="3444090" cy="76708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U" sz="1100" kern="0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Indo-Pacific development context</a:t>
            </a:r>
          </a:p>
          <a:p>
            <a:pPr algn="ctr">
              <a:defRPr/>
            </a:pPr>
            <a:endParaRPr lang="en-AU" sz="1100" kern="0" dirty="0">
              <a:solidFill>
                <a:schemeClr val="bg1"/>
              </a:solidFill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sz="1100" kern="0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Australia’s contribution to development</a:t>
            </a:r>
          </a:p>
          <a:p>
            <a:pPr algn="ctr">
              <a:defRPr/>
            </a:pPr>
            <a:endParaRPr lang="en-AU" sz="1100" kern="0" dirty="0">
              <a:solidFill>
                <a:schemeClr val="bg1"/>
              </a:solidFill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sz="1100" kern="0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Organisational effectiveness and efficiency</a:t>
            </a: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B5CAA684-1351-4C3A-861E-93654E0E6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775" y="2064997"/>
            <a:ext cx="2621369" cy="65397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U" sz="1100" kern="0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Annual Ministerial Statement</a:t>
            </a:r>
          </a:p>
          <a:p>
            <a:pPr algn="ctr">
              <a:defRPr/>
            </a:pPr>
            <a:endParaRPr lang="en-AU" sz="1100" kern="0" dirty="0">
              <a:solidFill>
                <a:schemeClr val="bg1"/>
              </a:solidFill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AU" sz="1100" kern="0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DFAT’s Annual Report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0C0DC6-7A64-4BF5-9991-C7F4DE2DC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8405" y="3315068"/>
            <a:ext cx="1897204" cy="927814"/>
          </a:xfrm>
          <a:prstGeom prst="rect">
            <a:avLst/>
          </a:prstGeom>
          <a:solidFill>
            <a:srgbClr val="515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>
              <a:latin typeface="Franklin Gothic Book" panose="020B0503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7F6299-084B-46D1-AC3B-287F25C9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2775" y="3335646"/>
            <a:ext cx="2632295" cy="927814"/>
          </a:xfrm>
          <a:prstGeom prst="rect">
            <a:avLst/>
          </a:prstGeom>
          <a:solidFill>
            <a:srgbClr val="515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>
              <a:latin typeface="Franklin Gothic Book" panose="020B0503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24227D-9CBA-4ABF-A46F-E08ECD986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872" y="4639664"/>
            <a:ext cx="1896780" cy="1147245"/>
          </a:xfrm>
          <a:prstGeom prst="rect">
            <a:avLst/>
          </a:prstGeom>
          <a:solidFill>
            <a:srgbClr val="515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>
              <a:latin typeface="Franklin Gothic Book" panose="020B05030201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C84496-7471-4F18-8C39-5E73CD792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4654" y="4634862"/>
            <a:ext cx="3456062" cy="1156847"/>
          </a:xfrm>
          <a:prstGeom prst="rect">
            <a:avLst/>
          </a:prstGeom>
          <a:solidFill>
            <a:srgbClr val="515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>
              <a:latin typeface="Franklin Gothic Book" panose="020B0503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86F0D4-102A-431C-A1C3-46DFE48F5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7589" y="4634862"/>
            <a:ext cx="2629612" cy="1156847"/>
          </a:xfrm>
          <a:prstGeom prst="rect">
            <a:avLst/>
          </a:prstGeom>
          <a:solidFill>
            <a:srgbClr val="515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00" dirty="0">
              <a:latin typeface="Franklin Gothic Book" panose="020B0503020102020204" pitchFamily="34" charset="0"/>
            </a:endParaRPr>
          </a:p>
        </p:txBody>
      </p:sp>
      <p:sp>
        <p:nvSpPr>
          <p:cNvPr id="17" name="AutoShape 9">
            <a:extLst>
              <a:ext uri="{FF2B5EF4-FFF2-40B4-BE49-F238E27FC236}">
                <a16:creationId xmlns:a16="http://schemas.microsoft.com/office/drawing/2014/main" id="{E9288914-EDDF-446B-A43B-FA991FA0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72" y="3400660"/>
            <a:ext cx="1881460" cy="700059"/>
          </a:xfrm>
          <a:prstGeom prst="roundRect">
            <a:avLst>
              <a:gd name="adj" fmla="val 16667"/>
            </a:avLst>
          </a:prstGeom>
          <a:solidFill>
            <a:srgbClr val="B7DEE8">
              <a:alpha val="0"/>
            </a:srgbClr>
          </a:solidFill>
          <a:ln w="9525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5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AU" sz="1100" kern="0" dirty="0">
                <a:solidFill>
                  <a:schemeClr val="bg1"/>
                </a:solidFill>
                <a:latin typeface="Franklin Gothic Book" panose="020B050302010202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PROGRAMS</a:t>
            </a:r>
          </a:p>
          <a:p>
            <a:pPr algn="ctr">
              <a:lnSpc>
                <a:spcPts val="115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AU" sz="1100" kern="0" dirty="0">
                <a:solidFill>
                  <a:schemeClr val="bg1"/>
                </a:solidFill>
                <a:latin typeface="Franklin Gothic Book" panose="020B050302010202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Country and Regional </a:t>
            </a:r>
          </a:p>
          <a:p>
            <a:pPr algn="ctr">
              <a:lnSpc>
                <a:spcPts val="115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AU" sz="1100" kern="0" dirty="0">
                <a:solidFill>
                  <a:schemeClr val="bg1"/>
                </a:solidFill>
                <a:latin typeface="Franklin Gothic Book" panose="020B050302010202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Global</a:t>
            </a:r>
          </a:p>
        </p:txBody>
      </p:sp>
      <p:sp>
        <p:nvSpPr>
          <p:cNvPr id="18" name="AutoShape 9">
            <a:extLst>
              <a:ext uri="{FF2B5EF4-FFF2-40B4-BE49-F238E27FC236}">
                <a16:creationId xmlns:a16="http://schemas.microsoft.com/office/drawing/2014/main" id="{A4187A72-EC95-4A44-9803-E3E945EE8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413" y="3380593"/>
            <a:ext cx="2602144" cy="7256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</a:rPr>
              <a:t>Country/Regional Progress </a:t>
            </a:r>
            <a:r>
              <a:rPr lang="en-AU" sz="1100" kern="0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R</a:t>
            </a:r>
            <a:r>
              <a:rPr kumimoji="0" lang="en-AU" sz="1100" b="0" i="0" u="none" strike="noStrike" kern="0" cap="none" spc="0" normalizeH="0" baseline="0" noProof="0" dirty="0" err="1"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</a:rPr>
              <a:t>eports</a:t>
            </a:r>
            <a:endParaRPr kumimoji="0" lang="en-AU" sz="1100" b="0" i="0" u="none" strike="noStrike" kern="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100" kern="0" dirty="0">
              <a:solidFill>
                <a:schemeClr val="bg1"/>
              </a:solidFill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algn="ctr">
              <a:buClrTx/>
              <a:defRPr/>
            </a:pPr>
            <a:r>
              <a:rPr kumimoji="0" lang="en-AU" sz="1100" i="0" u="none" strike="noStrike" kern="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</a:rPr>
              <a:t>Multilateral Performance Reports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100" b="0" i="0" u="none" strike="noStrike" kern="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" name="AutoShape 9">
            <a:extLst>
              <a:ext uri="{FF2B5EF4-FFF2-40B4-BE49-F238E27FC236}">
                <a16:creationId xmlns:a16="http://schemas.microsoft.com/office/drawing/2014/main" id="{EDA2CE75-1529-47C9-8F97-0562C28BB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83" y="4975889"/>
            <a:ext cx="1952602" cy="447055"/>
          </a:xfrm>
          <a:prstGeom prst="roundRect">
            <a:avLst>
              <a:gd name="adj" fmla="val 16667"/>
            </a:avLst>
          </a:prstGeom>
          <a:solidFill>
            <a:srgbClr val="B7DEE8">
              <a:alpha val="0"/>
            </a:srgbClr>
          </a:solidFill>
          <a:ln w="9525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5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AU" sz="1100" kern="0" dirty="0">
                <a:solidFill>
                  <a:schemeClr val="bg1"/>
                </a:solidFill>
                <a:latin typeface="Franklin Gothic Book" panose="020B050302010202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INDIVIDUAL INVESTMENTS</a:t>
            </a:r>
          </a:p>
        </p:txBody>
      </p:sp>
      <p:sp>
        <p:nvSpPr>
          <p:cNvPr id="20" name="AutoShape 9">
            <a:extLst>
              <a:ext uri="{FF2B5EF4-FFF2-40B4-BE49-F238E27FC236}">
                <a16:creationId xmlns:a16="http://schemas.microsoft.com/office/drawing/2014/main" id="{975A3073-8ECC-4A42-A74D-F449055DE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648" y="4684590"/>
            <a:ext cx="3460578" cy="102965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AU" sz="1100" kern="0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Investment M&amp;E Frameworks</a:t>
            </a:r>
          </a:p>
          <a:p>
            <a:pPr algn="ctr" defTabSz="179388">
              <a:spcAft>
                <a:spcPts val="600"/>
              </a:spcAft>
              <a:defRPr/>
            </a:pPr>
            <a:r>
              <a:rPr lang="en-AU" sz="1100" kern="0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Partnership Performance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6369A6-0503-4C38-9E70-AF13B768AD62}"/>
              </a:ext>
            </a:extLst>
          </p:cNvPr>
          <p:cNvSpPr txBox="1"/>
          <p:nvPr/>
        </p:nvSpPr>
        <p:spPr>
          <a:xfrm>
            <a:off x="2507089" y="1228740"/>
            <a:ext cx="3458628" cy="292388"/>
          </a:xfrm>
          <a:prstGeom prst="rect">
            <a:avLst/>
          </a:prstGeom>
          <a:solidFill>
            <a:srgbClr val="E6E7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3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Current Performance and Delivery System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90E0D4-F002-4D8B-A5C6-CB954A5E5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7089" y="3335646"/>
            <a:ext cx="3456061" cy="927814"/>
          </a:xfrm>
          <a:prstGeom prst="rect">
            <a:avLst/>
          </a:prstGeom>
          <a:solidFill>
            <a:srgbClr val="515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>
              <a:latin typeface="Franklin Gothic Book" panose="020B0503020102020204" pitchFamily="34" charset="0"/>
            </a:endParaRPr>
          </a:p>
        </p:txBody>
      </p:sp>
      <p:sp>
        <p:nvSpPr>
          <p:cNvPr id="23" name="AutoShape 9">
            <a:extLst>
              <a:ext uri="{FF2B5EF4-FFF2-40B4-BE49-F238E27FC236}">
                <a16:creationId xmlns:a16="http://schemas.microsoft.com/office/drawing/2014/main" id="{C486E15B-06C3-4559-A601-F5EAFC8A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518" y="3418609"/>
            <a:ext cx="3460578" cy="20734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</a:rPr>
              <a:t>COVID-19 Development Response Plans</a:t>
            </a:r>
          </a:p>
        </p:txBody>
      </p:sp>
      <p:sp>
        <p:nvSpPr>
          <p:cNvPr id="24" name="AutoShape 9">
            <a:extLst>
              <a:ext uri="{FF2B5EF4-FFF2-40B4-BE49-F238E27FC236}">
                <a16:creationId xmlns:a16="http://schemas.microsoft.com/office/drawing/2014/main" id="{E0F31BA6-8D46-4178-8AE4-283DD4DD8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201" y="3463461"/>
            <a:ext cx="3456061" cy="47417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100" b="0" i="0" u="none" strike="noStrike" kern="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</a:rPr>
              <a:t>Strategic partnerships with multilaterals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B3E07A-0945-4007-A2A3-B33AFAA7733E}"/>
              </a:ext>
            </a:extLst>
          </p:cNvPr>
          <p:cNvSpPr txBox="1"/>
          <p:nvPr/>
        </p:nvSpPr>
        <p:spPr>
          <a:xfrm>
            <a:off x="6130262" y="4737930"/>
            <a:ext cx="25078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AU" sz="1100" i="0" u="none" strike="noStrike" kern="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</a:rPr>
              <a:t>Annual Investment Monitoring Reports</a:t>
            </a:r>
          </a:p>
          <a:p>
            <a:pPr algn="ctr"/>
            <a:endParaRPr lang="en-AU" sz="11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Independent Evaluations</a:t>
            </a:r>
          </a:p>
          <a:p>
            <a:pPr algn="ctr"/>
            <a:endParaRPr lang="en-AU" sz="11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Annual Partner Assessments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833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4FA2555-9E30-46CE-91BC-091D92F7731D}"/>
              </a:ext>
            </a:extLst>
          </p:cNvPr>
          <p:cNvCxnSpPr>
            <a:cxnSpLocks/>
          </p:cNvCxnSpPr>
          <p:nvPr/>
        </p:nvCxnSpPr>
        <p:spPr>
          <a:xfrm flipH="1">
            <a:off x="3489270" y="2539212"/>
            <a:ext cx="9389" cy="522928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59DA79-EF49-488E-A677-B8BC66638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6050" y="445062"/>
            <a:ext cx="8408219" cy="610601"/>
            <a:chOff x="444137" y="438832"/>
            <a:chExt cx="11295017" cy="690908"/>
          </a:xfrm>
        </p:grpSpPr>
        <p:sp>
          <p:nvSpPr>
            <p:cNvPr id="19" name="Rounded Rectangle 176">
              <a:extLst>
                <a:ext uri="{FF2B5EF4-FFF2-40B4-BE49-F238E27FC236}">
                  <a16:creationId xmlns:a16="http://schemas.microsoft.com/office/drawing/2014/main" id="{D1442F30-E17B-44B1-9FA0-5C0BD3F1690D}"/>
                </a:ext>
              </a:extLst>
            </p:cNvPr>
            <p:cNvSpPr/>
            <p:nvPr/>
          </p:nvSpPr>
          <p:spPr>
            <a:xfrm>
              <a:off x="444137" y="438832"/>
              <a:ext cx="11295017" cy="690908"/>
            </a:xfrm>
            <a:prstGeom prst="roundRect">
              <a:avLst>
                <a:gd name="adj" fmla="val 11793"/>
              </a:avLst>
            </a:prstGeom>
            <a:solidFill>
              <a:srgbClr val="222A35">
                <a:alpha val="85098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40">
                <a:defRPr/>
              </a:pPr>
              <a:endParaRPr lang="en-AU" sz="1287" dirty="0">
                <a:solidFill>
                  <a:prstClr val="white"/>
                </a:solidFill>
                <a:latin typeface="Calibri Light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97742A-C02A-4561-BDD4-DE700757E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54912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1F50CD-71CC-48B1-8A66-89B416CEA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449050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CD07E6A-75D4-4097-9B9A-F4DFF5791043}"/>
              </a:ext>
            </a:extLst>
          </p:cNvPr>
          <p:cNvSpPr txBox="1"/>
          <p:nvPr/>
        </p:nvSpPr>
        <p:spPr>
          <a:xfrm>
            <a:off x="751640" y="576467"/>
            <a:ext cx="5350643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Indicative timeline for policy process</a:t>
            </a:r>
            <a:endParaRPr lang="en-AU" sz="1800" dirty="0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841434B-CC2E-4105-85A7-A9BA636836C6}"/>
              </a:ext>
            </a:extLst>
          </p:cNvPr>
          <p:cNvCxnSpPr>
            <a:cxnSpLocks/>
          </p:cNvCxnSpPr>
          <p:nvPr/>
        </p:nvCxnSpPr>
        <p:spPr>
          <a:xfrm>
            <a:off x="1444276" y="2544122"/>
            <a:ext cx="0" cy="518018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45170BDE-2DC9-42E4-9360-35B4AA73A4FE}"/>
              </a:ext>
            </a:extLst>
          </p:cNvPr>
          <p:cNvSpPr txBox="1"/>
          <p:nvPr/>
        </p:nvSpPr>
        <p:spPr>
          <a:xfrm>
            <a:off x="715797" y="1473514"/>
            <a:ext cx="136215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Minster Wong announces new development policy 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at UN General Assembly</a:t>
            </a:r>
          </a:p>
          <a:p>
            <a:pPr algn="ctr"/>
            <a:r>
              <a:rPr lang="en-AU" sz="1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23 September</a:t>
            </a:r>
            <a:endParaRPr lang="en-AU" sz="1000" i="1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ADAAAED-863E-4D4F-9307-26CD360CDBBF}"/>
              </a:ext>
            </a:extLst>
          </p:cNvPr>
          <p:cNvSpPr txBox="1"/>
          <p:nvPr/>
        </p:nvSpPr>
        <p:spPr>
          <a:xfrm>
            <a:off x="481162" y="3750722"/>
            <a:ext cx="1567604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>
              <a:spcBef>
                <a:spcPts val="1050"/>
              </a:spcBef>
              <a:buClr>
                <a:schemeClr val="lt1"/>
              </a:buClr>
              <a:buSzPts val="1800"/>
            </a:pPr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Ministers Wong and Conroy issue joint media release inviting public submissions </a:t>
            </a:r>
            <a:b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14 October</a:t>
            </a:r>
          </a:p>
          <a:p>
            <a:pPr marL="47625">
              <a:spcBef>
                <a:spcPts val="600"/>
              </a:spcBef>
              <a:buClr>
                <a:schemeClr val="lt1"/>
              </a:buClr>
              <a:buSzPts val="1800"/>
            </a:pPr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DFAT releases Terms of Reference and calls for submissions for the new policy </a:t>
            </a:r>
            <a:b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0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14 October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6930B2-2E6C-41D7-85E4-094045D55EC6}"/>
              </a:ext>
            </a:extLst>
          </p:cNvPr>
          <p:cNvGrpSpPr/>
          <p:nvPr/>
        </p:nvGrpSpPr>
        <p:grpSpPr>
          <a:xfrm>
            <a:off x="2035811" y="2544122"/>
            <a:ext cx="1273785" cy="409341"/>
            <a:chOff x="2127363" y="3460732"/>
            <a:chExt cx="1273785" cy="409341"/>
          </a:xfrm>
          <a:noFill/>
        </p:grpSpPr>
        <p:sp>
          <p:nvSpPr>
            <p:cNvPr id="108" name="Rectangle 31">
              <a:extLst>
                <a:ext uri="{FF2B5EF4-FFF2-40B4-BE49-F238E27FC236}">
                  <a16:creationId xmlns:a16="http://schemas.microsoft.com/office/drawing/2014/main" id="{57C85CDD-724F-4E9D-B0C2-F31E89FB118E}"/>
                </a:ext>
              </a:extLst>
            </p:cNvPr>
            <p:cNvSpPr/>
            <p:nvPr/>
          </p:nvSpPr>
          <p:spPr>
            <a:xfrm>
              <a:off x="2127363" y="3671876"/>
              <a:ext cx="1273785" cy="198197"/>
            </a:xfrm>
            <a:custGeom>
              <a:avLst/>
              <a:gdLst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0 w 3791844"/>
                <a:gd name="connsiteY3" fmla="*/ 786040 h 786040"/>
                <a:gd name="connsiteX4" fmla="*/ 0 w 3791844"/>
                <a:gd name="connsiteY4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1845814 w 3791844"/>
                <a:gd name="connsiteY3" fmla="*/ 786040 h 786040"/>
                <a:gd name="connsiteX4" fmla="*/ 0 w 3791844"/>
                <a:gd name="connsiteY4" fmla="*/ 786040 h 786040"/>
                <a:gd name="connsiteX5" fmla="*/ 0 w 3791844"/>
                <a:gd name="connsiteY5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1845814 w 3791844"/>
                <a:gd name="connsiteY3" fmla="*/ 786040 h 786040"/>
                <a:gd name="connsiteX4" fmla="*/ 0 w 3791844"/>
                <a:gd name="connsiteY4" fmla="*/ 786040 h 786040"/>
                <a:gd name="connsiteX5" fmla="*/ 0 w 3791844"/>
                <a:gd name="connsiteY5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1845814 w 3791844"/>
                <a:gd name="connsiteY3" fmla="*/ 395271 h 786040"/>
                <a:gd name="connsiteX4" fmla="*/ 0 w 3791844"/>
                <a:gd name="connsiteY4" fmla="*/ 786040 h 786040"/>
                <a:gd name="connsiteX5" fmla="*/ 0 w 3791844"/>
                <a:gd name="connsiteY5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0 w 3791844"/>
                <a:gd name="connsiteY3" fmla="*/ 786040 h 786040"/>
                <a:gd name="connsiteX4" fmla="*/ 0 w 3791844"/>
                <a:gd name="connsiteY4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2111537 w 3791844"/>
                <a:gd name="connsiteY3" fmla="*/ 778225 h 786040"/>
                <a:gd name="connsiteX4" fmla="*/ 0 w 3791844"/>
                <a:gd name="connsiteY4" fmla="*/ 786040 h 786040"/>
                <a:gd name="connsiteX5" fmla="*/ 0 w 3791844"/>
                <a:gd name="connsiteY5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2111537 w 3791844"/>
                <a:gd name="connsiteY3" fmla="*/ 778225 h 786040"/>
                <a:gd name="connsiteX4" fmla="*/ 0 w 3791844"/>
                <a:gd name="connsiteY4" fmla="*/ 786040 h 786040"/>
                <a:gd name="connsiteX5" fmla="*/ 0 w 3791844"/>
                <a:gd name="connsiteY5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2111537 w 3791844"/>
                <a:gd name="connsiteY3" fmla="*/ 778225 h 786040"/>
                <a:gd name="connsiteX4" fmla="*/ 0 w 3791844"/>
                <a:gd name="connsiteY4" fmla="*/ 786040 h 786040"/>
                <a:gd name="connsiteX5" fmla="*/ 0 w 3791844"/>
                <a:gd name="connsiteY5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2853998 w 3791844"/>
                <a:gd name="connsiteY3" fmla="*/ 786040 h 786040"/>
                <a:gd name="connsiteX4" fmla="*/ 2111537 w 3791844"/>
                <a:gd name="connsiteY4" fmla="*/ 778225 h 786040"/>
                <a:gd name="connsiteX5" fmla="*/ 0 w 3791844"/>
                <a:gd name="connsiteY5" fmla="*/ 786040 h 786040"/>
                <a:gd name="connsiteX6" fmla="*/ 0 w 3791844"/>
                <a:gd name="connsiteY6" fmla="*/ 0 h 786040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2853998 w 3791844"/>
                <a:gd name="connsiteY4" fmla="*/ 786040 h 869665"/>
                <a:gd name="connsiteX5" fmla="*/ 2202977 w 3791844"/>
                <a:gd name="connsiteY5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43167 w 3791844"/>
                <a:gd name="connsiteY4" fmla="*/ 778225 h 869665"/>
                <a:gd name="connsiteX5" fmla="*/ 2853998 w 3791844"/>
                <a:gd name="connsiteY5" fmla="*/ 786040 h 869665"/>
                <a:gd name="connsiteX6" fmla="*/ 2202977 w 3791844"/>
                <a:gd name="connsiteY6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2853998 w 3791844"/>
                <a:gd name="connsiteY4" fmla="*/ 786040 h 869665"/>
                <a:gd name="connsiteX5" fmla="*/ 2202977 w 3791844"/>
                <a:gd name="connsiteY5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74429 w 3791844"/>
                <a:gd name="connsiteY4" fmla="*/ 786040 h 869665"/>
                <a:gd name="connsiteX5" fmla="*/ 2853998 w 3791844"/>
                <a:gd name="connsiteY5" fmla="*/ 786040 h 869665"/>
                <a:gd name="connsiteX6" fmla="*/ 2202977 w 3791844"/>
                <a:gd name="connsiteY6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74429 w 3791844"/>
                <a:gd name="connsiteY4" fmla="*/ 786040 h 869665"/>
                <a:gd name="connsiteX5" fmla="*/ 2853998 w 3791844"/>
                <a:gd name="connsiteY5" fmla="*/ 786040 h 869665"/>
                <a:gd name="connsiteX6" fmla="*/ 2596090 w 3791844"/>
                <a:gd name="connsiteY6" fmla="*/ 801671 h 869665"/>
                <a:gd name="connsiteX7" fmla="*/ 2202977 w 3791844"/>
                <a:gd name="connsiteY7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74429 w 3791844"/>
                <a:gd name="connsiteY4" fmla="*/ 786040 h 869665"/>
                <a:gd name="connsiteX5" fmla="*/ 2853998 w 3791844"/>
                <a:gd name="connsiteY5" fmla="*/ 786040 h 869665"/>
                <a:gd name="connsiteX6" fmla="*/ 2202977 w 3791844"/>
                <a:gd name="connsiteY6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74429 w 3791844"/>
                <a:gd name="connsiteY4" fmla="*/ 786040 h 869665"/>
                <a:gd name="connsiteX5" fmla="*/ 2853998 w 3791844"/>
                <a:gd name="connsiteY5" fmla="*/ 786040 h 869665"/>
                <a:gd name="connsiteX6" fmla="*/ 2291290 w 3791844"/>
                <a:gd name="connsiteY6" fmla="*/ 848563 h 869665"/>
                <a:gd name="connsiteX7" fmla="*/ 2202977 w 3791844"/>
                <a:gd name="connsiteY7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74429 w 3791844"/>
                <a:gd name="connsiteY4" fmla="*/ 786040 h 869665"/>
                <a:gd name="connsiteX5" fmla="*/ 2853998 w 3791844"/>
                <a:gd name="connsiteY5" fmla="*/ 786040 h 869665"/>
                <a:gd name="connsiteX6" fmla="*/ 2291290 w 3791844"/>
                <a:gd name="connsiteY6" fmla="*/ 848563 h 869665"/>
                <a:gd name="connsiteX7" fmla="*/ 2202977 w 3791844"/>
                <a:gd name="connsiteY7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74429 w 3791844"/>
                <a:gd name="connsiteY4" fmla="*/ 786040 h 869665"/>
                <a:gd name="connsiteX5" fmla="*/ 2853998 w 3791844"/>
                <a:gd name="connsiteY5" fmla="*/ 786040 h 869665"/>
                <a:gd name="connsiteX6" fmla="*/ 2202977 w 3791844"/>
                <a:gd name="connsiteY6" fmla="*/ 869665 h 869665"/>
                <a:gd name="connsiteX0" fmla="*/ 0 w 3791844"/>
                <a:gd name="connsiteY0" fmla="*/ 786040 h 786040"/>
                <a:gd name="connsiteX1" fmla="*/ 0 w 3791844"/>
                <a:gd name="connsiteY1" fmla="*/ 0 h 786040"/>
                <a:gd name="connsiteX2" fmla="*/ 3791844 w 3791844"/>
                <a:gd name="connsiteY2" fmla="*/ 0 h 786040"/>
                <a:gd name="connsiteX3" fmla="*/ 3791844 w 3791844"/>
                <a:gd name="connsiteY3" fmla="*/ 786040 h 786040"/>
                <a:gd name="connsiteX4" fmla="*/ 3174429 w 3791844"/>
                <a:gd name="connsiteY4" fmla="*/ 786040 h 786040"/>
                <a:gd name="connsiteX5" fmla="*/ 2853998 w 3791844"/>
                <a:gd name="connsiteY5" fmla="*/ 786040 h 786040"/>
                <a:gd name="connsiteX0" fmla="*/ 0 w 3791844"/>
                <a:gd name="connsiteY0" fmla="*/ 786040 h 786040"/>
                <a:gd name="connsiteX1" fmla="*/ 0 w 3791844"/>
                <a:gd name="connsiteY1" fmla="*/ 0 h 786040"/>
                <a:gd name="connsiteX2" fmla="*/ 3791844 w 3791844"/>
                <a:gd name="connsiteY2" fmla="*/ 0 h 786040"/>
                <a:gd name="connsiteX3" fmla="*/ 3791844 w 3791844"/>
                <a:gd name="connsiteY3" fmla="*/ 786040 h 786040"/>
                <a:gd name="connsiteX4" fmla="*/ 3174429 w 3791844"/>
                <a:gd name="connsiteY4" fmla="*/ 786040 h 786040"/>
                <a:gd name="connsiteX0" fmla="*/ 0 w 3791844"/>
                <a:gd name="connsiteY0" fmla="*/ 786040 h 786040"/>
                <a:gd name="connsiteX1" fmla="*/ 0 w 3791844"/>
                <a:gd name="connsiteY1" fmla="*/ 0 h 786040"/>
                <a:gd name="connsiteX2" fmla="*/ 3791844 w 3791844"/>
                <a:gd name="connsiteY2" fmla="*/ 0 h 786040"/>
                <a:gd name="connsiteX3" fmla="*/ 3791844 w 3791844"/>
                <a:gd name="connsiteY3" fmla="*/ 786040 h 78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1844" h="786040">
                  <a:moveTo>
                    <a:pt x="0" y="786040"/>
                  </a:moveTo>
                  <a:lnTo>
                    <a:pt x="0" y="0"/>
                  </a:lnTo>
                  <a:lnTo>
                    <a:pt x="3791844" y="0"/>
                  </a:lnTo>
                  <a:lnTo>
                    <a:pt x="3791844" y="786040"/>
                  </a:lnTo>
                </a:path>
              </a:pathLst>
            </a:custGeom>
            <a:grpFill/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758BB8E-CF10-43BD-ABCB-799E845D6C4F}"/>
                </a:ext>
              </a:extLst>
            </p:cNvPr>
            <p:cNvCxnSpPr>
              <a:cxnSpLocks/>
            </p:cNvCxnSpPr>
            <p:nvPr/>
          </p:nvCxnSpPr>
          <p:spPr>
            <a:xfrm>
              <a:off x="2572856" y="3460732"/>
              <a:ext cx="0" cy="213957"/>
            </a:xfrm>
            <a:prstGeom prst="line">
              <a:avLst/>
            </a:prstGeom>
            <a:grpFill/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C1B303E8-BA9A-45D2-9733-91A1EA030542}"/>
              </a:ext>
            </a:extLst>
          </p:cNvPr>
          <p:cNvSpPr txBox="1"/>
          <p:nvPr/>
        </p:nvSpPr>
        <p:spPr>
          <a:xfrm>
            <a:off x="1947521" y="1945457"/>
            <a:ext cx="10834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 algn="ctr">
              <a:spcBef>
                <a:spcPts val="1050"/>
              </a:spcBef>
              <a:buClr>
                <a:schemeClr val="lt1"/>
              </a:buClr>
              <a:buSzPts val="1800"/>
            </a:pPr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Consultations </a:t>
            </a:r>
            <a:b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on the </a:t>
            </a:r>
            <a:b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new policy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C359D2-F930-4F81-9FAF-556AD826A1B5}"/>
              </a:ext>
            </a:extLst>
          </p:cNvPr>
          <p:cNvGrpSpPr/>
          <p:nvPr/>
        </p:nvGrpSpPr>
        <p:grpSpPr>
          <a:xfrm>
            <a:off x="3763606" y="2527525"/>
            <a:ext cx="1748948" cy="452306"/>
            <a:chOff x="3859317" y="3444135"/>
            <a:chExt cx="2103437" cy="452306"/>
          </a:xfrm>
          <a:noFill/>
        </p:grpSpPr>
        <p:sp>
          <p:nvSpPr>
            <p:cNvPr id="111" name="Rectangle 31">
              <a:extLst>
                <a:ext uri="{FF2B5EF4-FFF2-40B4-BE49-F238E27FC236}">
                  <a16:creationId xmlns:a16="http://schemas.microsoft.com/office/drawing/2014/main" id="{7E55867D-1315-45B9-BAA6-9D69015176F8}"/>
                </a:ext>
              </a:extLst>
            </p:cNvPr>
            <p:cNvSpPr/>
            <p:nvPr/>
          </p:nvSpPr>
          <p:spPr>
            <a:xfrm>
              <a:off x="3859317" y="3701057"/>
              <a:ext cx="2103437" cy="195384"/>
            </a:xfrm>
            <a:custGeom>
              <a:avLst/>
              <a:gdLst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0 w 3791844"/>
                <a:gd name="connsiteY3" fmla="*/ 786040 h 786040"/>
                <a:gd name="connsiteX4" fmla="*/ 0 w 3791844"/>
                <a:gd name="connsiteY4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1845814 w 3791844"/>
                <a:gd name="connsiteY3" fmla="*/ 786040 h 786040"/>
                <a:gd name="connsiteX4" fmla="*/ 0 w 3791844"/>
                <a:gd name="connsiteY4" fmla="*/ 786040 h 786040"/>
                <a:gd name="connsiteX5" fmla="*/ 0 w 3791844"/>
                <a:gd name="connsiteY5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1845814 w 3791844"/>
                <a:gd name="connsiteY3" fmla="*/ 786040 h 786040"/>
                <a:gd name="connsiteX4" fmla="*/ 0 w 3791844"/>
                <a:gd name="connsiteY4" fmla="*/ 786040 h 786040"/>
                <a:gd name="connsiteX5" fmla="*/ 0 w 3791844"/>
                <a:gd name="connsiteY5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1845814 w 3791844"/>
                <a:gd name="connsiteY3" fmla="*/ 395271 h 786040"/>
                <a:gd name="connsiteX4" fmla="*/ 0 w 3791844"/>
                <a:gd name="connsiteY4" fmla="*/ 786040 h 786040"/>
                <a:gd name="connsiteX5" fmla="*/ 0 w 3791844"/>
                <a:gd name="connsiteY5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0 w 3791844"/>
                <a:gd name="connsiteY3" fmla="*/ 786040 h 786040"/>
                <a:gd name="connsiteX4" fmla="*/ 0 w 3791844"/>
                <a:gd name="connsiteY4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2111537 w 3791844"/>
                <a:gd name="connsiteY3" fmla="*/ 778225 h 786040"/>
                <a:gd name="connsiteX4" fmla="*/ 0 w 3791844"/>
                <a:gd name="connsiteY4" fmla="*/ 786040 h 786040"/>
                <a:gd name="connsiteX5" fmla="*/ 0 w 3791844"/>
                <a:gd name="connsiteY5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2111537 w 3791844"/>
                <a:gd name="connsiteY3" fmla="*/ 778225 h 786040"/>
                <a:gd name="connsiteX4" fmla="*/ 0 w 3791844"/>
                <a:gd name="connsiteY4" fmla="*/ 786040 h 786040"/>
                <a:gd name="connsiteX5" fmla="*/ 0 w 3791844"/>
                <a:gd name="connsiteY5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2111537 w 3791844"/>
                <a:gd name="connsiteY3" fmla="*/ 778225 h 786040"/>
                <a:gd name="connsiteX4" fmla="*/ 0 w 3791844"/>
                <a:gd name="connsiteY4" fmla="*/ 786040 h 786040"/>
                <a:gd name="connsiteX5" fmla="*/ 0 w 3791844"/>
                <a:gd name="connsiteY5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2853998 w 3791844"/>
                <a:gd name="connsiteY3" fmla="*/ 786040 h 786040"/>
                <a:gd name="connsiteX4" fmla="*/ 2111537 w 3791844"/>
                <a:gd name="connsiteY4" fmla="*/ 778225 h 786040"/>
                <a:gd name="connsiteX5" fmla="*/ 0 w 3791844"/>
                <a:gd name="connsiteY5" fmla="*/ 786040 h 786040"/>
                <a:gd name="connsiteX6" fmla="*/ 0 w 3791844"/>
                <a:gd name="connsiteY6" fmla="*/ 0 h 786040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2853998 w 3791844"/>
                <a:gd name="connsiteY4" fmla="*/ 786040 h 869665"/>
                <a:gd name="connsiteX5" fmla="*/ 2202977 w 3791844"/>
                <a:gd name="connsiteY5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43167 w 3791844"/>
                <a:gd name="connsiteY4" fmla="*/ 778225 h 869665"/>
                <a:gd name="connsiteX5" fmla="*/ 2853998 w 3791844"/>
                <a:gd name="connsiteY5" fmla="*/ 786040 h 869665"/>
                <a:gd name="connsiteX6" fmla="*/ 2202977 w 3791844"/>
                <a:gd name="connsiteY6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2853998 w 3791844"/>
                <a:gd name="connsiteY4" fmla="*/ 786040 h 869665"/>
                <a:gd name="connsiteX5" fmla="*/ 2202977 w 3791844"/>
                <a:gd name="connsiteY5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74429 w 3791844"/>
                <a:gd name="connsiteY4" fmla="*/ 786040 h 869665"/>
                <a:gd name="connsiteX5" fmla="*/ 2853998 w 3791844"/>
                <a:gd name="connsiteY5" fmla="*/ 786040 h 869665"/>
                <a:gd name="connsiteX6" fmla="*/ 2202977 w 3791844"/>
                <a:gd name="connsiteY6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74429 w 3791844"/>
                <a:gd name="connsiteY4" fmla="*/ 786040 h 869665"/>
                <a:gd name="connsiteX5" fmla="*/ 2853998 w 3791844"/>
                <a:gd name="connsiteY5" fmla="*/ 786040 h 869665"/>
                <a:gd name="connsiteX6" fmla="*/ 2596090 w 3791844"/>
                <a:gd name="connsiteY6" fmla="*/ 801671 h 869665"/>
                <a:gd name="connsiteX7" fmla="*/ 2202977 w 3791844"/>
                <a:gd name="connsiteY7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74429 w 3791844"/>
                <a:gd name="connsiteY4" fmla="*/ 786040 h 869665"/>
                <a:gd name="connsiteX5" fmla="*/ 2853998 w 3791844"/>
                <a:gd name="connsiteY5" fmla="*/ 786040 h 869665"/>
                <a:gd name="connsiteX6" fmla="*/ 2202977 w 3791844"/>
                <a:gd name="connsiteY6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74429 w 3791844"/>
                <a:gd name="connsiteY4" fmla="*/ 786040 h 869665"/>
                <a:gd name="connsiteX5" fmla="*/ 2853998 w 3791844"/>
                <a:gd name="connsiteY5" fmla="*/ 786040 h 869665"/>
                <a:gd name="connsiteX6" fmla="*/ 2291290 w 3791844"/>
                <a:gd name="connsiteY6" fmla="*/ 848563 h 869665"/>
                <a:gd name="connsiteX7" fmla="*/ 2202977 w 3791844"/>
                <a:gd name="connsiteY7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74429 w 3791844"/>
                <a:gd name="connsiteY4" fmla="*/ 786040 h 869665"/>
                <a:gd name="connsiteX5" fmla="*/ 2853998 w 3791844"/>
                <a:gd name="connsiteY5" fmla="*/ 786040 h 869665"/>
                <a:gd name="connsiteX6" fmla="*/ 2291290 w 3791844"/>
                <a:gd name="connsiteY6" fmla="*/ 848563 h 869665"/>
                <a:gd name="connsiteX7" fmla="*/ 2202977 w 3791844"/>
                <a:gd name="connsiteY7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74429 w 3791844"/>
                <a:gd name="connsiteY4" fmla="*/ 786040 h 869665"/>
                <a:gd name="connsiteX5" fmla="*/ 2853998 w 3791844"/>
                <a:gd name="connsiteY5" fmla="*/ 786040 h 869665"/>
                <a:gd name="connsiteX6" fmla="*/ 2202977 w 3791844"/>
                <a:gd name="connsiteY6" fmla="*/ 869665 h 869665"/>
                <a:gd name="connsiteX0" fmla="*/ 0 w 3791844"/>
                <a:gd name="connsiteY0" fmla="*/ 786040 h 786040"/>
                <a:gd name="connsiteX1" fmla="*/ 0 w 3791844"/>
                <a:gd name="connsiteY1" fmla="*/ 0 h 786040"/>
                <a:gd name="connsiteX2" fmla="*/ 3791844 w 3791844"/>
                <a:gd name="connsiteY2" fmla="*/ 0 h 786040"/>
                <a:gd name="connsiteX3" fmla="*/ 3791844 w 3791844"/>
                <a:gd name="connsiteY3" fmla="*/ 786040 h 786040"/>
                <a:gd name="connsiteX4" fmla="*/ 3174429 w 3791844"/>
                <a:gd name="connsiteY4" fmla="*/ 786040 h 786040"/>
                <a:gd name="connsiteX5" fmla="*/ 2853998 w 3791844"/>
                <a:gd name="connsiteY5" fmla="*/ 786040 h 786040"/>
                <a:gd name="connsiteX0" fmla="*/ 0 w 3791844"/>
                <a:gd name="connsiteY0" fmla="*/ 786040 h 786040"/>
                <a:gd name="connsiteX1" fmla="*/ 0 w 3791844"/>
                <a:gd name="connsiteY1" fmla="*/ 0 h 786040"/>
                <a:gd name="connsiteX2" fmla="*/ 3791844 w 3791844"/>
                <a:gd name="connsiteY2" fmla="*/ 0 h 786040"/>
                <a:gd name="connsiteX3" fmla="*/ 3791844 w 3791844"/>
                <a:gd name="connsiteY3" fmla="*/ 786040 h 786040"/>
                <a:gd name="connsiteX4" fmla="*/ 3174429 w 3791844"/>
                <a:gd name="connsiteY4" fmla="*/ 786040 h 786040"/>
                <a:gd name="connsiteX0" fmla="*/ 0 w 3791844"/>
                <a:gd name="connsiteY0" fmla="*/ 786040 h 786040"/>
                <a:gd name="connsiteX1" fmla="*/ 0 w 3791844"/>
                <a:gd name="connsiteY1" fmla="*/ 0 h 786040"/>
                <a:gd name="connsiteX2" fmla="*/ 3791844 w 3791844"/>
                <a:gd name="connsiteY2" fmla="*/ 0 h 786040"/>
                <a:gd name="connsiteX3" fmla="*/ 3791844 w 3791844"/>
                <a:gd name="connsiteY3" fmla="*/ 786040 h 78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1844" h="786040">
                  <a:moveTo>
                    <a:pt x="0" y="786040"/>
                  </a:moveTo>
                  <a:lnTo>
                    <a:pt x="0" y="0"/>
                  </a:lnTo>
                  <a:lnTo>
                    <a:pt x="3791844" y="0"/>
                  </a:lnTo>
                  <a:lnTo>
                    <a:pt x="3791844" y="786040"/>
                  </a:lnTo>
                </a:path>
              </a:pathLst>
            </a:custGeom>
            <a:grpFill/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0B3906A-DD59-48CB-BD40-B905DC4BB75C}"/>
                </a:ext>
              </a:extLst>
            </p:cNvPr>
            <p:cNvCxnSpPr>
              <a:cxnSpLocks/>
            </p:cNvCxnSpPr>
            <p:nvPr/>
          </p:nvCxnSpPr>
          <p:spPr>
            <a:xfrm>
              <a:off x="4974553" y="3444135"/>
              <a:ext cx="0" cy="256922"/>
            </a:xfrm>
            <a:prstGeom prst="line">
              <a:avLst/>
            </a:prstGeom>
            <a:grpFill/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A086E976-BFDA-456F-B853-AC0D1BDF3335}"/>
              </a:ext>
            </a:extLst>
          </p:cNvPr>
          <p:cNvSpPr txBox="1"/>
          <p:nvPr/>
        </p:nvSpPr>
        <p:spPr>
          <a:xfrm>
            <a:off x="3959305" y="2135234"/>
            <a:ext cx="1479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 algn="ctr">
              <a:spcBef>
                <a:spcPts val="1050"/>
              </a:spcBef>
              <a:buClr>
                <a:schemeClr val="lt1"/>
              </a:buClr>
              <a:buSzPts val="1800"/>
            </a:pPr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Synthesis and drafting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E1BD423-246B-4A35-A88B-6FF818D1A009}"/>
              </a:ext>
            </a:extLst>
          </p:cNvPr>
          <p:cNvSpPr txBox="1"/>
          <p:nvPr/>
        </p:nvSpPr>
        <p:spPr>
          <a:xfrm>
            <a:off x="6295695" y="2304511"/>
            <a:ext cx="1205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 algn="ctr">
              <a:spcBef>
                <a:spcPts val="1050"/>
              </a:spcBef>
              <a:buClr>
                <a:schemeClr val="lt1"/>
              </a:buClr>
              <a:buSzPts val="1800"/>
            </a:pPr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Finalisation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CD3B41C-26F9-4160-8199-1C90934F37A4}"/>
              </a:ext>
            </a:extLst>
          </p:cNvPr>
          <p:cNvSpPr txBox="1"/>
          <p:nvPr/>
        </p:nvSpPr>
        <p:spPr>
          <a:xfrm>
            <a:off x="7715243" y="2053434"/>
            <a:ext cx="83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 algn="ctr">
              <a:spcBef>
                <a:spcPts val="1050"/>
              </a:spcBef>
              <a:buClr>
                <a:schemeClr val="lt1"/>
              </a:buClr>
              <a:buSzPts val="1800"/>
            </a:pPr>
            <a:r>
              <a:rPr lang="en-AU" sz="1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Release policy in </a:t>
            </a:r>
            <a:br>
              <a:rPr lang="en-AU" sz="10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first half </a:t>
            </a:r>
            <a:br>
              <a:rPr lang="en-AU" sz="10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of 2023</a:t>
            </a:r>
          </a:p>
        </p:txBody>
      </p: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id="{EF8F77D2-C6D2-4823-860D-6F35F6181485}"/>
              </a:ext>
            </a:extLst>
          </p:cNvPr>
          <p:cNvSpPr/>
          <p:nvPr/>
        </p:nvSpPr>
        <p:spPr>
          <a:xfrm rot="5400000">
            <a:off x="8123308" y="2761037"/>
            <a:ext cx="142520" cy="130978"/>
          </a:xfrm>
          <a:prstGeom prst="triangle">
            <a:avLst/>
          </a:prstGeom>
          <a:solidFill>
            <a:srgbClr val="FEA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4AE8D1D-1103-4D8C-B9A1-E4AB265302DF}"/>
              </a:ext>
            </a:extLst>
          </p:cNvPr>
          <p:cNvCxnSpPr>
            <a:cxnSpLocks/>
          </p:cNvCxnSpPr>
          <p:nvPr/>
        </p:nvCxnSpPr>
        <p:spPr>
          <a:xfrm flipH="1">
            <a:off x="1698802" y="3397182"/>
            <a:ext cx="1" cy="362918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7263657-7181-4127-81C7-5977CC6A9674}"/>
              </a:ext>
            </a:extLst>
          </p:cNvPr>
          <p:cNvCxnSpPr>
            <a:cxnSpLocks/>
          </p:cNvCxnSpPr>
          <p:nvPr/>
        </p:nvCxnSpPr>
        <p:spPr>
          <a:xfrm flipH="1">
            <a:off x="2471642" y="3413566"/>
            <a:ext cx="1" cy="352065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5F819AB4-A9D1-45EC-8701-6CB1705CEA43}"/>
              </a:ext>
            </a:extLst>
          </p:cNvPr>
          <p:cNvSpPr txBox="1"/>
          <p:nvPr/>
        </p:nvSpPr>
        <p:spPr>
          <a:xfrm>
            <a:off x="1897535" y="3750722"/>
            <a:ext cx="1186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>
              <a:spcBef>
                <a:spcPts val="1050"/>
              </a:spcBef>
              <a:buClr>
                <a:schemeClr val="lt1"/>
              </a:buClr>
              <a:buSzPts val="1800"/>
            </a:pPr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Minister Conroy </a:t>
            </a:r>
            <a:b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speech to ACFID </a:t>
            </a:r>
            <a:b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1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27 October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4DD9CB4-DC27-4C57-A674-C9EEB91EFB38}"/>
              </a:ext>
            </a:extLst>
          </p:cNvPr>
          <p:cNvSpPr txBox="1"/>
          <p:nvPr/>
        </p:nvSpPr>
        <p:spPr>
          <a:xfrm>
            <a:off x="2956242" y="3750722"/>
            <a:ext cx="15676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>
              <a:spcBef>
                <a:spcPts val="1050"/>
              </a:spcBef>
              <a:buClr>
                <a:schemeClr val="lt1"/>
              </a:buClr>
              <a:buSzPts val="1800"/>
            </a:pPr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Minister Conroy </a:t>
            </a:r>
            <a:b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speech to Australasian </a:t>
            </a:r>
            <a:b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Aid Conference </a:t>
            </a:r>
            <a:b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1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29 November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5FB9231-C4ED-4369-A50B-8186C4C0D43E}"/>
              </a:ext>
            </a:extLst>
          </p:cNvPr>
          <p:cNvCxnSpPr>
            <a:cxnSpLocks/>
          </p:cNvCxnSpPr>
          <p:nvPr/>
        </p:nvCxnSpPr>
        <p:spPr>
          <a:xfrm flipH="1">
            <a:off x="3385086" y="3412895"/>
            <a:ext cx="1" cy="352065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9332B8B-6CA6-4F5D-8862-894D4881AD6D}"/>
              </a:ext>
            </a:extLst>
          </p:cNvPr>
          <p:cNvGrpSpPr/>
          <p:nvPr/>
        </p:nvGrpSpPr>
        <p:grpSpPr>
          <a:xfrm>
            <a:off x="6412728" y="2524281"/>
            <a:ext cx="928384" cy="452306"/>
            <a:chOff x="3859317" y="3444135"/>
            <a:chExt cx="2103437" cy="452306"/>
          </a:xfrm>
          <a:noFill/>
        </p:grpSpPr>
        <p:sp>
          <p:nvSpPr>
            <p:cNvPr id="47" name="Rectangle 31">
              <a:extLst>
                <a:ext uri="{FF2B5EF4-FFF2-40B4-BE49-F238E27FC236}">
                  <a16:creationId xmlns:a16="http://schemas.microsoft.com/office/drawing/2014/main" id="{FA574C65-28A4-4239-B27C-5465083A8554}"/>
                </a:ext>
              </a:extLst>
            </p:cNvPr>
            <p:cNvSpPr/>
            <p:nvPr/>
          </p:nvSpPr>
          <p:spPr>
            <a:xfrm>
              <a:off x="3859317" y="3701057"/>
              <a:ext cx="2103437" cy="195384"/>
            </a:xfrm>
            <a:custGeom>
              <a:avLst/>
              <a:gdLst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0 w 3791844"/>
                <a:gd name="connsiteY3" fmla="*/ 786040 h 786040"/>
                <a:gd name="connsiteX4" fmla="*/ 0 w 3791844"/>
                <a:gd name="connsiteY4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1845814 w 3791844"/>
                <a:gd name="connsiteY3" fmla="*/ 786040 h 786040"/>
                <a:gd name="connsiteX4" fmla="*/ 0 w 3791844"/>
                <a:gd name="connsiteY4" fmla="*/ 786040 h 786040"/>
                <a:gd name="connsiteX5" fmla="*/ 0 w 3791844"/>
                <a:gd name="connsiteY5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1845814 w 3791844"/>
                <a:gd name="connsiteY3" fmla="*/ 786040 h 786040"/>
                <a:gd name="connsiteX4" fmla="*/ 0 w 3791844"/>
                <a:gd name="connsiteY4" fmla="*/ 786040 h 786040"/>
                <a:gd name="connsiteX5" fmla="*/ 0 w 3791844"/>
                <a:gd name="connsiteY5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1845814 w 3791844"/>
                <a:gd name="connsiteY3" fmla="*/ 395271 h 786040"/>
                <a:gd name="connsiteX4" fmla="*/ 0 w 3791844"/>
                <a:gd name="connsiteY4" fmla="*/ 786040 h 786040"/>
                <a:gd name="connsiteX5" fmla="*/ 0 w 3791844"/>
                <a:gd name="connsiteY5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0 w 3791844"/>
                <a:gd name="connsiteY3" fmla="*/ 786040 h 786040"/>
                <a:gd name="connsiteX4" fmla="*/ 0 w 3791844"/>
                <a:gd name="connsiteY4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2111537 w 3791844"/>
                <a:gd name="connsiteY3" fmla="*/ 778225 h 786040"/>
                <a:gd name="connsiteX4" fmla="*/ 0 w 3791844"/>
                <a:gd name="connsiteY4" fmla="*/ 786040 h 786040"/>
                <a:gd name="connsiteX5" fmla="*/ 0 w 3791844"/>
                <a:gd name="connsiteY5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2111537 w 3791844"/>
                <a:gd name="connsiteY3" fmla="*/ 778225 h 786040"/>
                <a:gd name="connsiteX4" fmla="*/ 0 w 3791844"/>
                <a:gd name="connsiteY4" fmla="*/ 786040 h 786040"/>
                <a:gd name="connsiteX5" fmla="*/ 0 w 3791844"/>
                <a:gd name="connsiteY5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2111537 w 3791844"/>
                <a:gd name="connsiteY3" fmla="*/ 778225 h 786040"/>
                <a:gd name="connsiteX4" fmla="*/ 0 w 3791844"/>
                <a:gd name="connsiteY4" fmla="*/ 786040 h 786040"/>
                <a:gd name="connsiteX5" fmla="*/ 0 w 3791844"/>
                <a:gd name="connsiteY5" fmla="*/ 0 h 786040"/>
                <a:gd name="connsiteX0" fmla="*/ 0 w 3791844"/>
                <a:gd name="connsiteY0" fmla="*/ 0 h 786040"/>
                <a:gd name="connsiteX1" fmla="*/ 3791844 w 3791844"/>
                <a:gd name="connsiteY1" fmla="*/ 0 h 786040"/>
                <a:gd name="connsiteX2" fmla="*/ 3791844 w 3791844"/>
                <a:gd name="connsiteY2" fmla="*/ 786040 h 786040"/>
                <a:gd name="connsiteX3" fmla="*/ 2853998 w 3791844"/>
                <a:gd name="connsiteY3" fmla="*/ 786040 h 786040"/>
                <a:gd name="connsiteX4" fmla="*/ 2111537 w 3791844"/>
                <a:gd name="connsiteY4" fmla="*/ 778225 h 786040"/>
                <a:gd name="connsiteX5" fmla="*/ 0 w 3791844"/>
                <a:gd name="connsiteY5" fmla="*/ 786040 h 786040"/>
                <a:gd name="connsiteX6" fmla="*/ 0 w 3791844"/>
                <a:gd name="connsiteY6" fmla="*/ 0 h 786040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2853998 w 3791844"/>
                <a:gd name="connsiteY4" fmla="*/ 786040 h 869665"/>
                <a:gd name="connsiteX5" fmla="*/ 2202977 w 3791844"/>
                <a:gd name="connsiteY5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43167 w 3791844"/>
                <a:gd name="connsiteY4" fmla="*/ 778225 h 869665"/>
                <a:gd name="connsiteX5" fmla="*/ 2853998 w 3791844"/>
                <a:gd name="connsiteY5" fmla="*/ 786040 h 869665"/>
                <a:gd name="connsiteX6" fmla="*/ 2202977 w 3791844"/>
                <a:gd name="connsiteY6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2853998 w 3791844"/>
                <a:gd name="connsiteY4" fmla="*/ 786040 h 869665"/>
                <a:gd name="connsiteX5" fmla="*/ 2202977 w 3791844"/>
                <a:gd name="connsiteY5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74429 w 3791844"/>
                <a:gd name="connsiteY4" fmla="*/ 786040 h 869665"/>
                <a:gd name="connsiteX5" fmla="*/ 2853998 w 3791844"/>
                <a:gd name="connsiteY5" fmla="*/ 786040 h 869665"/>
                <a:gd name="connsiteX6" fmla="*/ 2202977 w 3791844"/>
                <a:gd name="connsiteY6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74429 w 3791844"/>
                <a:gd name="connsiteY4" fmla="*/ 786040 h 869665"/>
                <a:gd name="connsiteX5" fmla="*/ 2853998 w 3791844"/>
                <a:gd name="connsiteY5" fmla="*/ 786040 h 869665"/>
                <a:gd name="connsiteX6" fmla="*/ 2596090 w 3791844"/>
                <a:gd name="connsiteY6" fmla="*/ 801671 h 869665"/>
                <a:gd name="connsiteX7" fmla="*/ 2202977 w 3791844"/>
                <a:gd name="connsiteY7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74429 w 3791844"/>
                <a:gd name="connsiteY4" fmla="*/ 786040 h 869665"/>
                <a:gd name="connsiteX5" fmla="*/ 2853998 w 3791844"/>
                <a:gd name="connsiteY5" fmla="*/ 786040 h 869665"/>
                <a:gd name="connsiteX6" fmla="*/ 2202977 w 3791844"/>
                <a:gd name="connsiteY6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74429 w 3791844"/>
                <a:gd name="connsiteY4" fmla="*/ 786040 h 869665"/>
                <a:gd name="connsiteX5" fmla="*/ 2853998 w 3791844"/>
                <a:gd name="connsiteY5" fmla="*/ 786040 h 869665"/>
                <a:gd name="connsiteX6" fmla="*/ 2291290 w 3791844"/>
                <a:gd name="connsiteY6" fmla="*/ 848563 h 869665"/>
                <a:gd name="connsiteX7" fmla="*/ 2202977 w 3791844"/>
                <a:gd name="connsiteY7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74429 w 3791844"/>
                <a:gd name="connsiteY4" fmla="*/ 786040 h 869665"/>
                <a:gd name="connsiteX5" fmla="*/ 2853998 w 3791844"/>
                <a:gd name="connsiteY5" fmla="*/ 786040 h 869665"/>
                <a:gd name="connsiteX6" fmla="*/ 2291290 w 3791844"/>
                <a:gd name="connsiteY6" fmla="*/ 848563 h 869665"/>
                <a:gd name="connsiteX7" fmla="*/ 2202977 w 3791844"/>
                <a:gd name="connsiteY7" fmla="*/ 869665 h 869665"/>
                <a:gd name="connsiteX0" fmla="*/ 0 w 3791844"/>
                <a:gd name="connsiteY0" fmla="*/ 786040 h 869665"/>
                <a:gd name="connsiteX1" fmla="*/ 0 w 3791844"/>
                <a:gd name="connsiteY1" fmla="*/ 0 h 869665"/>
                <a:gd name="connsiteX2" fmla="*/ 3791844 w 3791844"/>
                <a:gd name="connsiteY2" fmla="*/ 0 h 869665"/>
                <a:gd name="connsiteX3" fmla="*/ 3791844 w 3791844"/>
                <a:gd name="connsiteY3" fmla="*/ 786040 h 869665"/>
                <a:gd name="connsiteX4" fmla="*/ 3174429 w 3791844"/>
                <a:gd name="connsiteY4" fmla="*/ 786040 h 869665"/>
                <a:gd name="connsiteX5" fmla="*/ 2853998 w 3791844"/>
                <a:gd name="connsiteY5" fmla="*/ 786040 h 869665"/>
                <a:gd name="connsiteX6" fmla="*/ 2202977 w 3791844"/>
                <a:gd name="connsiteY6" fmla="*/ 869665 h 869665"/>
                <a:gd name="connsiteX0" fmla="*/ 0 w 3791844"/>
                <a:gd name="connsiteY0" fmla="*/ 786040 h 786040"/>
                <a:gd name="connsiteX1" fmla="*/ 0 w 3791844"/>
                <a:gd name="connsiteY1" fmla="*/ 0 h 786040"/>
                <a:gd name="connsiteX2" fmla="*/ 3791844 w 3791844"/>
                <a:gd name="connsiteY2" fmla="*/ 0 h 786040"/>
                <a:gd name="connsiteX3" fmla="*/ 3791844 w 3791844"/>
                <a:gd name="connsiteY3" fmla="*/ 786040 h 786040"/>
                <a:gd name="connsiteX4" fmla="*/ 3174429 w 3791844"/>
                <a:gd name="connsiteY4" fmla="*/ 786040 h 786040"/>
                <a:gd name="connsiteX5" fmla="*/ 2853998 w 3791844"/>
                <a:gd name="connsiteY5" fmla="*/ 786040 h 786040"/>
                <a:gd name="connsiteX0" fmla="*/ 0 w 3791844"/>
                <a:gd name="connsiteY0" fmla="*/ 786040 h 786040"/>
                <a:gd name="connsiteX1" fmla="*/ 0 w 3791844"/>
                <a:gd name="connsiteY1" fmla="*/ 0 h 786040"/>
                <a:gd name="connsiteX2" fmla="*/ 3791844 w 3791844"/>
                <a:gd name="connsiteY2" fmla="*/ 0 h 786040"/>
                <a:gd name="connsiteX3" fmla="*/ 3791844 w 3791844"/>
                <a:gd name="connsiteY3" fmla="*/ 786040 h 786040"/>
                <a:gd name="connsiteX4" fmla="*/ 3174429 w 3791844"/>
                <a:gd name="connsiteY4" fmla="*/ 786040 h 786040"/>
                <a:gd name="connsiteX0" fmla="*/ 0 w 3791844"/>
                <a:gd name="connsiteY0" fmla="*/ 786040 h 786040"/>
                <a:gd name="connsiteX1" fmla="*/ 0 w 3791844"/>
                <a:gd name="connsiteY1" fmla="*/ 0 h 786040"/>
                <a:gd name="connsiteX2" fmla="*/ 3791844 w 3791844"/>
                <a:gd name="connsiteY2" fmla="*/ 0 h 786040"/>
                <a:gd name="connsiteX3" fmla="*/ 3791844 w 3791844"/>
                <a:gd name="connsiteY3" fmla="*/ 786040 h 78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1844" h="786040">
                  <a:moveTo>
                    <a:pt x="0" y="786040"/>
                  </a:moveTo>
                  <a:lnTo>
                    <a:pt x="0" y="0"/>
                  </a:lnTo>
                  <a:lnTo>
                    <a:pt x="3791844" y="0"/>
                  </a:lnTo>
                  <a:lnTo>
                    <a:pt x="3791844" y="786040"/>
                  </a:lnTo>
                </a:path>
              </a:pathLst>
            </a:custGeom>
            <a:grpFill/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F62267B-DAD6-42E9-B5C1-418BD5C1F842}"/>
                </a:ext>
              </a:extLst>
            </p:cNvPr>
            <p:cNvCxnSpPr>
              <a:cxnSpLocks/>
            </p:cNvCxnSpPr>
            <p:nvPr/>
          </p:nvCxnSpPr>
          <p:spPr>
            <a:xfrm>
              <a:off x="4974553" y="3444135"/>
              <a:ext cx="0" cy="256922"/>
            </a:xfrm>
            <a:prstGeom prst="line">
              <a:avLst/>
            </a:prstGeom>
            <a:grpFill/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58E2DCBA-165F-4734-B8B3-C96A496E1127}"/>
              </a:ext>
            </a:extLst>
          </p:cNvPr>
          <p:cNvSpPr/>
          <p:nvPr/>
        </p:nvSpPr>
        <p:spPr>
          <a:xfrm>
            <a:off x="658333" y="2949458"/>
            <a:ext cx="7954727" cy="517472"/>
          </a:xfrm>
          <a:prstGeom prst="rect">
            <a:avLst/>
          </a:prstGeom>
          <a:solidFill>
            <a:srgbClr val="515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47B7FFB-CF4A-47EF-831A-2F962813D1DC}"/>
              </a:ext>
            </a:extLst>
          </p:cNvPr>
          <p:cNvSpPr txBox="1"/>
          <p:nvPr/>
        </p:nvSpPr>
        <p:spPr>
          <a:xfrm>
            <a:off x="925712" y="3067378"/>
            <a:ext cx="511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D471D21-84C4-4623-AEA2-908819B9EA54}"/>
              </a:ext>
            </a:extLst>
          </p:cNvPr>
          <p:cNvSpPr txBox="1"/>
          <p:nvPr/>
        </p:nvSpPr>
        <p:spPr>
          <a:xfrm>
            <a:off x="2636528" y="3067378"/>
            <a:ext cx="551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79E631A-4D03-488B-8E4D-A655CF98D3F2}"/>
              </a:ext>
            </a:extLst>
          </p:cNvPr>
          <p:cNvSpPr txBox="1"/>
          <p:nvPr/>
        </p:nvSpPr>
        <p:spPr>
          <a:xfrm>
            <a:off x="3532944" y="3067378"/>
            <a:ext cx="550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A38D35-8975-4790-BDC7-E6B6D51976F8}"/>
              </a:ext>
            </a:extLst>
          </p:cNvPr>
          <p:cNvSpPr txBox="1"/>
          <p:nvPr/>
        </p:nvSpPr>
        <p:spPr>
          <a:xfrm>
            <a:off x="4427553" y="3067378"/>
            <a:ext cx="530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2264CFE-4D95-43C4-BED7-DA975EA24900}"/>
              </a:ext>
            </a:extLst>
          </p:cNvPr>
          <p:cNvSpPr txBox="1"/>
          <p:nvPr/>
        </p:nvSpPr>
        <p:spPr>
          <a:xfrm>
            <a:off x="5302949" y="3067378"/>
            <a:ext cx="53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247CB82-2C2E-4A62-AEDE-2265720E41B2}"/>
              </a:ext>
            </a:extLst>
          </p:cNvPr>
          <p:cNvSpPr txBox="1"/>
          <p:nvPr/>
        </p:nvSpPr>
        <p:spPr>
          <a:xfrm>
            <a:off x="6178347" y="3067378"/>
            <a:ext cx="530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A874917-C19F-4689-9FAC-626E24A1028E}"/>
              </a:ext>
            </a:extLst>
          </p:cNvPr>
          <p:cNvSpPr txBox="1"/>
          <p:nvPr/>
        </p:nvSpPr>
        <p:spPr>
          <a:xfrm>
            <a:off x="7053743" y="3067378"/>
            <a:ext cx="530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D98AB1C-FC28-465A-B807-AA3F25F60A11}"/>
              </a:ext>
            </a:extLst>
          </p:cNvPr>
          <p:cNvSpPr txBox="1"/>
          <p:nvPr/>
        </p:nvSpPr>
        <p:spPr>
          <a:xfrm>
            <a:off x="1781879" y="3067378"/>
            <a:ext cx="510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7465E60-540F-46F1-B878-CAA1D04D44B1}"/>
              </a:ext>
            </a:extLst>
          </p:cNvPr>
          <p:cNvSpPr txBox="1"/>
          <p:nvPr/>
        </p:nvSpPr>
        <p:spPr>
          <a:xfrm>
            <a:off x="7929137" y="3067378"/>
            <a:ext cx="530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34F5C8-0B1E-43FC-A6BA-CEDA8CDEC76F}"/>
              </a:ext>
            </a:extLst>
          </p:cNvPr>
          <p:cNvSpPr txBox="1"/>
          <p:nvPr/>
        </p:nvSpPr>
        <p:spPr>
          <a:xfrm rot="16200000">
            <a:off x="363686" y="2964909"/>
            <a:ext cx="822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kern="900" spc="300" dirty="0">
                <a:solidFill>
                  <a:srgbClr val="FFA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9BDF4B-7485-4D3E-B325-4C16CB64D4EC}"/>
              </a:ext>
            </a:extLst>
          </p:cNvPr>
          <p:cNvSpPr txBox="1"/>
          <p:nvPr/>
        </p:nvSpPr>
        <p:spPr>
          <a:xfrm rot="16200000">
            <a:off x="3887355" y="3029770"/>
            <a:ext cx="692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spc="300" dirty="0">
                <a:solidFill>
                  <a:srgbClr val="FFA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22CD7C-1052-4BDE-ABBD-982DAA60CBC3}"/>
              </a:ext>
            </a:extLst>
          </p:cNvPr>
          <p:cNvSpPr txBox="1"/>
          <p:nvPr/>
        </p:nvSpPr>
        <p:spPr>
          <a:xfrm>
            <a:off x="2956277" y="1613606"/>
            <a:ext cx="10834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 algn="ctr">
              <a:spcBef>
                <a:spcPts val="1050"/>
              </a:spcBef>
              <a:buClr>
                <a:schemeClr val="lt1"/>
              </a:buClr>
              <a:buSzPts val="1800"/>
            </a:pPr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Establishment </a:t>
            </a:r>
            <a:b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of the External Advisory </a:t>
            </a:r>
            <a:b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AU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Group (EAG) </a:t>
            </a:r>
          </a:p>
        </p:txBody>
      </p:sp>
    </p:spTree>
    <p:extLst>
      <p:ext uri="{BB962C8B-B14F-4D97-AF65-F5344CB8AC3E}">
        <p14:creationId xmlns:p14="http://schemas.microsoft.com/office/powerpoint/2010/main" val="285288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059DA79-EF49-488E-A677-B8BC66638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6050" y="445062"/>
            <a:ext cx="8408219" cy="610601"/>
            <a:chOff x="444137" y="438832"/>
            <a:chExt cx="11295017" cy="690908"/>
          </a:xfrm>
        </p:grpSpPr>
        <p:sp>
          <p:nvSpPr>
            <p:cNvPr id="19" name="Rounded Rectangle 176">
              <a:extLst>
                <a:ext uri="{FF2B5EF4-FFF2-40B4-BE49-F238E27FC236}">
                  <a16:creationId xmlns:a16="http://schemas.microsoft.com/office/drawing/2014/main" id="{D1442F30-E17B-44B1-9FA0-5C0BD3F1690D}"/>
                </a:ext>
              </a:extLst>
            </p:cNvPr>
            <p:cNvSpPr/>
            <p:nvPr/>
          </p:nvSpPr>
          <p:spPr>
            <a:xfrm>
              <a:off x="444137" y="438832"/>
              <a:ext cx="11295017" cy="690908"/>
            </a:xfrm>
            <a:prstGeom prst="roundRect">
              <a:avLst>
                <a:gd name="adj" fmla="val 11793"/>
              </a:avLst>
            </a:prstGeom>
            <a:solidFill>
              <a:srgbClr val="222A35">
                <a:alpha val="85098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140">
                <a:defRPr/>
              </a:pPr>
              <a:endParaRPr lang="en-AU" sz="1287" dirty="0">
                <a:solidFill>
                  <a:prstClr val="white"/>
                </a:solidFill>
                <a:latin typeface="Calibri Light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97742A-C02A-4561-BDD4-DE700757E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754912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1F50CD-71CC-48B1-8A66-89B416CEA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1449050" y="532065"/>
              <a:ext cx="0" cy="509894"/>
            </a:xfrm>
            <a:prstGeom prst="line">
              <a:avLst/>
            </a:prstGeom>
            <a:ln>
              <a:solidFill>
                <a:srgbClr val="FFA53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CD07E6A-75D4-4097-9B9A-F4DFF5791043}"/>
              </a:ext>
            </a:extLst>
          </p:cNvPr>
          <p:cNvSpPr txBox="1"/>
          <p:nvPr/>
        </p:nvSpPr>
        <p:spPr>
          <a:xfrm>
            <a:off x="751640" y="576467"/>
            <a:ext cx="5350643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A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Discussion Questions </a:t>
            </a:r>
            <a:endParaRPr lang="en-AU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C256E-6209-4088-B649-748693C8F549}"/>
              </a:ext>
            </a:extLst>
          </p:cNvPr>
          <p:cNvSpPr txBox="1"/>
          <p:nvPr/>
        </p:nvSpPr>
        <p:spPr>
          <a:xfrm>
            <a:off x="587397" y="1295750"/>
            <a:ext cx="8229311" cy="41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Clr>
                <a:schemeClr val="bg1"/>
              </a:buClr>
            </a:pPr>
            <a:r>
              <a:rPr lang="en-A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DFAT is eager to </a:t>
            </a:r>
            <a:r>
              <a:rPr lang="en-AU" sz="1600" b="1" dirty="0">
                <a:solidFill>
                  <a:srgbClr val="FFA53D"/>
                </a:solidFill>
                <a:latin typeface="Franklin Gothic Book" panose="020B0503020102020204" pitchFamily="34" charset="0"/>
              </a:rPr>
              <a:t>hear your perspectives</a:t>
            </a:r>
            <a:r>
              <a:rPr lang="en-AU" sz="1600" dirty="0">
                <a:solidFill>
                  <a:srgbClr val="FF9900"/>
                </a:solidFill>
                <a:latin typeface="Franklin Gothic Book" panose="020B0503020102020204" pitchFamily="34" charset="0"/>
              </a:rPr>
              <a:t>.</a:t>
            </a:r>
            <a:r>
              <a:rPr lang="en-A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We propose four guiding questions for today: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F390EE-165F-47F5-B361-980723E94F14}"/>
              </a:ext>
            </a:extLst>
          </p:cNvPr>
          <p:cNvSpPr txBox="1"/>
          <p:nvPr/>
        </p:nvSpPr>
        <p:spPr>
          <a:xfrm>
            <a:off x="1811629" y="1995539"/>
            <a:ext cx="2569963" cy="11499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>
                <a:schemeClr val="bg1"/>
              </a:buClr>
            </a:pPr>
            <a:r>
              <a:rPr lang="en-A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In light of key trends and challenges, what are the </a:t>
            </a:r>
            <a:r>
              <a:rPr lang="en-AU" sz="1400" b="1" dirty="0">
                <a:solidFill>
                  <a:srgbClr val="FFA53D"/>
                </a:solidFill>
                <a:latin typeface="Franklin Gothic Book" panose="020B0503020102020204" pitchFamily="34" charset="0"/>
              </a:rPr>
              <a:t>top three priorities </a:t>
            </a:r>
            <a:r>
              <a:rPr lang="en-A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Australia’s development program should seek to advance?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C7FBF5-D431-44A9-9CAA-72C7F9844381}"/>
              </a:ext>
            </a:extLst>
          </p:cNvPr>
          <p:cNvGrpSpPr/>
          <p:nvPr/>
        </p:nvGrpSpPr>
        <p:grpSpPr>
          <a:xfrm>
            <a:off x="684677" y="2068637"/>
            <a:ext cx="990307" cy="990307"/>
            <a:chOff x="1597838" y="1476881"/>
            <a:chExt cx="1163551" cy="1163551"/>
          </a:xfrm>
        </p:grpSpPr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84077B1A-B315-44EC-961B-FD4801031496}"/>
                </a:ext>
              </a:extLst>
            </p:cNvPr>
            <p:cNvSpPr/>
            <p:nvPr/>
          </p:nvSpPr>
          <p:spPr>
            <a:xfrm>
              <a:off x="1597838" y="1476881"/>
              <a:ext cx="1163551" cy="1163551"/>
            </a:xfrm>
            <a:prstGeom prst="roundRect">
              <a:avLst/>
            </a:prstGeom>
            <a:solidFill>
              <a:srgbClr val="515B6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Graphic 14" descr="Badge 1 with solid fill">
              <a:extLst>
                <a:ext uri="{FF2B5EF4-FFF2-40B4-BE49-F238E27FC236}">
                  <a16:creationId xmlns:a16="http://schemas.microsoft.com/office/drawing/2014/main" id="{6083D87D-167C-4D24-B643-4B655EEE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736543" y="1623293"/>
              <a:ext cx="914400" cy="914400"/>
            </a:xfrm>
            <a:prstGeom prst="round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42EEAAC-310F-4BAC-B8CE-07FD1DD1867B}"/>
              </a:ext>
            </a:extLst>
          </p:cNvPr>
          <p:cNvSpPr txBox="1"/>
          <p:nvPr/>
        </p:nvSpPr>
        <p:spPr>
          <a:xfrm>
            <a:off x="5539586" y="2067024"/>
            <a:ext cx="2810864" cy="11499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>
                <a:schemeClr val="bg1"/>
              </a:buClr>
            </a:pPr>
            <a:r>
              <a:rPr lang="en-A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How can Australia ensure the new policy demonstrates a commitment to </a:t>
            </a:r>
            <a:r>
              <a:rPr lang="en-AU" sz="1400" b="1" dirty="0">
                <a:solidFill>
                  <a:srgbClr val="FFA53D"/>
                </a:solidFill>
                <a:latin typeface="Franklin Gothic Book" panose="020B0503020102020204" pitchFamily="34" charset="0"/>
              </a:rPr>
              <a:t>building stronger and more meaningful partnerships </a:t>
            </a:r>
            <a:r>
              <a:rPr lang="en-A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in our region?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C42519-1C39-43D8-8BDC-31EDA4FAB7C5}"/>
              </a:ext>
            </a:extLst>
          </p:cNvPr>
          <p:cNvGrpSpPr/>
          <p:nvPr/>
        </p:nvGrpSpPr>
        <p:grpSpPr>
          <a:xfrm>
            <a:off x="4431226" y="2083647"/>
            <a:ext cx="990307" cy="990307"/>
            <a:chOff x="1597838" y="1476881"/>
            <a:chExt cx="1163551" cy="1163551"/>
          </a:xfrm>
        </p:grpSpPr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390F9190-C5F6-474D-BB62-EF7E16CC6E29}"/>
                </a:ext>
              </a:extLst>
            </p:cNvPr>
            <p:cNvSpPr/>
            <p:nvPr/>
          </p:nvSpPr>
          <p:spPr>
            <a:xfrm>
              <a:off x="1597838" y="1476881"/>
              <a:ext cx="1163551" cy="1163551"/>
            </a:xfrm>
            <a:prstGeom prst="roundRect">
              <a:avLst/>
            </a:prstGeom>
            <a:solidFill>
              <a:srgbClr val="515B6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4" name="Graphic 23" descr="Badge with solid fill">
              <a:extLst>
                <a:ext uri="{FF2B5EF4-FFF2-40B4-BE49-F238E27FC236}">
                  <a16:creationId xmlns:a16="http://schemas.microsoft.com/office/drawing/2014/main" id="{9ADC56F4-8B7A-45A1-8D6A-1A0421862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736543" y="1623293"/>
              <a:ext cx="914400" cy="914400"/>
            </a:xfrm>
            <a:prstGeom prst="round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21D5DA1-AF3F-4421-8672-340EC5F19D2A}"/>
              </a:ext>
            </a:extLst>
          </p:cNvPr>
          <p:cNvSpPr txBox="1"/>
          <p:nvPr/>
        </p:nvSpPr>
        <p:spPr>
          <a:xfrm>
            <a:off x="1811629" y="3760335"/>
            <a:ext cx="2569963" cy="11499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>
              <a:buClr>
                <a:schemeClr val="bg1"/>
              </a:buClr>
            </a:pPr>
            <a:r>
              <a:rPr lang="en-A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How can Australia best utilise its </a:t>
            </a:r>
            <a:r>
              <a:rPr lang="en-AU" sz="1400" b="1" dirty="0">
                <a:solidFill>
                  <a:srgbClr val="FFA53D"/>
                </a:solidFill>
                <a:latin typeface="Franklin Gothic Book" panose="020B0503020102020204" pitchFamily="34" charset="0"/>
              </a:rPr>
              <a:t>national strengths </a:t>
            </a:r>
            <a:r>
              <a:rPr lang="en-A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to enhance the impact of our development program? What </a:t>
            </a:r>
            <a:r>
              <a:rPr lang="en-AU" sz="1400" b="1" dirty="0">
                <a:solidFill>
                  <a:srgbClr val="FFA53D"/>
                </a:solidFill>
                <a:latin typeface="Franklin Gothic Book" panose="020B0503020102020204" pitchFamily="34" charset="0"/>
              </a:rPr>
              <a:t>capabilities </a:t>
            </a:r>
            <a:r>
              <a:rPr lang="en-A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do we need?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5716A6-2183-44B4-818D-25D9F80703B6}"/>
              </a:ext>
            </a:extLst>
          </p:cNvPr>
          <p:cNvGrpSpPr/>
          <p:nvPr/>
        </p:nvGrpSpPr>
        <p:grpSpPr>
          <a:xfrm>
            <a:off x="693864" y="3840141"/>
            <a:ext cx="990307" cy="990307"/>
            <a:chOff x="1597838" y="1476881"/>
            <a:chExt cx="1163551" cy="1163551"/>
          </a:xfrm>
        </p:grpSpPr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17C34E66-5377-4B79-A9A9-BFBFE3A71F48}"/>
                </a:ext>
              </a:extLst>
            </p:cNvPr>
            <p:cNvSpPr/>
            <p:nvPr/>
          </p:nvSpPr>
          <p:spPr>
            <a:xfrm>
              <a:off x="1597838" y="1476881"/>
              <a:ext cx="1163551" cy="1163551"/>
            </a:xfrm>
            <a:prstGeom prst="roundRect">
              <a:avLst/>
            </a:prstGeom>
            <a:solidFill>
              <a:srgbClr val="515B6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8" name="Graphic 27" descr="Badge 3 with solid fill">
              <a:extLst>
                <a:ext uri="{FF2B5EF4-FFF2-40B4-BE49-F238E27FC236}">
                  <a16:creationId xmlns:a16="http://schemas.microsoft.com/office/drawing/2014/main" id="{BB5C90C7-1ABD-4FD6-ADA7-2E8E931C1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736543" y="1623293"/>
              <a:ext cx="914400" cy="914400"/>
            </a:xfrm>
            <a:prstGeom prst="round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A96CB34-6166-46EC-8ACA-91D8873A6ED6}"/>
              </a:ext>
            </a:extLst>
          </p:cNvPr>
          <p:cNvSpPr txBox="1"/>
          <p:nvPr/>
        </p:nvSpPr>
        <p:spPr>
          <a:xfrm>
            <a:off x="5539585" y="3724251"/>
            <a:ext cx="301511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chemeClr val="bg1"/>
              </a:buClr>
            </a:pPr>
            <a:r>
              <a:rPr lang="en-A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How should </a:t>
            </a:r>
            <a:r>
              <a:rPr lang="en-AU" sz="1400" b="1" dirty="0">
                <a:solidFill>
                  <a:srgbClr val="FFA53D"/>
                </a:solidFill>
                <a:latin typeface="Franklin Gothic Book" panose="020B0503020102020204" pitchFamily="34" charset="0"/>
              </a:rPr>
              <a:t>performance and </a:t>
            </a:r>
            <a:br>
              <a:rPr lang="en-AU" sz="1400" b="1" dirty="0">
                <a:solidFill>
                  <a:srgbClr val="FFA53D"/>
                </a:solidFill>
                <a:latin typeface="Franklin Gothic Book" panose="020B0503020102020204" pitchFamily="34" charset="0"/>
              </a:rPr>
            </a:br>
            <a:r>
              <a:rPr lang="en-AU" sz="1400" b="1" dirty="0">
                <a:solidFill>
                  <a:srgbClr val="FFA53D"/>
                </a:solidFill>
                <a:latin typeface="Franklin Gothic Book" panose="020B0503020102020204" pitchFamily="34" charset="0"/>
              </a:rPr>
              <a:t>delivery systems </a:t>
            </a:r>
            <a:r>
              <a:rPr lang="en-AU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be designed to promote transparency, accountability, effectiveness and learning in Australia's development assistance?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990E84-C904-4F6E-AECA-8EDE63FFFB5C}"/>
              </a:ext>
            </a:extLst>
          </p:cNvPr>
          <p:cNvGrpSpPr/>
          <p:nvPr/>
        </p:nvGrpSpPr>
        <p:grpSpPr>
          <a:xfrm>
            <a:off x="4484342" y="3869294"/>
            <a:ext cx="990307" cy="990307"/>
            <a:chOff x="1597838" y="1476881"/>
            <a:chExt cx="1163551" cy="1163551"/>
          </a:xfrm>
        </p:grpSpPr>
        <p:sp>
          <p:nvSpPr>
            <p:cNvPr id="31" name="Rectangle 7">
              <a:extLst>
                <a:ext uri="{FF2B5EF4-FFF2-40B4-BE49-F238E27FC236}">
                  <a16:creationId xmlns:a16="http://schemas.microsoft.com/office/drawing/2014/main" id="{72CDBDE4-8AA9-429B-B889-F3267957A8B7}"/>
                </a:ext>
              </a:extLst>
            </p:cNvPr>
            <p:cNvSpPr/>
            <p:nvPr/>
          </p:nvSpPr>
          <p:spPr>
            <a:xfrm>
              <a:off x="1597838" y="1476881"/>
              <a:ext cx="1163551" cy="1163551"/>
            </a:xfrm>
            <a:prstGeom prst="roundRect">
              <a:avLst/>
            </a:prstGeom>
            <a:solidFill>
              <a:srgbClr val="515B6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2" name="Graphic 31" descr="Badge 4 with solid fill">
              <a:extLst>
                <a:ext uri="{FF2B5EF4-FFF2-40B4-BE49-F238E27FC236}">
                  <a16:creationId xmlns:a16="http://schemas.microsoft.com/office/drawing/2014/main" id="{C87FA37A-E3DD-4066-B3BB-ACF7EF04D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736543" y="1623293"/>
              <a:ext cx="914400" cy="914400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932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FAT Corporate">
      <a:dk1>
        <a:srgbClr val="252D33"/>
      </a:dk1>
      <a:lt1>
        <a:srgbClr val="FFFFFF"/>
      </a:lt1>
      <a:dk2>
        <a:srgbClr val="495965"/>
      </a:dk2>
      <a:lt2>
        <a:srgbClr val="D8DCDB"/>
      </a:lt2>
      <a:accent1>
        <a:srgbClr val="65C5B4"/>
      </a:accent1>
      <a:accent2>
        <a:srgbClr val="ACD08C"/>
      </a:accent2>
      <a:accent3>
        <a:srgbClr val="D3875F"/>
      </a:accent3>
      <a:accent4>
        <a:srgbClr val="FFF799"/>
      </a:accent4>
      <a:accent5>
        <a:srgbClr val="409F68"/>
      </a:accent5>
      <a:accent6>
        <a:srgbClr val="007C8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916</Words>
  <Application>Microsoft Office PowerPoint</Application>
  <PresentationFormat>On-screen Show (4:3)</PresentationFormat>
  <Paragraphs>140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Noto Sans</vt:lpstr>
      <vt:lpstr>Arial</vt:lpstr>
      <vt:lpstr>Libre Franklin Black</vt:lpstr>
      <vt:lpstr>Arial Narrow</vt:lpstr>
      <vt:lpstr>Franklin Gothic Demi Cond</vt:lpstr>
      <vt:lpstr>Calibri Light</vt:lpstr>
      <vt:lpstr>Franklin Gothic Book</vt:lpstr>
      <vt:lpstr>Office Theme</vt:lpstr>
      <vt:lpstr>AUSTRALIA’S NEW INTERNATIONAL DEVELOPMENT POLICY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international development policy stakeholder presentation</dc:title>
  <dc:creator/>
  <cp:keywords>[SEC=UNOFFICIAL]</cp:keywords>
  <cp:lastModifiedBy/>
  <cp:revision>1</cp:revision>
  <dcterms:created xsi:type="dcterms:W3CDTF">2022-12-19T00:49:05Z</dcterms:created>
  <dcterms:modified xsi:type="dcterms:W3CDTF">2022-12-19T00:49:20Z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Caveats_Count">
    <vt:lpwstr>0</vt:lpwstr>
  </property>
  <property fmtid="{D5CDD505-2E9C-101B-9397-08002B2CF9AE}" pid="3" name="PM_ProtectiveMarkingImage_Header">
    <vt:lpwstr>C:\Program Files (x86)\Common Files\janusNET Shared\janusSEAL\Images\DocumentSlashBlue.png</vt:lpwstr>
  </property>
  <property fmtid="{D5CDD505-2E9C-101B-9397-08002B2CF9AE}" pid="4" name="PM_SecurityClassification">
    <vt:lpwstr>UNOFFICIAL</vt:lpwstr>
  </property>
  <property fmtid="{D5CDD505-2E9C-101B-9397-08002B2CF9AE}" pid="5" name="PM_Qualifier">
    <vt:lpwstr/>
  </property>
  <property fmtid="{D5CDD505-2E9C-101B-9397-08002B2CF9AE}" pid="6" name="PM_DisplayValueSecClassificationWithQualifier">
    <vt:lpwstr>UNOFFICIAL</vt:lpwstr>
  </property>
  <property fmtid="{D5CDD505-2E9C-101B-9397-08002B2CF9AE}" pid="7" name="PM_InsertionValue">
    <vt:lpwstr>UNOFFICIAL</vt:lpwstr>
  </property>
  <property fmtid="{D5CDD505-2E9C-101B-9397-08002B2CF9AE}" pid="8" name="PM_Originator_Hash_SHA1">
    <vt:lpwstr>147BDA1C70C086A9F81A77E6FE179F82ED42EC5D</vt:lpwstr>
  </property>
  <property fmtid="{D5CDD505-2E9C-101B-9397-08002B2CF9AE}" pid="9" name="PM_Originating_FileId">
    <vt:lpwstr>E0EA4E46F1C54586B029DAE5EFB94A50</vt:lpwstr>
  </property>
  <property fmtid="{D5CDD505-2E9C-101B-9397-08002B2CF9AE}" pid="10" name="PM_ProtectiveMarkingValue_Footer">
    <vt:lpwstr>UNOFFICIAL</vt:lpwstr>
  </property>
  <property fmtid="{D5CDD505-2E9C-101B-9397-08002B2CF9AE}" pid="11" name="PM_ProtectiveMarkingValue_Header">
    <vt:lpwstr>UNOFFICIAL</vt:lpwstr>
  </property>
  <property fmtid="{D5CDD505-2E9C-101B-9397-08002B2CF9AE}" pid="12" name="PM_OriginationTimeStamp">
    <vt:lpwstr>2022-12-19T00:49:19Z</vt:lpwstr>
  </property>
  <property fmtid="{D5CDD505-2E9C-101B-9397-08002B2CF9AE}" pid="13" name="PM_ProtectiveMarkingImage_Footer">
    <vt:lpwstr>C:\Program Files (x86)\Common Files\janusNET Shared\janusSEAL\Images\DocumentSlashBlue.png</vt:lpwstr>
  </property>
  <property fmtid="{D5CDD505-2E9C-101B-9397-08002B2CF9AE}" pid="14" name="PM_Namespace">
    <vt:lpwstr>gov.au</vt:lpwstr>
  </property>
  <property fmtid="{D5CDD505-2E9C-101B-9397-08002B2CF9AE}" pid="15" name="PM_Version">
    <vt:lpwstr>2018.4</vt:lpwstr>
  </property>
  <property fmtid="{D5CDD505-2E9C-101B-9397-08002B2CF9AE}" pid="16" name="PM_Note">
    <vt:lpwstr/>
  </property>
  <property fmtid="{D5CDD505-2E9C-101B-9397-08002B2CF9AE}" pid="17" name="PM_Markers">
    <vt:lpwstr/>
  </property>
  <property fmtid="{D5CDD505-2E9C-101B-9397-08002B2CF9AE}" pid="18" name="PM_Display">
    <vt:lpwstr>UNOFFICIAL</vt:lpwstr>
  </property>
  <property fmtid="{D5CDD505-2E9C-101B-9397-08002B2CF9AE}" pid="19" name="PM_Hash_Version">
    <vt:lpwstr>2018.0</vt:lpwstr>
  </property>
  <property fmtid="{D5CDD505-2E9C-101B-9397-08002B2CF9AE}" pid="20" name="PM_Hash_Salt_Prev">
    <vt:lpwstr>705F2A8F038A6020307CE0D051B25EAA</vt:lpwstr>
  </property>
  <property fmtid="{D5CDD505-2E9C-101B-9397-08002B2CF9AE}" pid="21" name="PM_Hash_Salt">
    <vt:lpwstr>745060817F3240CDD661A5341FF77185</vt:lpwstr>
  </property>
  <property fmtid="{D5CDD505-2E9C-101B-9397-08002B2CF9AE}" pid="22" name="PM_Hash_SHA1">
    <vt:lpwstr>818515F743787788B668C93F3030F7022EAACF2B</vt:lpwstr>
  </property>
  <property fmtid="{D5CDD505-2E9C-101B-9397-08002B2CF9AE}" pid="23" name="PM_OriginatorUserAccountName_SHA256">
    <vt:lpwstr>61DF37F305778EEFEC3DEF440A7A7FE067A7817CEFD90AC3C27908DBA8611FA7</vt:lpwstr>
  </property>
  <property fmtid="{D5CDD505-2E9C-101B-9397-08002B2CF9AE}" pid="24" name="PM_OriginatorDomainName_SHA256">
    <vt:lpwstr>6F3591835F3B2A8A025B00B5BA6418010DA3A17C9C26EA9C049FFD28039489A2</vt:lpwstr>
  </property>
  <property fmtid="{D5CDD505-2E9C-101B-9397-08002B2CF9AE}" pid="25" name="PM_PrintOutPlacement_PPT">
    <vt:lpwstr/>
  </property>
  <property fmtid="{D5CDD505-2E9C-101B-9397-08002B2CF9AE}" pid="26" name="PM_SecurityClassification_Prev">
    <vt:lpwstr>UNOFFICIAL</vt:lpwstr>
  </property>
  <property fmtid="{D5CDD505-2E9C-101B-9397-08002B2CF9AE}" pid="27" name="PM_Qualifier_Prev">
    <vt:lpwstr/>
  </property>
  <property fmtid="{D5CDD505-2E9C-101B-9397-08002B2CF9AE}" pid="28" name="PMUuid">
    <vt:lpwstr>E1361484-89D3-5259-96FC-8942BCC53599</vt:lpwstr>
  </property>
  <property fmtid="{D5CDD505-2E9C-101B-9397-08002B2CF9AE}" pid="29" name="PMUuidVer">
    <vt:lpwstr>2022.1</vt:lpwstr>
  </property>
</Properties>
</file>