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Ex2.xml" ContentType="application/vnd.ms-office.chartex+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handoutMasterIdLst>
    <p:handoutMasterId r:id="rId28"/>
  </p:handoutMasterIdLst>
  <p:sldIdLst>
    <p:sldId id="256" r:id="rId5"/>
    <p:sldId id="257" r:id="rId6"/>
    <p:sldId id="265" r:id="rId7"/>
    <p:sldId id="258" r:id="rId8"/>
    <p:sldId id="260" r:id="rId9"/>
    <p:sldId id="262" r:id="rId10"/>
    <p:sldId id="267" r:id="rId11"/>
    <p:sldId id="263" r:id="rId12"/>
    <p:sldId id="264" r:id="rId13"/>
    <p:sldId id="266" r:id="rId14"/>
    <p:sldId id="268" r:id="rId15"/>
    <p:sldId id="269" r:id="rId16"/>
    <p:sldId id="270" r:id="rId17"/>
    <p:sldId id="271" r:id="rId18"/>
    <p:sldId id="272" r:id="rId19"/>
    <p:sldId id="273" r:id="rId20"/>
    <p:sldId id="275" r:id="rId21"/>
    <p:sldId id="276" r:id="rId22"/>
    <p:sldId id="274" r:id="rId23"/>
    <p:sldId id="277" r:id="rId24"/>
    <p:sldId id="278" r:id="rId25"/>
    <p:sldId id="281" r:id="rId26"/>
    <p:sldId id="280" r:id="rId27"/>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1473B3"/>
    <a:srgbClr val="812B6A"/>
    <a:srgbClr val="4472C4"/>
    <a:srgbClr val="FFFFFF"/>
    <a:srgbClr val="5B9BD5"/>
    <a:srgbClr val="D4C7B4"/>
    <a:srgbClr val="E1A62E"/>
    <a:srgbClr val="2578AE"/>
    <a:srgbClr val="8E2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3" d="100"/>
          <a:sy n="123" d="100"/>
        </p:scale>
        <p:origin x="132"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192.168.100.1\evaw\1.%20Nabilan%20Phase%20II_2018\1.%20Program%20Management\4.%20M&amp;E\Evidence%20Matrix%20&amp;%20Learning%20Dialogue_August%202018\FINAL_Nabilan_Beneficiaries%20Table_Jan-June%202018_2%20Aug%20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92.168.100.1\evaw\1.%20Nabilan%20Phase%20II_2018\1.%20Program%20Management\4.%20M&amp;E\Evidence%20Matrix%20&amp;%20Learning%20Dialogue_August%202018\FINAL_Nabilan_Beneficiaries%20Table_Jan-June%202018_2%20Aug%2020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92.168.100.1\evaw\1.%20Nabilan%20Phase%20II_2018\1.%20Program%20Management\4.%20M&amp;E\Evidence%20Matrix%20&amp;%20Learning%20Dialogue_August%202018\FINAL_Nabilan_Beneficiaries%20Table_Jan-June%202018_2%20Aug%202018.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192.168.100.1\evaw\1.%20Nabilan%20Phase%20II_2018\1.%20Program%20Management\4.%20M&amp;E\Evidence%20Matrix%20&amp;%20Learning%20Dialogue_August%202018\FINAL_Nabilan_Beneficiaries%20Table_Jan-June%202018_2%20Aug%20201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92.168.100.1\evaw\1.%20Nabilan%20Phase%20II_2018\1.%20Program%20Management\4.%20M&amp;E\Evidence%20Matrix%20&amp;%20Learning%20Dialogue_August%202018\FINAL_Nabilan_Beneficiaries%20Table_Jan-June%202018_2%20Aug%202018.xlsx" TargetMode="External"/><Relationship Id="rId2" Type="http://schemas.microsoft.com/office/2011/relationships/chartColorStyle" Target="colors7.xml"/><Relationship Id="rId1" Type="http://schemas.microsoft.com/office/2011/relationships/chartStyle" Target="style7.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W:\1.%20Nabilan%20Phase%20II_2018\1.%20Program%20Management\4.%20M&amp;E\Evidence%20Matrix%20&amp;%20Learning%20Dialogue_August%202018\FINAL_Nabilan_Beneficiaries%20Table_Jan-June%202018_2%20Aug%202018.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W:\1.%20Nabilan%20Phase%20II_2018\1.%20Program%20Management\4.%20M&amp;E\Evidence%20Matrix%20&amp;%20Learning%20Dialogue_August%202018\FINAL_Nabilan_Beneficiaries%20Table_Jan-June%202018_2%20Aug%2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j-lt"/>
                <a:ea typeface="+mn-ea"/>
                <a:cs typeface="+mn-cs"/>
              </a:defRPr>
            </a:pPr>
            <a:r>
              <a:rPr lang="en-AU" sz="2400" b="1" dirty="0">
                <a:latin typeface="+mj-lt"/>
              </a:rPr>
              <a:t>Female clients by age group</a:t>
            </a:r>
          </a:p>
        </c:rich>
      </c:tx>
      <c:layout>
        <c:manualLayout>
          <c:xMode val="edge"/>
          <c:yMode val="edge"/>
          <c:x val="0.18940779665305282"/>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C6-40B2-AC1B-2E4CA8B6104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8C6-40B2-AC1B-2E4CA8B6104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8C6-40B2-AC1B-2E4CA8B6104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8C6-40B2-AC1B-2E4CA8B6104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8C6-40B2-AC1B-2E4CA8B61041}"/>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'[FINAL_Nabilan_Beneficiaries Table_Jan-June 2018_2 Aug 2018.xlsx]Mastersheet'!$B$13:$B$17</c:f>
              <c:strCache>
                <c:ptCount val="5"/>
                <c:pt idx="0">
                  <c:v>Under 5</c:v>
                </c:pt>
                <c:pt idx="1">
                  <c:v>5 — 10</c:v>
                </c:pt>
                <c:pt idx="2">
                  <c:v>11 — 15</c:v>
                </c:pt>
                <c:pt idx="3">
                  <c:v>16 — 18</c:v>
                </c:pt>
                <c:pt idx="4">
                  <c:v>Over 18</c:v>
                </c:pt>
              </c:strCache>
            </c:strRef>
          </c:cat>
          <c:val>
            <c:numRef>
              <c:f>'[FINAL_Nabilan_Beneficiaries Table_Jan-June 2018_2 Aug 2018.xlsx]Mastersheet'!$C$13:$C$17</c:f>
              <c:numCache>
                <c:formatCode>General</c:formatCode>
                <c:ptCount val="5"/>
                <c:pt idx="0">
                  <c:v>5</c:v>
                </c:pt>
                <c:pt idx="1">
                  <c:v>18</c:v>
                </c:pt>
                <c:pt idx="2">
                  <c:v>61</c:v>
                </c:pt>
                <c:pt idx="3">
                  <c:v>69</c:v>
                </c:pt>
                <c:pt idx="4">
                  <c:v>377</c:v>
                </c:pt>
              </c:numCache>
            </c:numRef>
          </c:val>
          <c:extLst>
            <c:ext xmlns:c16="http://schemas.microsoft.com/office/drawing/2014/chart" uri="{C3380CC4-5D6E-409C-BE32-E72D297353CC}">
              <c16:uniqueId val="{0000000A-68C6-40B2-AC1B-2E4CA8B61041}"/>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76346150775624488"/>
          <c:y val="0.36869727612605574"/>
          <c:w val="0.23413157002717941"/>
          <c:h val="0.4080104986905481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j-lt"/>
                <a:ea typeface="+mn-ea"/>
                <a:cs typeface="+mn-cs"/>
              </a:defRPr>
            </a:pPr>
            <a:r>
              <a:rPr lang="en-AU" sz="2400" b="1" dirty="0">
                <a:latin typeface="+mj-lt"/>
              </a:rPr>
              <a:t>Female clients by disability status</a:t>
            </a:r>
          </a:p>
        </c:rich>
      </c:tx>
      <c:layout>
        <c:manualLayout>
          <c:xMode val="edge"/>
          <c:yMode val="edge"/>
          <c:x val="0.19511951591903506"/>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pie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139A-42C0-B125-A2FA5E9F31A9}"/>
              </c:ext>
            </c:extLst>
          </c:dPt>
          <c:dPt>
            <c:idx val="1"/>
            <c:bubble3D val="0"/>
            <c:spPr>
              <a:solidFill>
                <a:srgbClr val="4472C4"/>
              </a:solidFill>
              <a:ln w="19050">
                <a:solidFill>
                  <a:schemeClr val="lt1"/>
                </a:solidFill>
              </a:ln>
              <a:effectLst/>
            </c:spPr>
            <c:extLst>
              <c:ext xmlns:c16="http://schemas.microsoft.com/office/drawing/2014/chart" uri="{C3380CC4-5D6E-409C-BE32-E72D297353CC}">
                <c16:uniqueId val="{00000003-139A-42C0-B125-A2FA5E9F31A9}"/>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j-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'[FINAL_Nabilan_Beneficiaries Table_Jan-June 2018_2 Aug 2018.xlsx]Mastersheet'!$B$48:$B$49</c:f>
              <c:strCache>
                <c:ptCount val="2"/>
                <c:pt idx="0">
                  <c:v>Has a disability</c:v>
                </c:pt>
                <c:pt idx="1">
                  <c:v>Does not have a disability</c:v>
                </c:pt>
              </c:strCache>
            </c:strRef>
          </c:cat>
          <c:val>
            <c:numRef>
              <c:f>'[FINAL_Nabilan_Beneficiaries Table_Jan-June 2018_2 Aug 2018.xlsx]Mastersheet'!$C$48:$C$49</c:f>
              <c:numCache>
                <c:formatCode>General</c:formatCode>
                <c:ptCount val="2"/>
                <c:pt idx="0">
                  <c:v>19</c:v>
                </c:pt>
                <c:pt idx="1">
                  <c:v>511</c:v>
                </c:pt>
              </c:numCache>
            </c:numRef>
          </c:val>
          <c:extLst>
            <c:ext xmlns:c16="http://schemas.microsoft.com/office/drawing/2014/chart" uri="{C3380CC4-5D6E-409C-BE32-E72D297353CC}">
              <c16:uniqueId val="{00000004-139A-42C0-B125-A2FA5E9F31A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7345046548026888"/>
          <c:y val="0.32781183234512057"/>
          <c:w val="0.24527784430590641"/>
          <c:h val="0.461385801878149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2400" b="1" dirty="0">
                <a:latin typeface="+mj-lt"/>
              </a:rPr>
              <a:t>All new clients by municipality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639183689667337"/>
          <c:y val="7.4396459352124911E-2"/>
          <c:w val="0.8367057499178473"/>
          <c:h val="0.87290742479143957"/>
        </c:manualLayout>
      </c:layout>
      <c:barChart>
        <c:barDir val="bar"/>
        <c:grouping val="clustered"/>
        <c:varyColors val="0"/>
        <c:ser>
          <c:idx val="0"/>
          <c:order val="0"/>
          <c:spPr>
            <a:solidFill>
              <a:srgbClr val="812B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Sheet1!$A$1:$A$13</c:f>
              <c:strCache>
                <c:ptCount val="13"/>
                <c:pt idx="0">
                  <c:v>Dili</c:v>
                </c:pt>
                <c:pt idx="1">
                  <c:v>Oecusse</c:v>
                </c:pt>
                <c:pt idx="2">
                  <c:v>Baucau</c:v>
                </c:pt>
                <c:pt idx="3">
                  <c:v>Covalima</c:v>
                </c:pt>
                <c:pt idx="4">
                  <c:v>Viqueque</c:v>
                </c:pt>
                <c:pt idx="5">
                  <c:v>Bobonaro</c:v>
                </c:pt>
                <c:pt idx="6">
                  <c:v>Ermera</c:v>
                </c:pt>
                <c:pt idx="7">
                  <c:v>Liquica</c:v>
                </c:pt>
                <c:pt idx="8">
                  <c:v>Lautem</c:v>
                </c:pt>
                <c:pt idx="9">
                  <c:v>Ainaro</c:v>
                </c:pt>
                <c:pt idx="10">
                  <c:v>Manufahi</c:v>
                </c:pt>
                <c:pt idx="11">
                  <c:v>Manatuto</c:v>
                </c:pt>
                <c:pt idx="12">
                  <c:v>Aileu</c:v>
                </c:pt>
              </c:strCache>
            </c:strRef>
          </c:cat>
          <c:val>
            <c:numRef>
              <c:f>Sheet1!$B$1:$B$13</c:f>
              <c:numCache>
                <c:formatCode>General</c:formatCode>
                <c:ptCount val="13"/>
                <c:pt idx="0">
                  <c:v>199</c:v>
                </c:pt>
                <c:pt idx="1">
                  <c:v>86</c:v>
                </c:pt>
                <c:pt idx="2">
                  <c:v>85</c:v>
                </c:pt>
                <c:pt idx="3">
                  <c:v>41</c:v>
                </c:pt>
                <c:pt idx="4">
                  <c:v>37</c:v>
                </c:pt>
                <c:pt idx="5">
                  <c:v>32</c:v>
                </c:pt>
                <c:pt idx="6">
                  <c:v>23</c:v>
                </c:pt>
                <c:pt idx="7">
                  <c:v>20</c:v>
                </c:pt>
                <c:pt idx="8">
                  <c:v>11</c:v>
                </c:pt>
                <c:pt idx="9">
                  <c:v>9</c:v>
                </c:pt>
                <c:pt idx="10">
                  <c:v>9</c:v>
                </c:pt>
                <c:pt idx="11">
                  <c:v>8</c:v>
                </c:pt>
                <c:pt idx="12">
                  <c:v>1</c:v>
                </c:pt>
              </c:numCache>
            </c:numRef>
          </c:val>
          <c:extLst>
            <c:ext xmlns:c16="http://schemas.microsoft.com/office/drawing/2014/chart" uri="{C3380CC4-5D6E-409C-BE32-E72D297353CC}">
              <c16:uniqueId val="{00000000-FA17-4E5D-8B76-4CAD48D3C27E}"/>
            </c:ext>
          </c:extLst>
        </c:ser>
        <c:dLbls>
          <c:dLblPos val="outEnd"/>
          <c:showLegendKey val="0"/>
          <c:showVal val="1"/>
          <c:showCatName val="0"/>
          <c:showSerName val="0"/>
          <c:showPercent val="0"/>
          <c:showBubbleSize val="0"/>
        </c:dLbls>
        <c:gapWidth val="182"/>
        <c:axId val="642934112"/>
        <c:axId val="642916400"/>
      </c:barChart>
      <c:catAx>
        <c:axId val="642934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642916400"/>
        <c:crosses val="autoZero"/>
        <c:auto val="1"/>
        <c:lblAlgn val="ctr"/>
        <c:lblOffset val="100"/>
        <c:noMultiLvlLbl val="0"/>
      </c:catAx>
      <c:valAx>
        <c:axId val="642916400"/>
        <c:scaling>
          <c:orientation val="minMax"/>
        </c:scaling>
        <c:delete val="1"/>
        <c:axPos val="b"/>
        <c:numFmt formatCode="General" sourceLinked="1"/>
        <c:majorTickMark val="none"/>
        <c:minorTickMark val="none"/>
        <c:tickLblPos val="nextTo"/>
        <c:crossAx val="64293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j-lt"/>
                <a:ea typeface="+mn-ea"/>
                <a:cs typeface="+mn-cs"/>
              </a:defRPr>
            </a:pPr>
            <a:r>
              <a:rPr lang="en-AU" sz="2400" b="1" dirty="0">
                <a:latin typeface="+mj-lt"/>
              </a:rPr>
              <a:t>All new</a:t>
            </a:r>
            <a:r>
              <a:rPr lang="en-AU" sz="2400" b="1" baseline="0" dirty="0">
                <a:latin typeface="+mj-lt"/>
              </a:rPr>
              <a:t> clients by case type</a:t>
            </a:r>
            <a:endParaRPr lang="en-AU" sz="2400" b="1" dirty="0">
              <a:latin typeface="+mj-lt"/>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barChart>
        <c:barDir val="bar"/>
        <c:grouping val="clustered"/>
        <c:varyColors val="0"/>
        <c:ser>
          <c:idx val="0"/>
          <c:order val="0"/>
          <c:spPr>
            <a:solidFill>
              <a:srgbClr val="812B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Mastersheet!$B$105:$B$112</c:f>
              <c:strCache>
                <c:ptCount val="8"/>
                <c:pt idx="0">
                  <c:v>Domestic violence, physical violence</c:v>
                </c:pt>
                <c:pt idx="1">
                  <c:v>Sexual violence only, not domestic violence</c:v>
                </c:pt>
                <c:pt idx="2">
                  <c:v>Physical violence only, not domestic violence</c:v>
                </c:pt>
                <c:pt idx="3">
                  <c:v>Civil (including “abandoment”)</c:v>
                </c:pt>
                <c:pt idx="4">
                  <c:v>Domestic violence, combined violence</c:v>
                </c:pt>
                <c:pt idx="5">
                  <c:v>Domestic violence, sexual violence</c:v>
                </c:pt>
                <c:pt idx="6">
                  <c:v>Other</c:v>
                </c:pt>
                <c:pt idx="7">
                  <c:v>Domestic violence, psychological violence </c:v>
                </c:pt>
              </c:strCache>
            </c:strRef>
          </c:cat>
          <c:val>
            <c:numRef>
              <c:f>Mastersheet!$C$105:$C$112</c:f>
              <c:numCache>
                <c:formatCode>General</c:formatCode>
                <c:ptCount val="8"/>
                <c:pt idx="0">
                  <c:v>278</c:v>
                </c:pt>
                <c:pt idx="1">
                  <c:v>104</c:v>
                </c:pt>
                <c:pt idx="2">
                  <c:v>47</c:v>
                </c:pt>
                <c:pt idx="3">
                  <c:v>43</c:v>
                </c:pt>
                <c:pt idx="4">
                  <c:v>40</c:v>
                </c:pt>
                <c:pt idx="5">
                  <c:v>33</c:v>
                </c:pt>
                <c:pt idx="6">
                  <c:v>11</c:v>
                </c:pt>
                <c:pt idx="7">
                  <c:v>5</c:v>
                </c:pt>
              </c:numCache>
            </c:numRef>
          </c:val>
          <c:extLst>
            <c:ext xmlns:c16="http://schemas.microsoft.com/office/drawing/2014/chart" uri="{C3380CC4-5D6E-409C-BE32-E72D297353CC}">
              <c16:uniqueId val="{00000000-E401-4E09-8CB9-2FCEEC4352D2}"/>
            </c:ext>
          </c:extLst>
        </c:ser>
        <c:dLbls>
          <c:dLblPos val="outEnd"/>
          <c:showLegendKey val="0"/>
          <c:showVal val="1"/>
          <c:showCatName val="0"/>
          <c:showSerName val="0"/>
          <c:showPercent val="0"/>
          <c:showBubbleSize val="0"/>
        </c:dLbls>
        <c:gapWidth val="182"/>
        <c:axId val="565141624"/>
        <c:axId val="565137360"/>
      </c:barChart>
      <c:catAx>
        <c:axId val="565141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565137360"/>
        <c:crosses val="autoZero"/>
        <c:auto val="1"/>
        <c:lblAlgn val="ctr"/>
        <c:lblOffset val="100"/>
        <c:noMultiLvlLbl val="0"/>
      </c:catAx>
      <c:valAx>
        <c:axId val="565137360"/>
        <c:scaling>
          <c:orientation val="minMax"/>
        </c:scaling>
        <c:delete val="1"/>
        <c:axPos val="b"/>
        <c:numFmt formatCode="General" sourceLinked="1"/>
        <c:majorTickMark val="none"/>
        <c:minorTickMark val="none"/>
        <c:tickLblPos val="nextTo"/>
        <c:crossAx val="565141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j-lt"/>
                <a:ea typeface="+mn-ea"/>
                <a:cs typeface="+mn-cs"/>
              </a:defRPr>
            </a:pPr>
            <a:r>
              <a:rPr lang="en-AU" sz="2400" b="1" dirty="0">
                <a:latin typeface="+mj-lt"/>
              </a:rPr>
              <a:t>Cases monitored by type</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JSMP!$B$17:$B$22</c:f>
              <c:strCache>
                <c:ptCount val="6"/>
                <c:pt idx="0">
                  <c:v>DV physical violence</c:v>
                </c:pt>
                <c:pt idx="1">
                  <c:v>DV sexual violence</c:v>
                </c:pt>
                <c:pt idx="2">
                  <c:v>Sexual violence </c:v>
                </c:pt>
                <c:pt idx="3">
                  <c:v>Physical violence</c:v>
                </c:pt>
                <c:pt idx="4">
                  <c:v>Civil (including “abandoment”)</c:v>
                </c:pt>
                <c:pt idx="5">
                  <c:v>Other</c:v>
                </c:pt>
              </c:strCache>
            </c:strRef>
          </c:cat>
          <c:val>
            <c:numRef>
              <c:f>JSMP!$C$17:$C$22</c:f>
            </c:numRef>
          </c:val>
          <c:extLst>
            <c:ext xmlns:c16="http://schemas.microsoft.com/office/drawing/2014/chart" uri="{C3380CC4-5D6E-409C-BE32-E72D297353CC}">
              <c16:uniqueId val="{00000000-8F10-4649-AB25-3D35A03746AC}"/>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JSMP!$B$17:$B$22</c:f>
              <c:strCache>
                <c:ptCount val="6"/>
                <c:pt idx="0">
                  <c:v>DV physical violence</c:v>
                </c:pt>
                <c:pt idx="1">
                  <c:v>DV sexual violence</c:v>
                </c:pt>
                <c:pt idx="2">
                  <c:v>Sexual violence </c:v>
                </c:pt>
                <c:pt idx="3">
                  <c:v>Physical violence</c:v>
                </c:pt>
                <c:pt idx="4">
                  <c:v>Civil (including “abandoment”)</c:v>
                </c:pt>
                <c:pt idx="5">
                  <c:v>Other</c:v>
                </c:pt>
              </c:strCache>
            </c:strRef>
          </c:cat>
          <c:val>
            <c:numRef>
              <c:f>JSMP!$D$17:$D$22</c:f>
            </c:numRef>
          </c:val>
          <c:extLst>
            <c:ext xmlns:c16="http://schemas.microsoft.com/office/drawing/2014/chart" uri="{C3380CC4-5D6E-409C-BE32-E72D297353CC}">
              <c16:uniqueId val="{00000001-8F10-4649-AB25-3D35A03746AC}"/>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JSMP!$B$17:$B$22</c:f>
              <c:strCache>
                <c:ptCount val="6"/>
                <c:pt idx="0">
                  <c:v>DV physical violence</c:v>
                </c:pt>
                <c:pt idx="1">
                  <c:v>DV sexual violence</c:v>
                </c:pt>
                <c:pt idx="2">
                  <c:v>Sexual violence </c:v>
                </c:pt>
                <c:pt idx="3">
                  <c:v>Physical violence</c:v>
                </c:pt>
                <c:pt idx="4">
                  <c:v>Civil (including “abandoment”)</c:v>
                </c:pt>
                <c:pt idx="5">
                  <c:v>Other</c:v>
                </c:pt>
              </c:strCache>
            </c:strRef>
          </c:cat>
          <c:val>
            <c:numRef>
              <c:f>JSMP!$E$17:$E$22</c:f>
            </c:numRef>
          </c:val>
          <c:extLst>
            <c:ext xmlns:c16="http://schemas.microsoft.com/office/drawing/2014/chart" uri="{C3380CC4-5D6E-409C-BE32-E72D297353CC}">
              <c16:uniqueId val="{00000002-8F10-4649-AB25-3D35A03746AC}"/>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JSMP!$B$17:$B$22</c:f>
              <c:strCache>
                <c:ptCount val="6"/>
                <c:pt idx="0">
                  <c:v>DV physical violence</c:v>
                </c:pt>
                <c:pt idx="1">
                  <c:v>DV sexual violence</c:v>
                </c:pt>
                <c:pt idx="2">
                  <c:v>Sexual violence </c:v>
                </c:pt>
                <c:pt idx="3">
                  <c:v>Physical violence</c:v>
                </c:pt>
                <c:pt idx="4">
                  <c:v>Civil (including “abandoment”)</c:v>
                </c:pt>
                <c:pt idx="5">
                  <c:v>Other</c:v>
                </c:pt>
              </c:strCache>
            </c:strRef>
          </c:cat>
          <c:val>
            <c:numRef>
              <c:f>JSMP!$F$17:$F$22</c:f>
            </c:numRef>
          </c:val>
          <c:extLst>
            <c:ext xmlns:c16="http://schemas.microsoft.com/office/drawing/2014/chart" uri="{C3380CC4-5D6E-409C-BE32-E72D297353CC}">
              <c16:uniqueId val="{00000003-8F10-4649-AB25-3D35A03746AC}"/>
            </c:ext>
          </c:extLst>
        </c:ser>
        <c:ser>
          <c:idx val="4"/>
          <c:order val="4"/>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JSMP!$B$17:$B$22</c:f>
              <c:strCache>
                <c:ptCount val="6"/>
                <c:pt idx="0">
                  <c:v>DV physical violence</c:v>
                </c:pt>
                <c:pt idx="1">
                  <c:v>DV sexual violence</c:v>
                </c:pt>
                <c:pt idx="2">
                  <c:v>Sexual violence </c:v>
                </c:pt>
                <c:pt idx="3">
                  <c:v>Physical violence</c:v>
                </c:pt>
                <c:pt idx="4">
                  <c:v>Civil (including “abandoment”)</c:v>
                </c:pt>
                <c:pt idx="5">
                  <c:v>Other</c:v>
                </c:pt>
              </c:strCache>
            </c:strRef>
          </c:cat>
          <c:val>
            <c:numRef>
              <c:f>JSMP!$G$17:$G$22</c:f>
            </c:numRef>
          </c:val>
          <c:extLst>
            <c:ext xmlns:c16="http://schemas.microsoft.com/office/drawing/2014/chart" uri="{C3380CC4-5D6E-409C-BE32-E72D297353CC}">
              <c16:uniqueId val="{00000004-8F10-4649-AB25-3D35A03746AC}"/>
            </c:ext>
          </c:extLst>
        </c:ser>
        <c:ser>
          <c:idx val="5"/>
          <c:order val="5"/>
          <c:spPr>
            <a:solidFill>
              <a:srgbClr val="812B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JSMP!$B$17:$B$22</c:f>
              <c:strCache>
                <c:ptCount val="6"/>
                <c:pt idx="0">
                  <c:v>DV physical violence</c:v>
                </c:pt>
                <c:pt idx="1">
                  <c:v>DV sexual violence</c:v>
                </c:pt>
                <c:pt idx="2">
                  <c:v>Sexual violence </c:v>
                </c:pt>
                <c:pt idx="3">
                  <c:v>Physical violence</c:v>
                </c:pt>
                <c:pt idx="4">
                  <c:v>Civil (including “abandoment”)</c:v>
                </c:pt>
                <c:pt idx="5">
                  <c:v>Other</c:v>
                </c:pt>
              </c:strCache>
            </c:strRef>
          </c:cat>
          <c:val>
            <c:numRef>
              <c:f>JSMP!$H$17:$H$22</c:f>
              <c:numCache>
                <c:formatCode>General</c:formatCode>
                <c:ptCount val="6"/>
                <c:pt idx="0">
                  <c:v>280</c:v>
                </c:pt>
                <c:pt idx="1">
                  <c:v>7</c:v>
                </c:pt>
                <c:pt idx="2">
                  <c:v>29</c:v>
                </c:pt>
                <c:pt idx="3">
                  <c:v>108</c:v>
                </c:pt>
                <c:pt idx="4">
                  <c:v>2</c:v>
                </c:pt>
                <c:pt idx="5">
                  <c:v>89</c:v>
                </c:pt>
              </c:numCache>
            </c:numRef>
          </c:val>
          <c:extLst>
            <c:ext xmlns:c16="http://schemas.microsoft.com/office/drawing/2014/chart" uri="{C3380CC4-5D6E-409C-BE32-E72D297353CC}">
              <c16:uniqueId val="{00000005-8F10-4649-AB25-3D35A03746AC}"/>
            </c:ext>
          </c:extLst>
        </c:ser>
        <c:dLbls>
          <c:dLblPos val="outEnd"/>
          <c:showLegendKey val="0"/>
          <c:showVal val="1"/>
          <c:showCatName val="0"/>
          <c:showSerName val="0"/>
          <c:showPercent val="0"/>
          <c:showBubbleSize val="0"/>
        </c:dLbls>
        <c:gapWidth val="182"/>
        <c:axId val="565134080"/>
        <c:axId val="565133424"/>
      </c:barChart>
      <c:catAx>
        <c:axId val="565134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565133424"/>
        <c:crosses val="autoZero"/>
        <c:auto val="1"/>
        <c:lblAlgn val="ctr"/>
        <c:lblOffset val="100"/>
        <c:noMultiLvlLbl val="0"/>
      </c:catAx>
      <c:valAx>
        <c:axId val="565133424"/>
        <c:scaling>
          <c:orientation val="minMax"/>
        </c:scaling>
        <c:delete val="1"/>
        <c:axPos val="l"/>
        <c:numFmt formatCode="General" sourceLinked="1"/>
        <c:majorTickMark val="out"/>
        <c:minorTickMark val="none"/>
        <c:tickLblPos val="nextTo"/>
        <c:crossAx val="565134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'[FINAL_Nabilan_Beneficiaries Table_Jan-June 2018_2 Aug 2018.xlsx]Mastersheet'!$J$70:$J$71</cx:f>
        <cx:lvl ptCount="2">
          <cx:pt idx="0">Within referral network</cx:pt>
          <cx:pt idx="1">Outside referral network</cx:pt>
        </cx:lvl>
      </cx:strDim>
      <cx:numDim type="size">
        <cx:f>'[FINAL_Nabilan_Beneficiaries Table_Jan-June 2018_2 Aug 2018.xlsx]Mastersheet'!$K$70:$K$71</cx:f>
        <cx:lvl ptCount="2" formatCode="General">
          <cx:pt idx="0">456</cx:pt>
          <cx:pt idx="1">105</cx:pt>
        </cx:lvl>
      </cx:numDim>
    </cx:data>
  </cx:chartData>
  <cx:chart>
    <cx:title pos="t" align="ctr" overlay="0">
      <cx:tx>
        <cx:rich>
          <a:bodyPr spcFirstLastPara="1" vertOverflow="ellipsis" wrap="square" lIns="0" tIns="0" rIns="0" bIns="0" anchor="ctr" anchorCtr="1"/>
          <a:lstStyle/>
          <a:p>
            <a:pPr algn="ctr">
              <a:defRPr/>
            </a:pPr>
            <a:r>
              <a:rPr lang="en-US" sz="2400" b="1">
                <a:latin typeface="+mj-lt"/>
              </a:rPr>
              <a:t>Referrals to Partners</a:t>
            </a:r>
          </a:p>
        </cx:rich>
      </cx:tx>
    </cx:title>
    <cx:plotArea>
      <cx:plotAreaRegion>
        <cx:series layoutId="treemap" uniqueId="{9102C5E3-A549-4DA8-905E-7800204F0AFC}">
          <cx:dataLabels pos="inEnd">
            <cx:txPr>
              <a:bodyPr spcFirstLastPara="1" vertOverflow="ellipsis" wrap="square" lIns="0" tIns="0" rIns="0" bIns="0" anchor="ctr" anchorCtr="1">
                <a:spAutoFit/>
              </a:bodyPr>
              <a:lstStyle/>
              <a:p>
                <a:pPr>
                  <a:defRPr sz="1800">
                    <a:latin typeface="+mj-lt"/>
                  </a:defRPr>
                </a:pPr>
                <a:endParaRPr lang="en-US" sz="1800">
                  <a:latin typeface="+mj-lt"/>
                </a:endParaRPr>
              </a:p>
            </cx:txPr>
            <cx:visibility seriesName="0" categoryName="1" value="0"/>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'[FINAL_Nabilan_Beneficiaries Table_Jan-June 2018_2 Aug 2018.xlsx]Mastersheet'!$J$95:$J$96</cx:f>
        <cx:lvl ptCount="2">
          <cx:pt idx="0">Within referral network</cx:pt>
          <cx:pt idx="1">Outside referral network</cx:pt>
        </cx:lvl>
      </cx:strDim>
      <cx:numDim type="size">
        <cx:f>'[FINAL_Nabilan_Beneficiaries Table_Jan-June 2018_2 Aug 2018.xlsx]Mastersheet'!$K$95:$K$96</cx:f>
        <cx:lvl ptCount="2" formatCode="General">
          <cx:pt idx="0">396</cx:pt>
          <cx:pt idx="1">130</cx:pt>
        </cx:lvl>
      </cx:numDim>
    </cx:data>
  </cx:chartData>
  <cx:chart>
    <cx:title pos="t" align="ctr" overlay="0">
      <cx:tx>
        <cx:rich>
          <a:bodyPr spcFirstLastPara="1" vertOverflow="ellipsis" wrap="square" lIns="0" tIns="0" rIns="0" bIns="0" anchor="ctr" anchorCtr="1"/>
          <a:lstStyle/>
          <a:p>
            <a:pPr algn="ctr">
              <a:defRPr/>
            </a:pPr>
            <a:r>
              <a:rPr lang="en-US" sz="2400" b="1">
                <a:latin typeface="+mj-lt"/>
              </a:rPr>
              <a:t>Referrals made by Partners</a:t>
            </a:r>
          </a:p>
        </cx:rich>
      </cx:tx>
    </cx:title>
    <cx:plotArea>
      <cx:plotAreaRegion>
        <cx:series layoutId="treemap" uniqueId="{37109B1F-02EA-435F-8D6E-2F0F0330BB6E}">
          <cx:dataLabels pos="inEnd">
            <cx:txPr>
              <a:bodyPr spcFirstLastPara="1" vertOverflow="ellipsis" wrap="square" lIns="0" tIns="0" rIns="0" bIns="0" anchor="ctr" anchorCtr="1">
                <a:spAutoFit/>
              </a:bodyPr>
              <a:lstStyle/>
              <a:p>
                <a:pPr>
                  <a:defRPr sz="1800">
                    <a:latin typeface="+mj-lt"/>
                  </a:defRPr>
                </a:pPr>
                <a:endParaRPr lang="en-US" sz="1800">
                  <a:latin typeface="+mj-lt"/>
                </a:endParaRPr>
              </a:p>
            </cx:txPr>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0.46527</cdr:x>
      <cdr:y>0.10679</cdr:y>
    </cdr:from>
    <cdr:to>
      <cdr:x>1</cdr:x>
      <cdr:y>0.76575</cdr:y>
    </cdr:to>
    <cdr:sp macro="" textlink="">
      <cdr:nvSpPr>
        <cdr:cNvPr id="3" name="Rectangle 2"/>
        <cdr:cNvSpPr/>
      </cdr:nvSpPr>
      <cdr:spPr>
        <a:xfrm xmlns:a="http://schemas.openxmlformats.org/drawingml/2006/main">
          <a:off x="3845502" y="643401"/>
          <a:ext cx="4419590" cy="3970318"/>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i="1" dirty="0">
              <a:latin typeface="+mj-lt"/>
            </a:rPr>
            <a:t>Municipalities by population density:</a:t>
          </a:r>
        </a:p>
        <a:p xmlns:a="http://schemas.openxmlformats.org/drawingml/2006/main">
          <a:r>
            <a:rPr lang="en-US" i="1" dirty="0">
              <a:latin typeface="+mj-lt"/>
            </a:rPr>
            <a:t>1. Dili</a:t>
          </a:r>
        </a:p>
        <a:p xmlns:a="http://schemas.openxmlformats.org/drawingml/2006/main">
          <a:r>
            <a:rPr lang="en-US" i="1" dirty="0">
              <a:latin typeface="+mj-lt"/>
            </a:rPr>
            <a:t>2. </a:t>
          </a:r>
          <a:r>
            <a:rPr lang="en-US" b="1" i="1" dirty="0">
              <a:latin typeface="+mj-lt"/>
            </a:rPr>
            <a:t>Ermera</a:t>
          </a:r>
        </a:p>
        <a:p xmlns:a="http://schemas.openxmlformats.org/drawingml/2006/main">
          <a:r>
            <a:rPr lang="en-US" i="1" dirty="0">
              <a:latin typeface="+mj-lt"/>
            </a:rPr>
            <a:t>3. Baucau</a:t>
          </a:r>
        </a:p>
        <a:p xmlns:a="http://schemas.openxmlformats.org/drawingml/2006/main">
          <a:r>
            <a:rPr lang="en-US" i="1" dirty="0">
              <a:latin typeface="+mj-lt"/>
            </a:rPr>
            <a:t>4. Bobonaro</a:t>
          </a:r>
        </a:p>
        <a:p xmlns:a="http://schemas.openxmlformats.org/drawingml/2006/main">
          <a:r>
            <a:rPr lang="en-US" i="1" dirty="0">
              <a:latin typeface="+mj-lt"/>
            </a:rPr>
            <a:t>5. Viqueque</a:t>
          </a:r>
        </a:p>
        <a:p xmlns:a="http://schemas.openxmlformats.org/drawingml/2006/main">
          <a:r>
            <a:rPr lang="en-US" i="1" dirty="0">
              <a:latin typeface="+mj-lt"/>
            </a:rPr>
            <a:t>6. Oecusse</a:t>
          </a:r>
        </a:p>
        <a:p xmlns:a="http://schemas.openxmlformats.org/drawingml/2006/main">
          <a:r>
            <a:rPr lang="en-US" i="1" dirty="0">
              <a:latin typeface="+mj-lt"/>
            </a:rPr>
            <a:t>7. Liquica</a:t>
          </a:r>
        </a:p>
        <a:p xmlns:a="http://schemas.openxmlformats.org/drawingml/2006/main">
          <a:r>
            <a:rPr lang="en-US" i="1" dirty="0">
              <a:latin typeface="+mj-lt"/>
            </a:rPr>
            <a:t>8. Lautem</a:t>
          </a:r>
        </a:p>
        <a:p xmlns:a="http://schemas.openxmlformats.org/drawingml/2006/main">
          <a:r>
            <a:rPr lang="en-US" i="1" dirty="0">
              <a:latin typeface="+mj-lt"/>
            </a:rPr>
            <a:t>9. Covalima</a:t>
          </a:r>
        </a:p>
        <a:p xmlns:a="http://schemas.openxmlformats.org/drawingml/2006/main">
          <a:r>
            <a:rPr lang="en-US" i="1" dirty="0">
              <a:latin typeface="+mj-lt"/>
            </a:rPr>
            <a:t>10. Ainaro</a:t>
          </a:r>
        </a:p>
        <a:p xmlns:a="http://schemas.openxmlformats.org/drawingml/2006/main">
          <a:r>
            <a:rPr lang="en-US" i="1" dirty="0">
              <a:latin typeface="+mj-lt"/>
            </a:rPr>
            <a:t>11. Manufahi</a:t>
          </a:r>
        </a:p>
        <a:p xmlns:a="http://schemas.openxmlformats.org/drawingml/2006/main">
          <a:r>
            <a:rPr lang="en-US" i="1" dirty="0">
              <a:latin typeface="+mj-lt"/>
            </a:rPr>
            <a:t>12. Aileu</a:t>
          </a:r>
        </a:p>
        <a:p xmlns:a="http://schemas.openxmlformats.org/drawingml/2006/main">
          <a:r>
            <a:rPr lang="en-US" i="1" dirty="0">
              <a:latin typeface="+mj-lt"/>
            </a:rPr>
            <a:t>13. Manatuto</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2C1F31E6-51A0-4304-92E5-CBC11F9316A5}" type="datetimeFigureOut">
              <a:rPr lang="en-AU" smtClean="0"/>
              <a:t>26/03/2021</a:t>
            </a:fld>
            <a:endParaRPr lang="en-AU"/>
          </a:p>
        </p:txBody>
      </p:sp>
      <p:sp>
        <p:nvSpPr>
          <p:cNvPr id="4" name="Footer Placeholder 3"/>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D8BBDC00-2D9D-4027-AAC7-F279C6CF987C}" type="slidenum">
              <a:rPr lang="en-AU" smtClean="0"/>
              <a:t>‹#›</a:t>
            </a:fld>
            <a:endParaRPr lang="en-AU"/>
          </a:p>
        </p:txBody>
      </p:sp>
    </p:spTree>
    <p:extLst>
      <p:ext uri="{BB962C8B-B14F-4D97-AF65-F5344CB8AC3E}">
        <p14:creationId xmlns:p14="http://schemas.microsoft.com/office/powerpoint/2010/main" val="18684902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A2F467E-853F-43C5-ACBD-6EDC379B1791}" type="datetimeFigureOut">
              <a:rPr lang="en-AU" smtClean="0"/>
              <a:t>26/03/2021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164DD7A-3B7F-431D-B914-78CB98C92E30}" type="slidenum">
              <a:rPr lang="en-AU" smtClean="0"/>
              <a:t>‹#›</a:t>
            </a:fld>
            <a:endParaRPr lang="en-AU" dirty="0"/>
          </a:p>
        </p:txBody>
      </p:sp>
    </p:spTree>
    <p:extLst>
      <p:ext uri="{BB962C8B-B14F-4D97-AF65-F5344CB8AC3E}">
        <p14:creationId xmlns:p14="http://schemas.microsoft.com/office/powerpoint/2010/main" val="313453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A2F467E-853F-43C5-ACBD-6EDC379B1791}" type="datetimeFigureOut">
              <a:rPr lang="en-AU" smtClean="0"/>
              <a:t>26/03/2021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164DD7A-3B7F-431D-B914-78CB98C92E30}" type="slidenum">
              <a:rPr lang="en-AU" smtClean="0"/>
              <a:t>‹#›</a:t>
            </a:fld>
            <a:endParaRPr lang="en-AU" dirty="0"/>
          </a:p>
        </p:txBody>
      </p:sp>
    </p:spTree>
    <p:extLst>
      <p:ext uri="{BB962C8B-B14F-4D97-AF65-F5344CB8AC3E}">
        <p14:creationId xmlns:p14="http://schemas.microsoft.com/office/powerpoint/2010/main" val="352706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A2F467E-853F-43C5-ACBD-6EDC379B1791}" type="datetimeFigureOut">
              <a:rPr lang="en-AU" smtClean="0"/>
              <a:t>26/03/2021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164DD7A-3B7F-431D-B914-78CB98C92E30}" type="slidenum">
              <a:rPr lang="en-AU" smtClean="0"/>
              <a:t>‹#›</a:t>
            </a:fld>
            <a:endParaRPr lang="en-AU" dirty="0"/>
          </a:p>
        </p:txBody>
      </p:sp>
    </p:spTree>
    <p:extLst>
      <p:ext uri="{BB962C8B-B14F-4D97-AF65-F5344CB8AC3E}">
        <p14:creationId xmlns:p14="http://schemas.microsoft.com/office/powerpoint/2010/main" val="49846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A2F467E-853F-43C5-ACBD-6EDC379B1791}" type="datetimeFigureOut">
              <a:rPr lang="en-AU" smtClean="0"/>
              <a:t>26/03/2021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164DD7A-3B7F-431D-B914-78CB98C92E30}" type="slidenum">
              <a:rPr lang="en-AU" smtClean="0"/>
              <a:t>‹#›</a:t>
            </a:fld>
            <a:endParaRPr lang="en-AU" dirty="0"/>
          </a:p>
        </p:txBody>
      </p:sp>
    </p:spTree>
    <p:extLst>
      <p:ext uri="{BB962C8B-B14F-4D97-AF65-F5344CB8AC3E}">
        <p14:creationId xmlns:p14="http://schemas.microsoft.com/office/powerpoint/2010/main" val="279951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2F467E-853F-43C5-ACBD-6EDC379B1791}" type="datetimeFigureOut">
              <a:rPr lang="en-AU" smtClean="0"/>
              <a:t>26/03/2021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164DD7A-3B7F-431D-B914-78CB98C92E30}" type="slidenum">
              <a:rPr lang="en-AU" smtClean="0"/>
              <a:t>‹#›</a:t>
            </a:fld>
            <a:endParaRPr lang="en-AU" dirty="0"/>
          </a:p>
        </p:txBody>
      </p:sp>
    </p:spTree>
    <p:extLst>
      <p:ext uri="{BB962C8B-B14F-4D97-AF65-F5344CB8AC3E}">
        <p14:creationId xmlns:p14="http://schemas.microsoft.com/office/powerpoint/2010/main" val="405463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A2F467E-853F-43C5-ACBD-6EDC379B1791}" type="datetimeFigureOut">
              <a:rPr lang="en-AU" smtClean="0"/>
              <a:t>26/03/2021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164DD7A-3B7F-431D-B914-78CB98C92E30}" type="slidenum">
              <a:rPr lang="en-AU" smtClean="0"/>
              <a:t>‹#›</a:t>
            </a:fld>
            <a:endParaRPr lang="en-AU" dirty="0"/>
          </a:p>
        </p:txBody>
      </p:sp>
    </p:spTree>
    <p:extLst>
      <p:ext uri="{BB962C8B-B14F-4D97-AF65-F5344CB8AC3E}">
        <p14:creationId xmlns:p14="http://schemas.microsoft.com/office/powerpoint/2010/main" val="162120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A2F467E-853F-43C5-ACBD-6EDC379B1791}" type="datetimeFigureOut">
              <a:rPr lang="en-AU" smtClean="0"/>
              <a:t>26/03/2021</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164DD7A-3B7F-431D-B914-78CB98C92E30}" type="slidenum">
              <a:rPr lang="en-AU" smtClean="0"/>
              <a:t>‹#›</a:t>
            </a:fld>
            <a:endParaRPr lang="en-AU" dirty="0"/>
          </a:p>
        </p:txBody>
      </p:sp>
    </p:spTree>
    <p:extLst>
      <p:ext uri="{BB962C8B-B14F-4D97-AF65-F5344CB8AC3E}">
        <p14:creationId xmlns:p14="http://schemas.microsoft.com/office/powerpoint/2010/main" val="350361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A2F467E-853F-43C5-ACBD-6EDC379B1791}" type="datetimeFigureOut">
              <a:rPr lang="en-AU" smtClean="0"/>
              <a:t>26/03/2021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164DD7A-3B7F-431D-B914-78CB98C92E30}" type="slidenum">
              <a:rPr lang="en-AU" smtClean="0"/>
              <a:t>‹#›</a:t>
            </a:fld>
            <a:endParaRPr lang="en-AU" dirty="0"/>
          </a:p>
        </p:txBody>
      </p:sp>
    </p:spTree>
    <p:extLst>
      <p:ext uri="{BB962C8B-B14F-4D97-AF65-F5344CB8AC3E}">
        <p14:creationId xmlns:p14="http://schemas.microsoft.com/office/powerpoint/2010/main" val="89420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F467E-853F-43C5-ACBD-6EDC379B1791}" type="datetimeFigureOut">
              <a:rPr lang="en-AU" smtClean="0"/>
              <a:t>26/03/2021</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164DD7A-3B7F-431D-B914-78CB98C92E30}" type="slidenum">
              <a:rPr lang="en-AU" smtClean="0"/>
              <a:t>‹#›</a:t>
            </a:fld>
            <a:endParaRPr lang="en-AU" dirty="0"/>
          </a:p>
        </p:txBody>
      </p:sp>
    </p:spTree>
    <p:extLst>
      <p:ext uri="{BB962C8B-B14F-4D97-AF65-F5344CB8AC3E}">
        <p14:creationId xmlns:p14="http://schemas.microsoft.com/office/powerpoint/2010/main" val="37241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F467E-853F-43C5-ACBD-6EDC379B1791}" type="datetimeFigureOut">
              <a:rPr lang="en-AU" smtClean="0"/>
              <a:t>26/03/2021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164DD7A-3B7F-431D-B914-78CB98C92E30}" type="slidenum">
              <a:rPr lang="en-AU" smtClean="0"/>
              <a:t>‹#›</a:t>
            </a:fld>
            <a:endParaRPr lang="en-AU" dirty="0"/>
          </a:p>
        </p:txBody>
      </p:sp>
    </p:spTree>
    <p:extLst>
      <p:ext uri="{BB962C8B-B14F-4D97-AF65-F5344CB8AC3E}">
        <p14:creationId xmlns:p14="http://schemas.microsoft.com/office/powerpoint/2010/main" val="35854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F467E-853F-43C5-ACBD-6EDC379B1791}" type="datetimeFigureOut">
              <a:rPr lang="en-AU" smtClean="0"/>
              <a:t>26/03/2021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164DD7A-3B7F-431D-B914-78CB98C92E30}" type="slidenum">
              <a:rPr lang="en-AU" smtClean="0"/>
              <a:t>‹#›</a:t>
            </a:fld>
            <a:endParaRPr lang="en-AU" dirty="0"/>
          </a:p>
        </p:txBody>
      </p:sp>
    </p:spTree>
    <p:extLst>
      <p:ext uri="{BB962C8B-B14F-4D97-AF65-F5344CB8AC3E}">
        <p14:creationId xmlns:p14="http://schemas.microsoft.com/office/powerpoint/2010/main" val="313642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F467E-853F-43C5-ACBD-6EDC379B1791}" type="datetimeFigureOut">
              <a:rPr lang="en-AU" smtClean="0"/>
              <a:t>26/03/2021</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4DD7A-3B7F-431D-B914-78CB98C92E30}" type="slidenum">
              <a:rPr lang="en-AU" smtClean="0"/>
              <a:t>‹#›</a:t>
            </a:fld>
            <a:endParaRPr lang="en-AU" dirty="0"/>
          </a:p>
        </p:txBody>
      </p:sp>
    </p:spTree>
    <p:extLst>
      <p:ext uri="{BB962C8B-B14F-4D97-AF65-F5344CB8AC3E}">
        <p14:creationId xmlns:p14="http://schemas.microsoft.com/office/powerpoint/2010/main" val="2757287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4/relationships/chartEx" Target="../charts/chartEx1.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14/relationships/chartEx" Target="../charts/chartEx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5441" y="-864296"/>
            <a:ext cx="12317441" cy="6858000"/>
          </a:xfrm>
          <a:prstGeom prst="rect">
            <a:avLst/>
          </a:prstGeom>
        </p:spPr>
      </p:pic>
      <p:sp>
        <p:nvSpPr>
          <p:cNvPr id="4" name="TextBox 3"/>
          <p:cNvSpPr txBox="1"/>
          <p:nvPr/>
        </p:nvSpPr>
        <p:spPr>
          <a:xfrm>
            <a:off x="421023" y="429437"/>
            <a:ext cx="3832965" cy="1569660"/>
          </a:xfrm>
          <a:prstGeom prst="rect">
            <a:avLst/>
          </a:prstGeom>
          <a:noFill/>
        </p:spPr>
        <p:txBody>
          <a:bodyPr wrap="square" rtlCol="0">
            <a:spAutoFit/>
          </a:bodyPr>
          <a:lstStyle/>
          <a:p>
            <a:r>
              <a:rPr lang="en-US" sz="3200" b="1" dirty="0">
                <a:solidFill>
                  <a:schemeClr val="bg1"/>
                </a:solidFill>
                <a:latin typeface="+mj-lt"/>
              </a:rPr>
              <a:t>Nabilan 6 monthly progress briefing</a:t>
            </a:r>
          </a:p>
          <a:p>
            <a:r>
              <a:rPr lang="en-US" sz="3200" b="1" dirty="0">
                <a:solidFill>
                  <a:schemeClr val="bg1"/>
                </a:solidFill>
                <a:latin typeface="+mj-lt"/>
              </a:rPr>
              <a:t>January – June 2018</a:t>
            </a:r>
            <a:endParaRPr lang="en-AU" sz="3200" b="1" dirty="0">
              <a:solidFill>
                <a:schemeClr val="bg1"/>
              </a:solidFill>
              <a:latin typeface="+mj-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6457" y="6126302"/>
            <a:ext cx="1753644" cy="731698"/>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192011" y="6075122"/>
            <a:ext cx="1797484" cy="78287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023" y="6126302"/>
            <a:ext cx="1504916" cy="675495"/>
          </a:xfrm>
          <a:prstGeom prst="rect">
            <a:avLst/>
          </a:prstGeom>
        </p:spPr>
      </p:pic>
    </p:spTree>
    <p:extLst>
      <p:ext uri="{BB962C8B-B14F-4D97-AF65-F5344CB8AC3E}">
        <p14:creationId xmlns:p14="http://schemas.microsoft.com/office/powerpoint/2010/main" val="113202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071" y="4509365"/>
            <a:ext cx="5384104" cy="1631216"/>
          </a:xfrm>
          <a:prstGeom prst="rect">
            <a:avLst/>
          </a:prstGeom>
        </p:spPr>
        <p:txBody>
          <a:bodyPr wrap="square">
            <a:spAutoFit/>
          </a:bodyPr>
          <a:lstStyle/>
          <a:p>
            <a:pPr>
              <a:spcBef>
                <a:spcPts val="1200"/>
              </a:spcBef>
            </a:pPr>
            <a:r>
              <a:rPr lang="en-US" sz="2000" dirty="0">
                <a:solidFill>
                  <a:srgbClr val="000000"/>
                </a:solidFill>
                <a:latin typeface="+mj-lt"/>
                <a:ea typeface="Times New Roman" panose="02020603050405020304" pitchFamily="18" charset="0"/>
              </a:rPr>
              <a:t>Partners received 561 </a:t>
            </a:r>
            <a:r>
              <a:rPr lang="en-US" sz="2000">
                <a:solidFill>
                  <a:srgbClr val="000000"/>
                </a:solidFill>
                <a:latin typeface="+mj-lt"/>
                <a:ea typeface="Times New Roman" panose="02020603050405020304" pitchFamily="18" charset="0"/>
              </a:rPr>
              <a:t>new clients/referrals.</a:t>
            </a:r>
          </a:p>
          <a:p>
            <a:pPr>
              <a:spcBef>
                <a:spcPts val="1200"/>
              </a:spcBef>
            </a:pPr>
            <a:r>
              <a:rPr lang="en-US" sz="2000" b="1">
                <a:solidFill>
                  <a:srgbClr val="000000"/>
                </a:solidFill>
                <a:latin typeface="+mj-lt"/>
                <a:ea typeface="Times New Roman" panose="02020603050405020304" pitchFamily="18" charset="0"/>
              </a:rPr>
              <a:t>Baseline </a:t>
            </a:r>
            <a:r>
              <a:rPr lang="en-US" sz="2000" b="1" dirty="0">
                <a:solidFill>
                  <a:srgbClr val="000000"/>
                </a:solidFill>
                <a:latin typeface="+mj-lt"/>
                <a:ea typeface="Times New Roman" panose="02020603050405020304" pitchFamily="18" charset="0"/>
              </a:rPr>
              <a:t>for Indicator 9 (5% increase in referrals from outside the referral network by 2020).</a:t>
            </a:r>
          </a:p>
          <a:p>
            <a:pPr marL="342900" indent="-342900">
              <a:spcBef>
                <a:spcPts val="1200"/>
              </a:spcBef>
              <a:buFont typeface="Arial" panose="020B0604020202020204" pitchFamily="34" charset="0"/>
              <a:buChar char="•"/>
            </a:pPr>
            <a:endParaRPr lang="en-US" sz="2000" dirty="0">
              <a:solidFill>
                <a:srgbClr val="000000"/>
              </a:solidFill>
              <a:latin typeface="+mj-lt"/>
              <a:ea typeface="Times New Roman" panose="02020603050405020304" pitchFamily="18" charset="0"/>
            </a:endParaRPr>
          </a:p>
        </p:txBody>
      </p:sp>
      <mc:AlternateContent xmlns:mc="http://schemas.openxmlformats.org/markup-compatibility/2006" xmlns:cx1="http://schemas.microsoft.com/office/drawing/2015/9/8/chartex">
        <mc:Choice Requires="cx1">
          <p:graphicFrame>
            <p:nvGraphicFramePr>
              <p:cNvPr id="4" name="Chart 3"/>
              <p:cNvGraphicFramePr/>
              <p:nvPr>
                <p:extLst>
                  <p:ext uri="{D42A27DB-BD31-4B8C-83A1-F6EECF244321}">
                    <p14:modId xmlns:p14="http://schemas.microsoft.com/office/powerpoint/2010/main" val="1879259935"/>
                  </p:ext>
                </p:extLst>
              </p:nvPr>
            </p:nvGraphicFramePr>
            <p:xfrm>
              <a:off x="716071" y="501041"/>
              <a:ext cx="5384103" cy="382043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p:cNvPicPr>
                <a:picLocks noGrp="1" noRot="1" noChangeAspect="1" noMove="1" noResize="1" noEditPoints="1" noAdjustHandles="1" noChangeArrowheads="1" noChangeShapeType="1"/>
              </p:cNvPicPr>
              <p:nvPr/>
            </p:nvPicPr>
            <p:blipFill>
              <a:blip r:embed="rId3"/>
              <a:stretch>
                <a:fillRect/>
              </a:stretch>
            </p:blipFill>
            <p:spPr>
              <a:xfrm>
                <a:off x="716071" y="501041"/>
                <a:ext cx="5384103" cy="3820437"/>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6" name="Chart 5"/>
              <p:cNvGraphicFramePr/>
              <p:nvPr>
                <p:extLst>
                  <p:ext uri="{D42A27DB-BD31-4B8C-83A1-F6EECF244321}">
                    <p14:modId xmlns:p14="http://schemas.microsoft.com/office/powerpoint/2010/main" val="3552223722"/>
                  </p:ext>
                </p:extLst>
              </p:nvPr>
            </p:nvGraphicFramePr>
            <p:xfrm>
              <a:off x="6490569" y="501040"/>
              <a:ext cx="5384103" cy="3820437"/>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Chart 5"/>
              <p:cNvPicPr>
                <a:picLocks noGrp="1" noRot="1" noChangeAspect="1" noMove="1" noResize="1" noEditPoints="1" noAdjustHandles="1" noChangeArrowheads="1" noChangeShapeType="1"/>
              </p:cNvPicPr>
              <p:nvPr/>
            </p:nvPicPr>
            <p:blipFill>
              <a:blip r:embed="rId5"/>
              <a:stretch>
                <a:fillRect/>
              </a:stretch>
            </p:blipFill>
            <p:spPr>
              <a:xfrm>
                <a:off x="6490569" y="501040"/>
                <a:ext cx="5384103" cy="3820437"/>
              </a:xfrm>
              <a:prstGeom prst="rect">
                <a:avLst/>
              </a:prstGeom>
            </p:spPr>
          </p:pic>
        </mc:Fallback>
      </mc:AlternateContent>
      <p:sp>
        <p:nvSpPr>
          <p:cNvPr id="7" name="Rectangle 6"/>
          <p:cNvSpPr/>
          <p:nvPr/>
        </p:nvSpPr>
        <p:spPr>
          <a:xfrm>
            <a:off x="6490569" y="4457343"/>
            <a:ext cx="5384104" cy="1169551"/>
          </a:xfrm>
          <a:prstGeom prst="rect">
            <a:avLst/>
          </a:prstGeom>
        </p:spPr>
        <p:txBody>
          <a:bodyPr wrap="square">
            <a:spAutoFit/>
          </a:bodyPr>
          <a:lstStyle/>
          <a:p>
            <a:pPr>
              <a:spcBef>
                <a:spcPts val="1200"/>
              </a:spcBef>
            </a:pPr>
            <a:r>
              <a:rPr lang="en-US" sz="2000" dirty="0">
                <a:solidFill>
                  <a:srgbClr val="000000"/>
                </a:solidFill>
                <a:latin typeface="+mj-lt"/>
                <a:ea typeface="Times New Roman" panose="02020603050405020304" pitchFamily="18" charset="0"/>
              </a:rPr>
              <a:t>Partners made total of </a:t>
            </a:r>
            <a:r>
              <a:rPr lang="en-US" sz="2000">
                <a:solidFill>
                  <a:srgbClr val="000000"/>
                </a:solidFill>
                <a:latin typeface="+mj-lt"/>
                <a:ea typeface="Times New Roman" panose="02020603050405020304" pitchFamily="18" charset="0"/>
              </a:rPr>
              <a:t>526 referrals. </a:t>
            </a:r>
          </a:p>
          <a:p>
            <a:pPr>
              <a:spcBef>
                <a:spcPts val="1200"/>
              </a:spcBef>
            </a:pPr>
            <a:r>
              <a:rPr lang="en-US" sz="2000" b="1">
                <a:solidFill>
                  <a:srgbClr val="000000"/>
                </a:solidFill>
                <a:latin typeface="+mj-lt"/>
                <a:ea typeface="Times New Roman" panose="02020603050405020304" pitchFamily="18" charset="0"/>
              </a:rPr>
              <a:t>Baseline </a:t>
            </a:r>
            <a:r>
              <a:rPr lang="en-US" sz="2000" b="1" dirty="0">
                <a:solidFill>
                  <a:srgbClr val="000000"/>
                </a:solidFill>
                <a:latin typeface="+mj-lt"/>
                <a:ea typeface="Times New Roman" panose="02020603050405020304" pitchFamily="18" charset="0"/>
              </a:rPr>
              <a:t>for Indicator 9 (10% increase in number of referrals made between service providers).</a:t>
            </a:r>
          </a:p>
        </p:txBody>
      </p:sp>
    </p:spTree>
    <p:extLst>
      <p:ext uri="{BB962C8B-B14F-4D97-AF65-F5344CB8AC3E}">
        <p14:creationId xmlns:p14="http://schemas.microsoft.com/office/powerpoint/2010/main" val="244003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9523" y="573022"/>
            <a:ext cx="5035464" cy="5324535"/>
          </a:xfrm>
          <a:prstGeom prst="rect">
            <a:avLst/>
          </a:prstGeom>
        </p:spPr>
        <p:txBody>
          <a:bodyPr wrap="square">
            <a:spAutoFit/>
          </a:bodyPr>
          <a:lstStyle/>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JSMP monitored 515 cases. </a:t>
            </a:r>
            <a:r>
              <a:rPr lang="en-AU" sz="2000" b="1" dirty="0">
                <a:solidFill>
                  <a:srgbClr val="000000"/>
                </a:solidFill>
                <a:latin typeface="+mj-lt"/>
                <a:ea typeface="Times New Roman" panose="02020603050405020304" pitchFamily="18" charset="0"/>
              </a:rPr>
              <a:t>On track against indicator 11 (No. of cases monitored holding steady against 2017).</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380 DV cases were monitored: 249 were charged as simple assault DV; 23 were charged as mistreatment of a spouse (compared with 13 in the last reporting period).</a:t>
            </a:r>
            <a:r>
              <a:rPr lang="en-US" sz="2000" b="1" dirty="0">
                <a:solidFill>
                  <a:srgbClr val="000000"/>
                </a:solidFill>
                <a:latin typeface="+mj-lt"/>
                <a:ea typeface="Times New Roman" panose="02020603050405020304" pitchFamily="18" charset="0"/>
              </a:rPr>
              <a:t> On track against indicator 10: increase in number of DV cases being charged as serious assault or mistreatment of a spouse.</a:t>
            </a:r>
          </a:p>
          <a:p>
            <a:pPr marL="342900" lvl="0" indent="-342900">
              <a:spcBef>
                <a:spcPts val="1200"/>
              </a:spcBef>
              <a:buFont typeface="Courier New" panose="02070309020205020404" pitchFamily="49" charset="0"/>
              <a:buChar char="o"/>
            </a:pPr>
            <a:r>
              <a:rPr lang="en-AU" sz="2000" dirty="0">
                <a:solidFill>
                  <a:srgbClr val="000000"/>
                </a:solidFill>
                <a:latin typeface="+mj-lt"/>
                <a:ea typeface="Times New Roman" panose="02020603050405020304" pitchFamily="18" charset="0"/>
              </a:rPr>
              <a:t>271 DV decisions were monitored: 51 resulted in a fine (compared with 12 in the last reporting period). </a:t>
            </a:r>
            <a:r>
              <a:rPr lang="en-AU" sz="2000" b="1" dirty="0">
                <a:solidFill>
                  <a:srgbClr val="FF0000"/>
                </a:solidFill>
                <a:latin typeface="+mj-lt"/>
                <a:ea typeface="Times New Roman" panose="02020603050405020304" pitchFamily="18" charset="0"/>
              </a:rPr>
              <a:t>Not on track against indicator 10: decrease in number of DV cases resulting in a fine.</a:t>
            </a:r>
            <a:r>
              <a:rPr lang="en-US" sz="2000" b="1" dirty="0">
                <a:solidFill>
                  <a:srgbClr val="FF0000"/>
                </a:solidFill>
                <a:latin typeface="+mj-lt"/>
                <a:ea typeface="Times New Roman" panose="02020603050405020304" pitchFamily="18" charset="0"/>
              </a:rPr>
              <a:t> </a:t>
            </a:r>
            <a:endParaRPr lang="en-AU" sz="2000" b="1" dirty="0">
              <a:solidFill>
                <a:srgbClr val="FF0000"/>
              </a:solidFill>
              <a:latin typeface="+mj-lt"/>
              <a:ea typeface="Times New Roman" panose="02020603050405020304"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val="3029614945"/>
              </p:ext>
            </p:extLst>
          </p:nvPr>
        </p:nvGraphicFramePr>
        <p:xfrm>
          <a:off x="300625" y="475989"/>
          <a:ext cx="6304105" cy="59999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659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1496335"/>
          </a:xfrm>
          <a:prstGeom prst="rect">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itle 1"/>
          <p:cNvSpPr txBox="1">
            <a:spLocks/>
          </p:cNvSpPr>
          <p:nvPr/>
        </p:nvSpPr>
        <p:spPr>
          <a:xfrm>
            <a:off x="654768" y="85384"/>
            <a:ext cx="106854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cap="all" dirty="0">
                <a:solidFill>
                  <a:schemeClr val="bg1"/>
                </a:solidFill>
              </a:rPr>
              <a:t>KEQ1, EOPO 1 (services): FINDINGS</a:t>
            </a:r>
            <a:endParaRPr lang="en-AU" cap="all" dirty="0">
              <a:solidFill>
                <a:schemeClr val="bg1"/>
              </a:solidFill>
            </a:endParaRPr>
          </a:p>
        </p:txBody>
      </p:sp>
      <p:sp>
        <p:nvSpPr>
          <p:cNvPr id="9" name="Rectangle 8"/>
          <p:cNvSpPr/>
          <p:nvPr/>
        </p:nvSpPr>
        <p:spPr>
          <a:xfrm>
            <a:off x="654767" y="1681155"/>
            <a:ext cx="7869525" cy="4708981"/>
          </a:xfrm>
          <a:prstGeom prst="rect">
            <a:avLst/>
          </a:prstGeom>
        </p:spPr>
        <p:txBody>
          <a:bodyPr wrap="square">
            <a:spAutoFit/>
          </a:bodyPr>
          <a:lstStyle/>
          <a:p>
            <a:pPr marL="342900" indent="-342900">
              <a:spcBef>
                <a:spcPts val="1200"/>
              </a:spcBef>
              <a:buFont typeface="Courier New" panose="02070309020205020404" pitchFamily="49" charset="0"/>
              <a:buChar char="o"/>
            </a:pPr>
            <a:r>
              <a:rPr lang="en-US" sz="2000" b="1" dirty="0">
                <a:solidFill>
                  <a:srgbClr val="000000"/>
                </a:solidFill>
                <a:latin typeface="+mj-lt"/>
                <a:ea typeface="Times New Roman" panose="02020603050405020304" pitchFamily="18" charset="0"/>
              </a:rPr>
              <a:t>EOPO 1 is rated green – on track.</a:t>
            </a:r>
          </a:p>
          <a:p>
            <a:pPr marL="342900" indent="-342900">
              <a:spcBef>
                <a:spcPts val="1200"/>
              </a:spcBef>
              <a:buFont typeface="Courier New" panose="02070309020205020404" pitchFamily="49" charset="0"/>
              <a:buChar char="o"/>
            </a:pPr>
            <a:r>
              <a:rPr lang="en-US" sz="2000">
                <a:solidFill>
                  <a:srgbClr val="000000"/>
                </a:solidFill>
                <a:latin typeface="+mj-lt"/>
                <a:ea typeface="Times New Roman" panose="02020603050405020304" pitchFamily="18" charset="0"/>
              </a:rPr>
              <a:t>Nabilan </a:t>
            </a:r>
            <a:r>
              <a:rPr lang="en-US" sz="2000" dirty="0">
                <a:solidFill>
                  <a:srgbClr val="000000"/>
                </a:solidFill>
                <a:latin typeface="+mj-lt"/>
                <a:ea typeface="Times New Roman" panose="02020603050405020304" pitchFamily="18" charset="0"/>
              </a:rPr>
              <a:t>has national coverage, reaching all municipalities and a large number of women and children. Service providers have increased number of new clients compared with last reporting period – but there is a sustainability &amp; quality ceiling.</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Funding is being </a:t>
            </a:r>
            <a:r>
              <a:rPr lang="en-US" sz="2000">
                <a:solidFill>
                  <a:srgbClr val="000000"/>
                </a:solidFill>
                <a:latin typeface="+mj-lt"/>
                <a:ea typeface="Times New Roman" panose="02020603050405020304" pitchFamily="18" charset="0"/>
              </a:rPr>
              <a:t>utilised well, </a:t>
            </a:r>
            <a:r>
              <a:rPr lang="en-US" sz="2000" dirty="0">
                <a:solidFill>
                  <a:srgbClr val="000000"/>
                </a:solidFill>
                <a:latin typeface="+mj-lt"/>
                <a:ea typeface="Times New Roman" panose="02020603050405020304" pitchFamily="18" charset="0"/>
              </a:rPr>
              <a:t>and we are supporting partners to strengthen their institutional capacity.</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Nabilan’s Cert III Course is contributing to quality training in the EVAW sector, with clear evidence of staff improving the way they support clients as a result (SSC). For example, partners are getting better at identifying clients with a disability.</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There is high level of satisfaction with Cert III among students and employers.</a:t>
            </a:r>
          </a:p>
        </p:txBody>
      </p:sp>
      <p:sp>
        <p:nvSpPr>
          <p:cNvPr id="19" name="Rounded Rectangular Callout 18"/>
          <p:cNvSpPr/>
          <p:nvPr/>
        </p:nvSpPr>
        <p:spPr>
          <a:xfrm>
            <a:off x="8450981" y="1819175"/>
            <a:ext cx="3490762" cy="1799923"/>
          </a:xfrm>
          <a:prstGeom prst="wedgeRoundRectCallout">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ea typeface="Arial Unicode MS" panose="020B0604020202020204" pitchFamily="34" charset="-128"/>
              </a:rPr>
              <a:t>“I no longer feel alone in doing this job. I have connections with others who can help my client better for certain issues.” (student from round 1 of Cert III course.</a:t>
            </a:r>
            <a:endParaRPr lang="en-AU" dirty="0"/>
          </a:p>
        </p:txBody>
      </p:sp>
      <p:pic>
        <p:nvPicPr>
          <p:cNvPr id="20" name="Picture 19"/>
          <p:cNvPicPr>
            <a:picLocks noChangeAspect="1"/>
          </p:cNvPicPr>
          <p:nvPr/>
        </p:nvPicPr>
        <p:blipFill rotWithShape="1">
          <a:blip r:embed="rId2"/>
          <a:srcRect t="3477" b="7333"/>
          <a:stretch/>
        </p:blipFill>
        <p:spPr>
          <a:xfrm>
            <a:off x="8658536" y="3895216"/>
            <a:ext cx="3075651" cy="2666198"/>
          </a:xfrm>
          <a:prstGeom prst="rect">
            <a:avLst/>
          </a:prstGeom>
        </p:spPr>
      </p:pic>
    </p:spTree>
    <p:extLst>
      <p:ext uri="{BB962C8B-B14F-4D97-AF65-F5344CB8AC3E}">
        <p14:creationId xmlns:p14="http://schemas.microsoft.com/office/powerpoint/2010/main" val="1651204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1496335"/>
          </a:xfrm>
          <a:prstGeom prst="rect">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itle 1"/>
          <p:cNvSpPr txBox="1">
            <a:spLocks/>
          </p:cNvSpPr>
          <p:nvPr/>
        </p:nvSpPr>
        <p:spPr>
          <a:xfrm>
            <a:off x="654768" y="85384"/>
            <a:ext cx="106854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cap="all" dirty="0">
                <a:solidFill>
                  <a:schemeClr val="bg1"/>
                </a:solidFill>
              </a:rPr>
              <a:t>KEQ1, EOPO 1 (services): FINDINGS</a:t>
            </a:r>
            <a:endParaRPr lang="en-AU" cap="all" dirty="0">
              <a:solidFill>
                <a:schemeClr val="bg1"/>
              </a:solidFill>
            </a:endParaRPr>
          </a:p>
        </p:txBody>
      </p:sp>
      <p:sp>
        <p:nvSpPr>
          <p:cNvPr id="9" name="Rectangle 8"/>
          <p:cNvSpPr/>
          <p:nvPr/>
        </p:nvSpPr>
        <p:spPr>
          <a:xfrm>
            <a:off x="654768" y="1766542"/>
            <a:ext cx="5457933" cy="3323987"/>
          </a:xfrm>
          <a:prstGeom prst="rect">
            <a:avLst/>
          </a:prstGeom>
        </p:spPr>
        <p:txBody>
          <a:bodyPr wrap="square">
            <a:spAutoFit/>
          </a:bodyPr>
          <a:lstStyle/>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Partners are following the correct referral pathway, however stronger links with non-referral network organisations required.</a:t>
            </a:r>
          </a:p>
          <a:p>
            <a:pPr marL="342900" indent="-342900">
              <a:spcBef>
                <a:spcPts val="1200"/>
              </a:spcBef>
              <a:buFont typeface="Courier New" panose="02070309020205020404" pitchFamily="49" charset="0"/>
              <a:buChar char="o"/>
            </a:pPr>
            <a:r>
              <a:rPr lang="en-US" sz="2000">
                <a:solidFill>
                  <a:srgbClr val="000000"/>
                </a:solidFill>
                <a:latin typeface="+mj-lt"/>
                <a:ea typeface="Times New Roman" panose="02020603050405020304" pitchFamily="18" charset="0"/>
              </a:rPr>
              <a:t>The </a:t>
            </a:r>
            <a:r>
              <a:rPr lang="en-US" sz="2000" dirty="0">
                <a:solidFill>
                  <a:srgbClr val="000000"/>
                </a:solidFill>
                <a:latin typeface="+mj-lt"/>
                <a:ea typeface="Times New Roman" panose="02020603050405020304" pitchFamily="18" charset="0"/>
              </a:rPr>
              <a:t>increase in number of suspended sentences with monitoring obligations suggests there is a slow shift towards more sensitivity in justice sector responses to VAWC. It is likely that JSMP’s advocacy has contributed to this. However more work to be done to decrease use of fines in DV cases.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6969" y="4119159"/>
            <a:ext cx="3671209" cy="2448697"/>
          </a:xfrm>
          <a:prstGeom prst="rect">
            <a:avLst/>
          </a:prstGeom>
        </p:spPr>
      </p:pic>
      <p:sp>
        <p:nvSpPr>
          <p:cNvPr id="10" name="Rounded Rectangular Callout 9"/>
          <p:cNvSpPr/>
          <p:nvPr/>
        </p:nvSpPr>
        <p:spPr>
          <a:xfrm>
            <a:off x="6688899" y="1782508"/>
            <a:ext cx="4973014" cy="1900517"/>
          </a:xfrm>
          <a:prstGeom prst="wedgeRoundRectCallout">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ea typeface="Arial Unicode MS" panose="020B0604020202020204" pitchFamily="34" charset="-128"/>
              </a:rPr>
              <a:t>“During this reporting period, JSMP observed that Oecusse District Court started to apply rules of conduct in domestic violence cases. This is a positive result of JSMP’s advocacy … because in previous years other District Courts applied these rules but the Oecusse District did not.”</a:t>
            </a:r>
            <a:endParaRPr lang="en-AU" dirty="0"/>
          </a:p>
        </p:txBody>
      </p:sp>
    </p:spTree>
    <p:extLst>
      <p:ext uri="{BB962C8B-B14F-4D97-AF65-F5344CB8AC3E}">
        <p14:creationId xmlns:p14="http://schemas.microsoft.com/office/powerpoint/2010/main" val="1416307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1496335"/>
          </a:xfrm>
          <a:prstGeom prst="rect">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itle 1"/>
          <p:cNvSpPr txBox="1">
            <a:spLocks/>
          </p:cNvSpPr>
          <p:nvPr/>
        </p:nvSpPr>
        <p:spPr>
          <a:xfrm>
            <a:off x="654768" y="85384"/>
            <a:ext cx="110570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cap="all" dirty="0">
                <a:solidFill>
                  <a:schemeClr val="bg1"/>
                </a:solidFill>
              </a:rPr>
              <a:t>KEQ1, EOPO 1 (services): RECOMMENDATIONS</a:t>
            </a:r>
            <a:endParaRPr lang="en-AU" cap="all" dirty="0">
              <a:solidFill>
                <a:schemeClr val="bg1"/>
              </a:solidFill>
            </a:endParaRPr>
          </a:p>
        </p:txBody>
      </p:sp>
      <p:sp>
        <p:nvSpPr>
          <p:cNvPr id="9" name="Rectangle 8"/>
          <p:cNvSpPr/>
          <p:nvPr/>
        </p:nvSpPr>
        <p:spPr>
          <a:xfrm>
            <a:off x="654768" y="1766542"/>
            <a:ext cx="5457933" cy="3323987"/>
          </a:xfrm>
          <a:prstGeom prst="rect">
            <a:avLst/>
          </a:prstGeom>
        </p:spPr>
        <p:txBody>
          <a:bodyPr wrap="square">
            <a:spAutoFit/>
          </a:bodyPr>
          <a:lstStyle/>
          <a:p>
            <a:pPr marL="342900" indent="-342900">
              <a:spcBef>
                <a:spcPts val="1200"/>
              </a:spcBef>
              <a:buFont typeface="Courier New" panose="02070309020205020404" pitchFamily="49" charset="0"/>
              <a:buChar char="o"/>
            </a:pPr>
            <a:r>
              <a:rPr lang="en-US" sz="2000">
                <a:solidFill>
                  <a:srgbClr val="000000"/>
                </a:solidFill>
                <a:latin typeface="+mj-lt"/>
                <a:ea typeface="Times New Roman" panose="02020603050405020304" pitchFamily="18" charset="0"/>
              </a:rPr>
              <a:t>Consider how to deliver </a:t>
            </a:r>
            <a:r>
              <a:rPr lang="en-US" sz="2000" dirty="0">
                <a:solidFill>
                  <a:srgbClr val="000000"/>
                </a:solidFill>
                <a:latin typeface="+mj-lt"/>
                <a:ea typeface="Times New Roman" panose="02020603050405020304" pitchFamily="18" charset="0"/>
              </a:rPr>
              <a:t>counselling training to partners in municipalities</a:t>
            </a:r>
            <a:r>
              <a:rPr lang="en-US" sz="2000">
                <a:solidFill>
                  <a:srgbClr val="000000"/>
                </a:solidFill>
                <a:latin typeface="+mj-lt"/>
                <a:ea typeface="Times New Roman" panose="02020603050405020304" pitchFamily="18" charset="0"/>
              </a:rPr>
              <a:t>. </a:t>
            </a:r>
          </a:p>
          <a:p>
            <a:pPr marL="342900" indent="-342900">
              <a:spcBef>
                <a:spcPts val="1200"/>
              </a:spcBef>
              <a:buFont typeface="Courier New" panose="02070309020205020404" pitchFamily="49" charset="0"/>
              <a:buChar char="o"/>
            </a:pPr>
            <a:r>
              <a:rPr lang="en-US" sz="2000">
                <a:solidFill>
                  <a:srgbClr val="000000"/>
                </a:solidFill>
                <a:latin typeface="+mj-lt"/>
                <a:ea typeface="Times New Roman" panose="02020603050405020304" pitchFamily="18" charset="0"/>
              </a:rPr>
              <a:t>Refine </a:t>
            </a:r>
            <a:r>
              <a:rPr lang="en-US" sz="2000" dirty="0">
                <a:solidFill>
                  <a:srgbClr val="000000"/>
                </a:solidFill>
                <a:latin typeface="+mj-lt"/>
                <a:ea typeface="Times New Roman" panose="02020603050405020304" pitchFamily="18" charset="0"/>
              </a:rPr>
              <a:t>&amp; </a:t>
            </a:r>
            <a:r>
              <a:rPr lang="en-US" sz="2000">
                <a:solidFill>
                  <a:srgbClr val="000000"/>
                </a:solidFill>
                <a:latin typeface="+mj-lt"/>
                <a:ea typeface="Times New Roman" panose="02020603050405020304" pitchFamily="18" charset="0"/>
              </a:rPr>
              <a:t>further develope </a:t>
            </a:r>
            <a:r>
              <a:rPr lang="en-US" sz="2000" dirty="0">
                <a:solidFill>
                  <a:srgbClr val="000000"/>
                </a:solidFill>
                <a:latin typeface="+mj-lt"/>
                <a:ea typeface="Times New Roman" panose="02020603050405020304" pitchFamily="18" charset="0"/>
              </a:rPr>
              <a:t>post-training monitoring tools to better assess impact.</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Strengthen referral </a:t>
            </a:r>
            <a:r>
              <a:rPr lang="en-US" sz="2000">
                <a:solidFill>
                  <a:srgbClr val="000000"/>
                </a:solidFill>
                <a:latin typeface="+mj-lt"/>
                <a:ea typeface="Times New Roman" panose="02020603050405020304" pitchFamily="18" charset="0"/>
              </a:rPr>
              <a:t>pathways to </a:t>
            </a:r>
            <a:r>
              <a:rPr lang="en-US" sz="2000" dirty="0">
                <a:solidFill>
                  <a:srgbClr val="000000"/>
                </a:solidFill>
                <a:latin typeface="+mj-lt"/>
                <a:ea typeface="Times New Roman" panose="02020603050405020304" pitchFamily="18" charset="0"/>
              </a:rPr>
              <a:t>partners, especially referrals </a:t>
            </a:r>
            <a:r>
              <a:rPr lang="en-US" sz="2000">
                <a:solidFill>
                  <a:srgbClr val="000000"/>
                </a:solidFill>
                <a:latin typeface="+mj-lt"/>
                <a:ea typeface="Times New Roman" panose="02020603050405020304" pitchFamily="18" charset="0"/>
              </a:rPr>
              <a:t>from DPOs.</a:t>
            </a:r>
            <a:endParaRPr lang="en-US" sz="2000" dirty="0">
              <a:solidFill>
                <a:srgbClr val="000000"/>
              </a:solidFill>
              <a:latin typeface="+mj-lt"/>
              <a:ea typeface="Times New Roman" panose="02020603050405020304" pitchFamily="18" charset="0"/>
            </a:endParaRP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Strengthen Certificate III content about vulnerable groups, including the LGBTI community.</a:t>
            </a:r>
          </a:p>
        </p:txBody>
      </p:sp>
      <p:pic>
        <p:nvPicPr>
          <p:cNvPr id="11" name="Picture 10"/>
          <p:cNvPicPr>
            <a:picLocks noChangeAspect="1"/>
          </p:cNvPicPr>
          <p:nvPr/>
        </p:nvPicPr>
        <p:blipFill rotWithShape="1">
          <a:blip r:embed="rId2"/>
          <a:srcRect l="2318"/>
          <a:stretch/>
        </p:blipFill>
        <p:spPr>
          <a:xfrm>
            <a:off x="6643146" y="1766541"/>
            <a:ext cx="4955649" cy="4201121"/>
          </a:xfrm>
          <a:prstGeom prst="rect">
            <a:avLst/>
          </a:prstGeom>
        </p:spPr>
      </p:pic>
    </p:spTree>
    <p:extLst>
      <p:ext uri="{BB962C8B-B14F-4D97-AF65-F5344CB8AC3E}">
        <p14:creationId xmlns:p14="http://schemas.microsoft.com/office/powerpoint/2010/main" val="3572120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1496335"/>
          </a:xfrm>
          <a:prstGeom prst="rect">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idx="4294967295"/>
          </p:nvPr>
        </p:nvSpPr>
        <p:spPr>
          <a:xfrm>
            <a:off x="654768" y="85384"/>
            <a:ext cx="10685462" cy="1325563"/>
          </a:xfrm>
        </p:spPr>
        <p:txBody>
          <a:bodyPr/>
          <a:lstStyle/>
          <a:p>
            <a:r>
              <a:rPr lang="en-US" cap="all" dirty="0">
                <a:solidFill>
                  <a:schemeClr val="bg1"/>
                </a:solidFill>
              </a:rPr>
              <a:t>KEQ2, EOPO 2 (sNC): What did we do?</a:t>
            </a:r>
            <a:endParaRPr lang="en-AU" cap="all" dirty="0">
              <a:solidFill>
                <a:schemeClr val="bg1"/>
              </a:solidFill>
            </a:endParaRPr>
          </a:p>
        </p:txBody>
      </p:sp>
      <p:sp>
        <p:nvSpPr>
          <p:cNvPr id="13" name="Rectangle 12"/>
          <p:cNvSpPr/>
          <p:nvPr/>
        </p:nvSpPr>
        <p:spPr>
          <a:xfrm>
            <a:off x="5624187" y="1681928"/>
            <a:ext cx="5949862" cy="5170646"/>
          </a:xfrm>
          <a:prstGeom prst="rect">
            <a:avLst/>
          </a:prstGeom>
        </p:spPr>
        <p:txBody>
          <a:bodyPr wrap="square">
            <a:spAutoFit/>
          </a:bodyPr>
          <a:lstStyle/>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Continued Phase 1 of our community-based approach (CBA) to violence prevention in Suku Letefoho, Manufahi, using an adaptation of SASA!.</a:t>
            </a:r>
          </a:p>
          <a:p>
            <a:pPr marL="342900" indent="-342900">
              <a:spcBef>
                <a:spcPts val="1200"/>
              </a:spcBef>
              <a:buFont typeface="Courier New" panose="02070309020205020404" pitchFamily="49" charset="0"/>
              <a:buChar char="o"/>
            </a:pPr>
            <a:r>
              <a:rPr lang="en-US" sz="2000" dirty="0">
                <a:latin typeface="+mj-lt"/>
              </a:rPr>
              <a:t>Conducted rapid </a:t>
            </a:r>
            <a:r>
              <a:rPr lang="en-US" sz="2000">
                <a:latin typeface="+mj-lt"/>
              </a:rPr>
              <a:t>assessment survey (</a:t>
            </a:r>
            <a:r>
              <a:rPr lang="en-US" sz="2000" dirty="0">
                <a:latin typeface="+mj-lt"/>
              </a:rPr>
              <a:t>RAS</a:t>
            </a:r>
            <a:r>
              <a:rPr lang="en-US" sz="2000">
                <a:latin typeface="+mj-lt"/>
              </a:rPr>
              <a:t>) &amp; FGDs –  </a:t>
            </a:r>
            <a:r>
              <a:rPr lang="en-US" sz="2000" dirty="0">
                <a:latin typeface="+mj-lt"/>
              </a:rPr>
              <a:t>this forms the CBA baseline.</a:t>
            </a:r>
          </a:p>
          <a:p>
            <a:pPr marL="342900" indent="-342900">
              <a:spcBef>
                <a:spcPts val="1200"/>
              </a:spcBef>
              <a:buFont typeface="Courier New" panose="02070309020205020404" pitchFamily="49" charset="0"/>
              <a:buChar char="o"/>
            </a:pPr>
            <a:r>
              <a:rPr lang="en-AU" sz="2000" dirty="0">
                <a:latin typeface="+mj-lt"/>
              </a:rPr>
              <a:t>Continued to support Change Ambassadors’ Network (CAN): 3 meetings held; network training package developed; initial consultations &amp; surveys done with 14 CAN member organisations – forming CAN baseline.</a:t>
            </a:r>
          </a:p>
          <a:p>
            <a:pPr marL="342900" indent="-342900">
              <a:spcBef>
                <a:spcPts val="1200"/>
              </a:spcBef>
              <a:buFont typeface="Courier New" panose="02070309020205020404" pitchFamily="49" charset="0"/>
              <a:buChar char="o"/>
            </a:pPr>
            <a:r>
              <a:rPr lang="en-US" sz="2000" dirty="0">
                <a:latin typeface="+mj-lt"/>
              </a:rPr>
              <a:t>Preparing new prevention partners (PRADET-PDC, FMDC, MHVF) for start of programming in January 2019.</a:t>
            </a:r>
          </a:p>
          <a:p>
            <a:pPr marL="342900" indent="-342900">
              <a:spcBef>
                <a:spcPts val="1200"/>
              </a:spcBef>
              <a:buFont typeface="Courier New" panose="02070309020205020404" pitchFamily="49" charset="0"/>
              <a:buChar char="o"/>
            </a:pPr>
            <a:r>
              <a:rPr lang="en-US" sz="2000" dirty="0">
                <a:latin typeface="+mj-lt"/>
              </a:rPr>
              <a:t>Shared SNC approach &amp; CBA materials with partners.</a:t>
            </a:r>
          </a:p>
        </p:txBody>
      </p:sp>
      <p:sp>
        <p:nvSpPr>
          <p:cNvPr id="22" name="Rectangle 21"/>
          <p:cNvSpPr/>
          <p:nvPr/>
        </p:nvSpPr>
        <p:spPr>
          <a:xfrm>
            <a:off x="654768" y="1839508"/>
            <a:ext cx="4792933" cy="923330"/>
          </a:xfrm>
          <a:prstGeom prst="rect">
            <a:avLst/>
          </a:prstGeom>
        </p:spPr>
        <p:txBody>
          <a:bodyPr wrap="square">
            <a:spAutoFit/>
          </a:bodyPr>
          <a:lstStyle/>
          <a:p>
            <a:r>
              <a:rPr lang="en-US" b="1" dirty="0">
                <a:solidFill>
                  <a:srgbClr val="000000"/>
                </a:solidFill>
                <a:ea typeface="Times New Roman" panose="02020603050405020304" pitchFamily="18" charset="0"/>
              </a:rPr>
              <a:t>To what extent are individuals, communities and institutions taking action to reduce violence against women?</a:t>
            </a:r>
          </a:p>
        </p:txBody>
      </p:sp>
      <p:pic>
        <p:nvPicPr>
          <p:cNvPr id="7" name="Picture 6"/>
          <p:cNvPicPr>
            <a:picLocks noChangeAspect="1"/>
          </p:cNvPicPr>
          <p:nvPr/>
        </p:nvPicPr>
        <p:blipFill rotWithShape="1">
          <a:blip r:embed="rId2"/>
          <a:srcRect t="3405" b="30789"/>
          <a:stretch/>
        </p:blipFill>
        <p:spPr>
          <a:xfrm>
            <a:off x="741396" y="2898914"/>
            <a:ext cx="4138613" cy="3649575"/>
          </a:xfrm>
          <a:prstGeom prst="rect">
            <a:avLst/>
          </a:prstGeom>
        </p:spPr>
      </p:pic>
    </p:spTree>
    <p:extLst>
      <p:ext uri="{BB962C8B-B14F-4D97-AF65-F5344CB8AC3E}">
        <p14:creationId xmlns:p14="http://schemas.microsoft.com/office/powerpoint/2010/main" val="2128646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1496335"/>
          </a:xfrm>
          <a:prstGeom prst="rect">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itle 1"/>
          <p:cNvSpPr txBox="1">
            <a:spLocks/>
          </p:cNvSpPr>
          <p:nvPr/>
        </p:nvSpPr>
        <p:spPr>
          <a:xfrm>
            <a:off x="654768" y="85384"/>
            <a:ext cx="106854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cap="all" dirty="0">
                <a:solidFill>
                  <a:schemeClr val="bg1"/>
                </a:solidFill>
              </a:rPr>
              <a:t>KEQ2, EOPO 2 (sNC): What DID WE achieve?</a:t>
            </a:r>
            <a:endParaRPr lang="en-AU" cap="all" dirty="0">
              <a:solidFill>
                <a:schemeClr val="bg1"/>
              </a:solidFill>
            </a:endParaRPr>
          </a:p>
        </p:txBody>
      </p:sp>
      <p:sp>
        <p:nvSpPr>
          <p:cNvPr id="9" name="Rectangle 8"/>
          <p:cNvSpPr/>
          <p:nvPr/>
        </p:nvSpPr>
        <p:spPr>
          <a:xfrm>
            <a:off x="654768" y="1766542"/>
            <a:ext cx="6322230" cy="2246769"/>
          </a:xfrm>
          <a:prstGeom prst="rect">
            <a:avLst/>
          </a:prstGeom>
        </p:spPr>
        <p:txBody>
          <a:bodyPr wrap="square">
            <a:spAutoFit/>
          </a:bodyPr>
          <a:lstStyle/>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Completed Phase 1 (Start) and moving onto Phase 2 (Awareness) of CBA/SASA</a:t>
            </a:r>
            <a:r>
              <a:rPr lang="en-US" sz="2000">
                <a:solidFill>
                  <a:srgbClr val="000000"/>
                </a:solidFill>
                <a:latin typeface="+mj-lt"/>
                <a:ea typeface="Times New Roman" panose="02020603050405020304" pitchFamily="18" charset="0"/>
              </a:rPr>
              <a:t>!. </a:t>
            </a:r>
            <a:endParaRPr lang="en-US" sz="2000" dirty="0">
              <a:solidFill>
                <a:srgbClr val="000000"/>
              </a:solidFill>
              <a:latin typeface="+mj-lt"/>
              <a:ea typeface="Times New Roman" panose="02020603050405020304" pitchFamily="18" charset="0"/>
            </a:endParaRP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Have baseline for </a:t>
            </a:r>
            <a:r>
              <a:rPr lang="en-US" sz="2000">
                <a:solidFill>
                  <a:srgbClr val="000000"/>
                </a:solidFill>
                <a:latin typeface="+mj-lt"/>
                <a:ea typeface="Times New Roman" panose="02020603050405020304" pitchFamily="18" charset="0"/>
              </a:rPr>
              <a:t>CBA work.</a:t>
            </a:r>
            <a:endParaRPr lang="en-US" sz="2000" dirty="0">
              <a:solidFill>
                <a:srgbClr val="000000"/>
              </a:solidFill>
              <a:latin typeface="+mj-lt"/>
              <a:ea typeface="Times New Roman" panose="02020603050405020304" pitchFamily="18" charset="0"/>
            </a:endParaRP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11 community mobilisers in Suku Letefoho are taking action to prevent violence against women in their communities. 40+ activities conducted.</a:t>
            </a:r>
          </a:p>
        </p:txBody>
      </p:sp>
      <p:sp>
        <p:nvSpPr>
          <p:cNvPr id="10" name="Rectangle 9"/>
          <p:cNvSpPr/>
          <p:nvPr/>
        </p:nvSpPr>
        <p:spPr>
          <a:xfrm>
            <a:off x="7302675" y="2461596"/>
            <a:ext cx="4759890" cy="646331"/>
          </a:xfrm>
          <a:prstGeom prst="rect">
            <a:avLst/>
          </a:prstGeom>
        </p:spPr>
        <p:txBody>
          <a:bodyPr wrap="square">
            <a:spAutoFit/>
          </a:bodyPr>
          <a:lstStyle/>
          <a:p>
            <a:pPr>
              <a:spcBef>
                <a:spcPts val="1200"/>
              </a:spcBef>
            </a:pPr>
            <a:r>
              <a:rPr lang="en-US" b="1" dirty="0">
                <a:solidFill>
                  <a:srgbClr val="000000"/>
                </a:solidFill>
                <a:ea typeface="Times New Roman" panose="02020603050405020304" pitchFamily="18" charset="0"/>
              </a:rPr>
              <a:t>Baseline collected for indicators 13 &amp; 22 (CBA)/SASA!.</a:t>
            </a:r>
          </a:p>
        </p:txBody>
      </p:sp>
      <p:sp>
        <p:nvSpPr>
          <p:cNvPr id="14" name="Rectangle 13"/>
          <p:cNvSpPr/>
          <p:nvPr/>
        </p:nvSpPr>
        <p:spPr>
          <a:xfrm>
            <a:off x="7302675" y="1716806"/>
            <a:ext cx="4759890" cy="646331"/>
          </a:xfrm>
          <a:prstGeom prst="rect">
            <a:avLst/>
          </a:prstGeom>
        </p:spPr>
        <p:txBody>
          <a:bodyPr wrap="square">
            <a:spAutoFit/>
          </a:bodyPr>
          <a:lstStyle/>
          <a:p>
            <a:pPr>
              <a:spcBef>
                <a:spcPts val="1200"/>
              </a:spcBef>
            </a:pPr>
            <a:r>
              <a:rPr lang="en-US" b="1" dirty="0">
                <a:solidFill>
                  <a:srgbClr val="000000"/>
                </a:solidFill>
                <a:ea typeface="Times New Roman" panose="02020603050405020304" pitchFamily="18" charset="0"/>
              </a:rPr>
              <a:t>On target to complete Phase II (Awareness) between July 2018 – June 2019 – Indicator 23</a:t>
            </a:r>
          </a:p>
        </p:txBody>
      </p:sp>
      <p:sp>
        <p:nvSpPr>
          <p:cNvPr id="15" name="Rectangle 14"/>
          <p:cNvSpPr/>
          <p:nvPr/>
        </p:nvSpPr>
        <p:spPr>
          <a:xfrm>
            <a:off x="7302675" y="3167310"/>
            <a:ext cx="4759890" cy="646331"/>
          </a:xfrm>
          <a:prstGeom prst="rect">
            <a:avLst/>
          </a:prstGeom>
        </p:spPr>
        <p:txBody>
          <a:bodyPr wrap="square">
            <a:spAutoFit/>
          </a:bodyPr>
          <a:lstStyle/>
          <a:p>
            <a:pPr>
              <a:spcBef>
                <a:spcPts val="1200"/>
              </a:spcBef>
            </a:pPr>
            <a:r>
              <a:rPr lang="en-US" b="1" dirty="0">
                <a:solidFill>
                  <a:srgbClr val="000000"/>
                </a:solidFill>
                <a:ea typeface="Times New Roman" panose="02020603050405020304" pitchFamily="18" charset="0"/>
              </a:rPr>
              <a:t>On target against indicator 24: No. of activities conducted by CMs.</a:t>
            </a:r>
          </a:p>
        </p:txBody>
      </p:sp>
      <p:sp>
        <p:nvSpPr>
          <p:cNvPr id="3" name="Rounded Rectangular Callout 2"/>
          <p:cNvSpPr/>
          <p:nvPr/>
        </p:nvSpPr>
        <p:spPr>
          <a:xfrm>
            <a:off x="4108537" y="4899072"/>
            <a:ext cx="2659296" cy="1288786"/>
          </a:xfrm>
          <a:prstGeom prst="wedgeRoundRectCallout">
            <a:avLst>
              <a:gd name="adj1" fmla="val 59387"/>
              <a:gd name="adj2" fmla="val 19089"/>
              <a:gd name="adj3" fmla="val 16667"/>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“Men have to make all the decisions and their wives just have to accept it.” – male participant. </a:t>
            </a:r>
            <a:endParaRPr lang="en-AU" dirty="0"/>
          </a:p>
        </p:txBody>
      </p:sp>
      <p:pic>
        <p:nvPicPr>
          <p:cNvPr id="5" name="Picture 4"/>
          <p:cNvPicPr>
            <a:picLocks noChangeAspect="1"/>
          </p:cNvPicPr>
          <p:nvPr/>
        </p:nvPicPr>
        <p:blipFill rotWithShape="1">
          <a:blip r:embed="rId2"/>
          <a:srcRect t="26063"/>
          <a:stretch/>
        </p:blipFill>
        <p:spPr>
          <a:xfrm>
            <a:off x="7306850" y="4366469"/>
            <a:ext cx="4626253" cy="2316011"/>
          </a:xfrm>
          <a:prstGeom prst="rect">
            <a:avLst/>
          </a:prstGeom>
        </p:spPr>
      </p:pic>
    </p:spTree>
    <p:extLst>
      <p:ext uri="{BB962C8B-B14F-4D97-AF65-F5344CB8AC3E}">
        <p14:creationId xmlns:p14="http://schemas.microsoft.com/office/powerpoint/2010/main" val="3691352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7190" y="538353"/>
            <a:ext cx="5883818" cy="4708981"/>
          </a:xfrm>
          <a:prstGeom prst="rect">
            <a:avLst/>
          </a:prstGeom>
        </p:spPr>
        <p:txBody>
          <a:bodyPr wrap="square">
            <a:spAutoFit/>
          </a:bodyPr>
          <a:lstStyle/>
          <a:p>
            <a:pPr>
              <a:spcBef>
                <a:spcPts val="1200"/>
              </a:spcBef>
            </a:pPr>
            <a:r>
              <a:rPr lang="en-US" sz="2000" b="1">
                <a:solidFill>
                  <a:srgbClr val="000000"/>
                </a:solidFill>
                <a:latin typeface="+mj-lt"/>
                <a:ea typeface="Times New Roman" panose="02020603050405020304" pitchFamily="18" charset="0"/>
              </a:rPr>
              <a:t>CBA Baseline</a:t>
            </a:r>
          </a:p>
          <a:p>
            <a:pPr marL="342900" indent="-342900">
              <a:spcBef>
                <a:spcPts val="1200"/>
              </a:spcBef>
              <a:buFont typeface="Courier New" panose="02070309020205020404" pitchFamily="49" charset="0"/>
              <a:buChar char="o"/>
            </a:pPr>
            <a:r>
              <a:rPr lang="en-US" sz="2000">
                <a:solidFill>
                  <a:srgbClr val="000000"/>
                </a:solidFill>
                <a:latin typeface="+mj-lt"/>
                <a:ea typeface="Times New Roman" panose="02020603050405020304" pitchFamily="18" charset="0"/>
              </a:rPr>
              <a:t>Nabilan </a:t>
            </a:r>
            <a:r>
              <a:rPr lang="en-US" sz="2000" dirty="0">
                <a:solidFill>
                  <a:srgbClr val="000000"/>
                </a:solidFill>
                <a:latin typeface="+mj-lt"/>
                <a:ea typeface="Times New Roman" panose="02020603050405020304" pitchFamily="18" charset="0"/>
              </a:rPr>
              <a:t>conducted </a:t>
            </a:r>
            <a:r>
              <a:rPr lang="en-US" sz="2000" b="1" dirty="0">
                <a:solidFill>
                  <a:srgbClr val="000000"/>
                </a:solidFill>
                <a:latin typeface="+mj-lt"/>
                <a:ea typeface="Times New Roman" panose="02020603050405020304" pitchFamily="18" charset="0"/>
              </a:rPr>
              <a:t>Rapid Assessment Surveys</a:t>
            </a:r>
            <a:r>
              <a:rPr lang="en-US" sz="2000" dirty="0">
                <a:solidFill>
                  <a:srgbClr val="000000"/>
                </a:solidFill>
                <a:latin typeface="+mj-lt"/>
                <a:ea typeface="Times New Roman" panose="02020603050405020304" pitchFamily="18" charset="0"/>
              </a:rPr>
              <a:t> &amp; </a:t>
            </a:r>
            <a:r>
              <a:rPr lang="en-US" sz="2000" b="1" dirty="0">
                <a:solidFill>
                  <a:srgbClr val="000000"/>
                </a:solidFill>
                <a:latin typeface="+mj-lt"/>
                <a:ea typeface="Times New Roman" panose="02020603050405020304" pitchFamily="18" charset="0"/>
              </a:rPr>
              <a:t>FGDs</a:t>
            </a:r>
            <a:r>
              <a:rPr lang="en-US" sz="2000" dirty="0">
                <a:solidFill>
                  <a:srgbClr val="000000"/>
                </a:solidFill>
                <a:latin typeface="+mj-lt"/>
                <a:ea typeface="Times New Roman" panose="02020603050405020304" pitchFamily="18" charset="0"/>
              </a:rPr>
              <a:t> in Suku </a:t>
            </a:r>
            <a:r>
              <a:rPr lang="en-US" sz="2000">
                <a:solidFill>
                  <a:srgbClr val="000000"/>
                </a:solidFill>
                <a:latin typeface="+mj-lt"/>
                <a:ea typeface="Times New Roman" panose="02020603050405020304" pitchFamily="18" charset="0"/>
              </a:rPr>
              <a:t>Letefoho to </a:t>
            </a:r>
            <a:r>
              <a:rPr lang="en-US" sz="2000" dirty="0">
                <a:solidFill>
                  <a:srgbClr val="000000"/>
                </a:solidFill>
                <a:latin typeface="+mj-lt"/>
                <a:ea typeface="Times New Roman" panose="02020603050405020304" pitchFamily="18" charset="0"/>
              </a:rPr>
              <a:t>understand the levels of knowledge, attitudes, skills and behavior in the community in relation to power and violence </a:t>
            </a:r>
            <a:r>
              <a:rPr lang="en-US" sz="2000">
                <a:solidFill>
                  <a:srgbClr val="000000"/>
                </a:solidFill>
                <a:latin typeface="+mj-lt"/>
                <a:ea typeface="Times New Roman" panose="02020603050405020304" pitchFamily="18" charset="0"/>
              </a:rPr>
              <a:t>against women.</a:t>
            </a:r>
            <a:endParaRPr lang="en-US" sz="2000" dirty="0">
              <a:solidFill>
                <a:srgbClr val="000000"/>
              </a:solidFill>
              <a:latin typeface="+mj-lt"/>
              <a:ea typeface="Times New Roman" panose="02020603050405020304" pitchFamily="18" charset="0"/>
            </a:endParaRP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FGDs were carried out with six different groups – young women, young men, older women, older men, healthcare workers and religious leaders, with an overall total of 24 women and 19 men. </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Rapid Assessment Surveys were carried out and included 42 women and 47 men. </a:t>
            </a:r>
            <a:endParaRPr lang="en-AU" sz="2000" dirty="0">
              <a:solidFill>
                <a:srgbClr val="000000"/>
              </a:solidFill>
              <a:latin typeface="+mj-lt"/>
              <a:ea typeface="Times New Roman" panose="02020603050405020304" pitchFamily="18" charset="0"/>
            </a:endParaRPr>
          </a:p>
          <a:p>
            <a:pPr marL="342900" indent="-342900">
              <a:spcBef>
                <a:spcPts val="1200"/>
              </a:spcBef>
              <a:buFont typeface="Courier New" panose="02070309020205020404" pitchFamily="49" charset="0"/>
              <a:buChar char="o"/>
            </a:pPr>
            <a:endParaRPr lang="en-US" sz="2000" dirty="0">
              <a:solidFill>
                <a:srgbClr val="000000"/>
              </a:solidFill>
              <a:latin typeface="+mj-lt"/>
              <a:ea typeface="Times New Roman" panose="02020603050405020304" pitchFamily="18" charset="0"/>
            </a:endParaRPr>
          </a:p>
        </p:txBody>
      </p:sp>
      <p:pic>
        <p:nvPicPr>
          <p:cNvPr id="2" name="Picture 1"/>
          <p:cNvPicPr>
            <a:picLocks noChangeAspect="1"/>
          </p:cNvPicPr>
          <p:nvPr/>
        </p:nvPicPr>
        <p:blipFill rotWithShape="1">
          <a:blip r:embed="rId2"/>
          <a:srcRect l="8796" t="14848"/>
          <a:stretch/>
        </p:blipFill>
        <p:spPr>
          <a:xfrm>
            <a:off x="6926893" y="488514"/>
            <a:ext cx="4136767" cy="2801639"/>
          </a:xfrm>
          <a:prstGeom prst="rect">
            <a:avLst/>
          </a:prstGeom>
        </p:spPr>
      </p:pic>
      <p:pic>
        <p:nvPicPr>
          <p:cNvPr id="4" name="Picture 3"/>
          <p:cNvPicPr>
            <a:picLocks noChangeAspect="1"/>
          </p:cNvPicPr>
          <p:nvPr/>
        </p:nvPicPr>
        <p:blipFill>
          <a:blip r:embed="rId3"/>
          <a:stretch>
            <a:fillRect/>
          </a:stretch>
        </p:blipFill>
        <p:spPr>
          <a:xfrm>
            <a:off x="6926893" y="3594970"/>
            <a:ext cx="4136767" cy="2860218"/>
          </a:xfrm>
          <a:prstGeom prst="rect">
            <a:avLst/>
          </a:prstGeom>
        </p:spPr>
      </p:pic>
    </p:spTree>
    <p:extLst>
      <p:ext uri="{BB962C8B-B14F-4D97-AF65-F5344CB8AC3E}">
        <p14:creationId xmlns:p14="http://schemas.microsoft.com/office/powerpoint/2010/main" val="1005276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7828766" y="445682"/>
            <a:ext cx="3695179" cy="1545955"/>
          </a:xfrm>
          <a:prstGeom prst="wedgeRoundRectCallout">
            <a:avLst>
              <a:gd name="adj1" fmla="val -57413"/>
              <a:gd name="adj2" fmla="val -19251"/>
              <a:gd name="adj3" fmla="val 16667"/>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“When you’ve been told three times [but you still don’t comply] have to be hit to be taught better, but it can’t draw blood.” – female participant.</a:t>
            </a:r>
            <a:endParaRPr lang="en-AU" dirty="0"/>
          </a:p>
        </p:txBody>
      </p:sp>
      <p:sp>
        <p:nvSpPr>
          <p:cNvPr id="4" name="Rectangle 3"/>
          <p:cNvSpPr/>
          <p:nvPr/>
        </p:nvSpPr>
        <p:spPr>
          <a:xfrm>
            <a:off x="617189" y="538353"/>
            <a:ext cx="6835797" cy="5786199"/>
          </a:xfrm>
          <a:prstGeom prst="rect">
            <a:avLst/>
          </a:prstGeom>
        </p:spPr>
        <p:txBody>
          <a:bodyPr wrap="square">
            <a:spAutoFit/>
          </a:bodyPr>
          <a:lstStyle/>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40%  of men and 50% of women consider VAW to be normal in relationships.</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Over half of all respondents believe a man has a good reason to hit his wife if she does not do the house work satisfactorily, with women (74%) rating higher than men (43%). </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Sexual violence was a common theme in the FGDs. However, there was limited knowledge, and a concerning ambiguity, around </a:t>
            </a:r>
            <a:r>
              <a:rPr lang="en-US" sz="2000">
                <a:solidFill>
                  <a:srgbClr val="000000"/>
                </a:solidFill>
                <a:latin typeface="+mj-lt"/>
                <a:ea typeface="Times New Roman" panose="02020603050405020304" pitchFamily="18" charset="0"/>
              </a:rPr>
              <a:t>what constitutes rape. </a:t>
            </a:r>
            <a:r>
              <a:rPr lang="en-US" sz="2000" dirty="0">
                <a:solidFill>
                  <a:srgbClr val="000000"/>
                </a:solidFill>
                <a:latin typeface="+mj-lt"/>
                <a:ea typeface="Times New Roman" panose="02020603050405020304" pitchFamily="18" charset="0"/>
              </a:rPr>
              <a:t>The Indonesian term for rape, ‘perkosa’ was used by some to describe rape, but used by others to describe infidelity.</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55% of people have provided support to someone experiencing or using violence, and 69% have told someone violence is not OK in last 12 months. But the FGDs revealed that it is only the more serious cases of violence that get attention, and community response to violence against women sometimes results in punitive violent action towards the man.</a:t>
            </a:r>
          </a:p>
        </p:txBody>
      </p:sp>
      <p:sp>
        <p:nvSpPr>
          <p:cNvPr id="6" name="Rounded Rectangular Callout 5"/>
          <p:cNvSpPr/>
          <p:nvPr/>
        </p:nvSpPr>
        <p:spPr>
          <a:xfrm>
            <a:off x="7828765" y="2524225"/>
            <a:ext cx="3695179" cy="1559260"/>
          </a:xfrm>
          <a:prstGeom prst="wedgeRoundRectCallout">
            <a:avLst>
              <a:gd name="adj1" fmla="val -57074"/>
              <a:gd name="adj2" fmla="val -22929"/>
              <a:gd name="adj3" fmla="val 16667"/>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woman is to blame because the man </a:t>
            </a:r>
            <a:r>
              <a:rPr lang="en-US" i="1" dirty="0"/>
              <a:t>perkosa</a:t>
            </a:r>
            <a:r>
              <a:rPr lang="en-US" dirty="0"/>
              <a:t> the woman when the woman has a family, but then why did the woman want it? – female participant</a:t>
            </a:r>
            <a:endParaRPr lang="en-AU" dirty="0"/>
          </a:p>
        </p:txBody>
      </p:sp>
      <p:sp>
        <p:nvSpPr>
          <p:cNvPr id="7" name="Rounded Rectangular Callout 6"/>
          <p:cNvSpPr/>
          <p:nvPr/>
        </p:nvSpPr>
        <p:spPr>
          <a:xfrm>
            <a:off x="7828765" y="4616073"/>
            <a:ext cx="3695179" cy="1143813"/>
          </a:xfrm>
          <a:prstGeom prst="wedgeRoundRectCallout">
            <a:avLst>
              <a:gd name="adj1" fmla="val -57074"/>
              <a:gd name="adj2" fmla="val -22929"/>
              <a:gd name="adj3" fmla="val 16667"/>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community surround the man and makes the woman slap the man.” – male participant</a:t>
            </a:r>
            <a:endParaRPr lang="en-AU" dirty="0"/>
          </a:p>
        </p:txBody>
      </p:sp>
    </p:spTree>
    <p:extLst>
      <p:ext uri="{BB962C8B-B14F-4D97-AF65-F5344CB8AC3E}">
        <p14:creationId xmlns:p14="http://schemas.microsoft.com/office/powerpoint/2010/main" val="4179734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7190" y="576082"/>
            <a:ext cx="6322230" cy="3939540"/>
          </a:xfrm>
          <a:prstGeom prst="rect">
            <a:avLst/>
          </a:prstGeom>
        </p:spPr>
        <p:txBody>
          <a:bodyPr wrap="square">
            <a:spAutoFit/>
          </a:bodyPr>
          <a:lstStyle/>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Have baseline for CAN to measure impact on integration of better violence prevention programming across DFAT investments.</a:t>
            </a:r>
          </a:p>
          <a:p>
            <a:pPr marL="342900" indent="-342900">
              <a:spcBef>
                <a:spcPts val="1200"/>
              </a:spcBef>
              <a:buFont typeface="Courier New" panose="02070309020205020404" pitchFamily="49" charset="0"/>
              <a:buChar char="o"/>
            </a:pPr>
            <a:r>
              <a:rPr lang="en-US" sz="2000">
                <a:solidFill>
                  <a:srgbClr val="000000"/>
                </a:solidFill>
                <a:latin typeface="+mj-lt"/>
                <a:ea typeface="Times New Roman" panose="02020603050405020304" pitchFamily="18" charset="0"/>
              </a:rPr>
              <a:t>Change </a:t>
            </a:r>
            <a:r>
              <a:rPr lang="en-US" sz="2000" dirty="0">
                <a:solidFill>
                  <a:srgbClr val="000000"/>
                </a:solidFill>
                <a:latin typeface="+mj-lt"/>
                <a:ea typeface="Times New Roman" panose="02020603050405020304" pitchFamily="18" charset="0"/>
              </a:rPr>
              <a:t>ambassadors are participating in meetings</a:t>
            </a:r>
            <a:r>
              <a:rPr lang="en-US" sz="2000">
                <a:solidFill>
                  <a:srgbClr val="000000"/>
                </a:solidFill>
                <a:latin typeface="+mj-lt"/>
                <a:ea typeface="Times New Roman" panose="02020603050405020304" pitchFamily="18" charset="0"/>
              </a:rPr>
              <a:t>. Received </a:t>
            </a:r>
            <a:r>
              <a:rPr lang="en-US" sz="2000" dirty="0">
                <a:solidFill>
                  <a:srgbClr val="000000"/>
                </a:solidFill>
                <a:latin typeface="+mj-lt"/>
                <a:ea typeface="Times New Roman" panose="02020603050405020304" pitchFamily="18" charset="0"/>
              </a:rPr>
              <a:t>positive </a:t>
            </a:r>
            <a:r>
              <a:rPr lang="en-US" sz="2000">
                <a:solidFill>
                  <a:srgbClr val="000000"/>
                </a:solidFill>
                <a:latin typeface="+mj-lt"/>
                <a:ea typeface="Times New Roman" panose="02020603050405020304" pitchFamily="18" charset="0"/>
              </a:rPr>
              <a:t>feedback from PNDS on </a:t>
            </a:r>
            <a:r>
              <a:rPr lang="en-US" sz="2000" dirty="0">
                <a:solidFill>
                  <a:srgbClr val="000000"/>
                </a:solidFill>
                <a:latin typeface="+mj-lt"/>
                <a:ea typeface="Times New Roman" panose="02020603050405020304" pitchFamily="18" charset="0"/>
              </a:rPr>
              <a:t>the impact of the CAN training on their ambassadors, and example of how the ambassadors have integrated their learnings in </a:t>
            </a:r>
            <a:r>
              <a:rPr lang="en-US" sz="2000">
                <a:solidFill>
                  <a:srgbClr val="000000"/>
                </a:solidFill>
                <a:latin typeface="+mj-lt"/>
                <a:ea typeface="Times New Roman" panose="02020603050405020304" pitchFamily="18" charset="0"/>
              </a:rPr>
              <a:t>their work.</a:t>
            </a:r>
          </a:p>
          <a:p>
            <a:pPr marL="342900" indent="-342900">
              <a:spcBef>
                <a:spcPts val="1200"/>
              </a:spcBef>
              <a:buFont typeface="Courier New" panose="02070309020205020404" pitchFamily="49" charset="0"/>
              <a:buChar char="o"/>
            </a:pPr>
            <a:r>
              <a:rPr lang="en-US" sz="2000">
                <a:solidFill>
                  <a:srgbClr val="000000"/>
                </a:solidFill>
                <a:latin typeface="+mj-lt"/>
                <a:ea typeface="Times New Roman" panose="02020603050405020304" pitchFamily="18" charset="0"/>
              </a:rPr>
              <a:t>Prevention grants on hold until January 2018 due to funding restrictions. </a:t>
            </a:r>
            <a:endParaRPr lang="en-US" sz="2000" dirty="0">
              <a:solidFill>
                <a:srgbClr val="000000"/>
              </a:solidFill>
              <a:latin typeface="+mj-lt"/>
              <a:ea typeface="Times New Roman" panose="02020603050405020304" pitchFamily="18" charset="0"/>
            </a:endParaRPr>
          </a:p>
          <a:p>
            <a:pPr marL="342900" indent="-342900">
              <a:spcBef>
                <a:spcPts val="1200"/>
              </a:spcBef>
              <a:buFont typeface="Courier New" panose="02070309020205020404" pitchFamily="49" charset="0"/>
              <a:buChar char="o"/>
            </a:pPr>
            <a:endParaRPr lang="en-US" sz="2000" dirty="0">
              <a:solidFill>
                <a:srgbClr val="000000"/>
              </a:solidFill>
              <a:latin typeface="+mj-lt"/>
              <a:ea typeface="Times New Roman" panose="02020603050405020304" pitchFamily="18" charset="0"/>
            </a:endParaRPr>
          </a:p>
        </p:txBody>
      </p:sp>
      <p:sp>
        <p:nvSpPr>
          <p:cNvPr id="8" name="Rectangle 7"/>
          <p:cNvSpPr/>
          <p:nvPr/>
        </p:nvSpPr>
        <p:spPr>
          <a:xfrm>
            <a:off x="7432110" y="1676495"/>
            <a:ext cx="4759890" cy="369332"/>
          </a:xfrm>
          <a:prstGeom prst="rect">
            <a:avLst/>
          </a:prstGeom>
        </p:spPr>
        <p:txBody>
          <a:bodyPr wrap="square">
            <a:spAutoFit/>
          </a:bodyPr>
          <a:lstStyle/>
          <a:p>
            <a:pPr>
              <a:spcBef>
                <a:spcPts val="1200"/>
              </a:spcBef>
            </a:pPr>
            <a:r>
              <a:rPr lang="en-US" b="1" dirty="0">
                <a:solidFill>
                  <a:srgbClr val="FF0000"/>
                </a:solidFill>
                <a:ea typeface="Times New Roman" panose="02020603050405020304" pitchFamily="18" charset="0"/>
              </a:rPr>
              <a:t>On hold against indicators 14, 15, 16, 22.</a:t>
            </a:r>
          </a:p>
        </p:txBody>
      </p:sp>
      <p:sp>
        <p:nvSpPr>
          <p:cNvPr id="13" name="Rectangle 12"/>
          <p:cNvSpPr/>
          <p:nvPr/>
        </p:nvSpPr>
        <p:spPr>
          <a:xfrm>
            <a:off x="7432110" y="2443717"/>
            <a:ext cx="4759890" cy="646331"/>
          </a:xfrm>
          <a:prstGeom prst="rect">
            <a:avLst/>
          </a:prstGeom>
        </p:spPr>
        <p:txBody>
          <a:bodyPr wrap="square">
            <a:spAutoFit/>
          </a:bodyPr>
          <a:lstStyle/>
          <a:p>
            <a:pPr>
              <a:spcBef>
                <a:spcPts val="1200"/>
              </a:spcBef>
            </a:pPr>
            <a:r>
              <a:rPr lang="en-AU" b="1" dirty="0"/>
              <a:t>On track to achieving target against indicators 19, 20 &amp; 21 on CAN. </a:t>
            </a:r>
            <a:endParaRPr lang="en-US" b="1" dirty="0">
              <a:solidFill>
                <a:srgbClr val="000000"/>
              </a:solidFill>
              <a:ea typeface="Times New Roman" panose="02020603050405020304" pitchFamily="18" charset="0"/>
            </a:endParaRPr>
          </a:p>
        </p:txBody>
      </p:sp>
      <p:pic>
        <p:nvPicPr>
          <p:cNvPr id="11" name="Picture 10"/>
          <p:cNvPicPr>
            <a:picLocks noChangeAspect="1"/>
          </p:cNvPicPr>
          <p:nvPr/>
        </p:nvPicPr>
        <p:blipFill rotWithShape="1">
          <a:blip r:embed="rId2"/>
          <a:srcRect l="21796" t="25571" r="5365"/>
          <a:stretch/>
        </p:blipFill>
        <p:spPr>
          <a:xfrm>
            <a:off x="7333900" y="3487938"/>
            <a:ext cx="4632164" cy="3158549"/>
          </a:xfrm>
          <a:prstGeom prst="rect">
            <a:avLst/>
          </a:prstGeom>
        </p:spPr>
      </p:pic>
      <p:sp>
        <p:nvSpPr>
          <p:cNvPr id="12" name="Rounded Rectangular Callout 11"/>
          <p:cNvSpPr/>
          <p:nvPr/>
        </p:nvSpPr>
        <p:spPr>
          <a:xfrm>
            <a:off x="3031300" y="4384088"/>
            <a:ext cx="3908120" cy="1822548"/>
          </a:xfrm>
          <a:prstGeom prst="wedgeRoundRectCallout">
            <a:avLst>
              <a:gd name="adj1" fmla="val 55129"/>
              <a:gd name="adj2" fmla="val -21833"/>
              <a:gd name="adj3" fmla="val 16667"/>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 am impressed with what [our change ambassadors] are learning through the network and how it is motivating them to lead change and dialogue with their peers..” – Team Leader</a:t>
            </a:r>
            <a:endParaRPr lang="en-AU" dirty="0"/>
          </a:p>
        </p:txBody>
      </p:sp>
    </p:spTree>
    <p:extLst>
      <p:ext uri="{BB962C8B-B14F-4D97-AF65-F5344CB8AC3E}">
        <p14:creationId xmlns:p14="http://schemas.microsoft.com/office/powerpoint/2010/main" val="690377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02913" y="100208"/>
            <a:ext cx="9775195" cy="6894650"/>
          </a:xfrm>
          <a:prstGeom prst="rect">
            <a:avLst/>
          </a:prstGeom>
        </p:spPr>
      </p:pic>
    </p:spTree>
    <p:extLst>
      <p:ext uri="{BB962C8B-B14F-4D97-AF65-F5344CB8AC3E}">
        <p14:creationId xmlns:p14="http://schemas.microsoft.com/office/powerpoint/2010/main" val="1061677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1496335"/>
          </a:xfrm>
          <a:prstGeom prst="rect">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itle 1"/>
          <p:cNvSpPr txBox="1">
            <a:spLocks/>
          </p:cNvSpPr>
          <p:nvPr/>
        </p:nvSpPr>
        <p:spPr>
          <a:xfrm>
            <a:off x="654768" y="85384"/>
            <a:ext cx="106854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cap="all" dirty="0">
                <a:solidFill>
                  <a:schemeClr val="bg1"/>
                </a:solidFill>
              </a:rPr>
              <a:t>KEQ2, EOPO 2 (sNC): FINDINGS</a:t>
            </a:r>
            <a:endParaRPr lang="en-AU" cap="all" dirty="0">
              <a:solidFill>
                <a:schemeClr val="bg1"/>
              </a:solidFill>
            </a:endParaRPr>
          </a:p>
        </p:txBody>
      </p:sp>
      <p:sp>
        <p:nvSpPr>
          <p:cNvPr id="9" name="Rectangle 8"/>
          <p:cNvSpPr/>
          <p:nvPr/>
        </p:nvSpPr>
        <p:spPr>
          <a:xfrm>
            <a:off x="654769" y="1678860"/>
            <a:ext cx="7148946" cy="5324535"/>
          </a:xfrm>
          <a:prstGeom prst="rect">
            <a:avLst/>
          </a:prstGeom>
        </p:spPr>
        <p:txBody>
          <a:bodyPr wrap="square">
            <a:spAutoFit/>
          </a:bodyPr>
          <a:lstStyle/>
          <a:p>
            <a:pPr marL="342900" indent="-342900">
              <a:spcBef>
                <a:spcPts val="1200"/>
              </a:spcBef>
              <a:buFont typeface="Courier New" panose="02070309020205020404" pitchFamily="49" charset="0"/>
              <a:buChar char="o"/>
            </a:pPr>
            <a:r>
              <a:rPr lang="en-US" sz="2000" b="1" dirty="0">
                <a:solidFill>
                  <a:srgbClr val="000000"/>
                </a:solidFill>
                <a:latin typeface="+mj-lt"/>
                <a:ea typeface="Times New Roman" panose="02020603050405020304" pitchFamily="18" charset="0"/>
              </a:rPr>
              <a:t>EOPO 2 is rated orange – there are some delays and challenges but we expect to be on track in the next reporting period.</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Work with prevention partners has </a:t>
            </a:r>
            <a:r>
              <a:rPr lang="en-US" sz="2000">
                <a:solidFill>
                  <a:srgbClr val="000000"/>
                </a:solidFill>
                <a:latin typeface="+mj-lt"/>
                <a:ea typeface="Times New Roman" panose="02020603050405020304" pitchFamily="18" charset="0"/>
              </a:rPr>
              <a:t>been delayed. </a:t>
            </a:r>
            <a:r>
              <a:rPr lang="en-US" sz="2000" dirty="0">
                <a:solidFill>
                  <a:srgbClr val="000000"/>
                </a:solidFill>
                <a:latin typeface="+mj-lt"/>
                <a:ea typeface="Times New Roman" panose="02020603050405020304" pitchFamily="18" charset="0"/>
              </a:rPr>
              <a:t>Partners still need intensive support to do good primary prevention work.</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There has been positive feedback on the CAN – the challenge is to keep the momentum going.</a:t>
            </a:r>
          </a:p>
          <a:p>
            <a:pPr marL="342900" indent="-342900">
              <a:spcBef>
                <a:spcPts val="1200"/>
              </a:spcBef>
              <a:buFont typeface="Courier New" panose="02070309020205020404" pitchFamily="49" charset="0"/>
              <a:buChar char="o"/>
            </a:pPr>
            <a:r>
              <a:rPr lang="en-US" sz="2000">
                <a:solidFill>
                  <a:srgbClr val="000000"/>
                </a:solidFill>
                <a:latin typeface="+mj-lt"/>
                <a:ea typeface="Times New Roman" panose="02020603050405020304" pitchFamily="18" charset="0"/>
              </a:rPr>
              <a:t>CBA </a:t>
            </a:r>
            <a:r>
              <a:rPr lang="en-US" sz="2000" dirty="0">
                <a:solidFill>
                  <a:srgbClr val="000000"/>
                </a:solidFill>
                <a:latin typeface="+mj-lt"/>
                <a:ea typeface="Times New Roman" panose="02020603050405020304" pitchFamily="18" charset="0"/>
              </a:rPr>
              <a:t>surveys </a:t>
            </a:r>
            <a:r>
              <a:rPr lang="en-US" sz="2000">
                <a:solidFill>
                  <a:srgbClr val="000000"/>
                </a:solidFill>
                <a:latin typeface="+mj-lt"/>
                <a:ea typeface="Times New Roman" panose="02020603050405020304" pitchFamily="18" charset="0"/>
              </a:rPr>
              <a:t>found high </a:t>
            </a:r>
            <a:r>
              <a:rPr lang="en-US" sz="2000" dirty="0">
                <a:solidFill>
                  <a:srgbClr val="000000"/>
                </a:solidFill>
                <a:latin typeface="+mj-lt"/>
                <a:ea typeface="Times New Roman" panose="02020603050405020304" pitchFamily="18" charset="0"/>
              </a:rPr>
              <a:t>tolerance &amp; acceptance of violence, and low knowledge &amp; helping skills in the community. This is </a:t>
            </a:r>
            <a:r>
              <a:rPr lang="en-US" sz="2000">
                <a:solidFill>
                  <a:srgbClr val="000000"/>
                </a:solidFill>
                <a:latin typeface="+mj-lt"/>
                <a:ea typeface="Times New Roman" panose="02020603050405020304" pitchFamily="18" charset="0"/>
              </a:rPr>
              <a:t>not unexpected.</a:t>
            </a:r>
            <a:endParaRPr lang="en-US" sz="2000" dirty="0">
              <a:solidFill>
                <a:srgbClr val="000000"/>
              </a:solidFill>
              <a:latin typeface="+mj-lt"/>
              <a:ea typeface="Times New Roman" panose="02020603050405020304" pitchFamily="18" charset="0"/>
            </a:endParaRP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There has been significant </a:t>
            </a:r>
            <a:r>
              <a:rPr lang="en-US" sz="2000">
                <a:solidFill>
                  <a:srgbClr val="000000"/>
                </a:solidFill>
                <a:latin typeface="+mj-lt"/>
                <a:ea typeface="Times New Roman" panose="02020603050405020304" pitchFamily="18" charset="0"/>
              </a:rPr>
              <a:t>delay in </a:t>
            </a:r>
            <a:r>
              <a:rPr lang="en-US" sz="2000" dirty="0">
                <a:solidFill>
                  <a:srgbClr val="000000"/>
                </a:solidFill>
                <a:latin typeface="+mj-lt"/>
                <a:ea typeface="Times New Roman" panose="02020603050405020304" pitchFamily="18" charset="0"/>
              </a:rPr>
              <a:t>CBA but now back on track with support </a:t>
            </a:r>
            <a:r>
              <a:rPr lang="en-US" sz="2000">
                <a:solidFill>
                  <a:srgbClr val="000000"/>
                </a:solidFill>
                <a:latin typeface="+mj-lt"/>
                <a:ea typeface="Times New Roman" panose="02020603050405020304" pitchFamily="18" charset="0"/>
              </a:rPr>
              <a:t>of new Nabilan </a:t>
            </a:r>
            <a:r>
              <a:rPr lang="en-US" sz="2000" dirty="0">
                <a:solidFill>
                  <a:srgbClr val="000000"/>
                </a:solidFill>
                <a:latin typeface="+mj-lt"/>
                <a:ea typeface="Times New Roman" panose="02020603050405020304" pitchFamily="18" charset="0"/>
              </a:rPr>
              <a:t>staff in Letefoho.</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Media monitoring shows pervasive victim-blaming and promotion of gender inequity in the media. </a:t>
            </a:r>
          </a:p>
          <a:p>
            <a:pPr marL="342900" indent="-342900">
              <a:spcBef>
                <a:spcPts val="1200"/>
              </a:spcBef>
              <a:buFont typeface="Courier New" panose="02070309020205020404" pitchFamily="49" charset="0"/>
              <a:buChar char="o"/>
            </a:pPr>
            <a:endParaRPr lang="en-US" sz="2000" dirty="0">
              <a:solidFill>
                <a:srgbClr val="000000"/>
              </a:solidFill>
              <a:latin typeface="+mj-lt"/>
              <a:ea typeface="Times New Roman" panose="02020603050405020304" pitchFamily="18" charset="0"/>
            </a:endParaRPr>
          </a:p>
        </p:txBody>
      </p:sp>
      <p:pic>
        <p:nvPicPr>
          <p:cNvPr id="8" name="Picture 7"/>
          <p:cNvPicPr>
            <a:picLocks noChangeAspect="1"/>
          </p:cNvPicPr>
          <p:nvPr/>
        </p:nvPicPr>
        <p:blipFill rotWithShape="1">
          <a:blip r:embed="rId2"/>
          <a:srcRect l="21671"/>
          <a:stretch/>
        </p:blipFill>
        <p:spPr>
          <a:xfrm>
            <a:off x="7909535" y="2455101"/>
            <a:ext cx="3915035" cy="3315406"/>
          </a:xfrm>
          <a:prstGeom prst="rect">
            <a:avLst/>
          </a:prstGeom>
        </p:spPr>
      </p:pic>
    </p:spTree>
    <p:extLst>
      <p:ext uri="{BB962C8B-B14F-4D97-AF65-F5344CB8AC3E}">
        <p14:creationId xmlns:p14="http://schemas.microsoft.com/office/powerpoint/2010/main" val="198552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1496335"/>
          </a:xfrm>
          <a:prstGeom prst="rect">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itle 1"/>
          <p:cNvSpPr txBox="1">
            <a:spLocks/>
          </p:cNvSpPr>
          <p:nvPr/>
        </p:nvSpPr>
        <p:spPr>
          <a:xfrm>
            <a:off x="654768" y="85384"/>
            <a:ext cx="110570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cap="all" dirty="0">
                <a:solidFill>
                  <a:schemeClr val="bg1"/>
                </a:solidFill>
              </a:rPr>
              <a:t>KEQ2, EOPO 2 (sNC): RECOMMENDATIONS</a:t>
            </a:r>
            <a:endParaRPr lang="en-AU" cap="all" dirty="0">
              <a:solidFill>
                <a:schemeClr val="bg1"/>
              </a:solidFill>
            </a:endParaRPr>
          </a:p>
        </p:txBody>
      </p:sp>
      <p:sp>
        <p:nvSpPr>
          <p:cNvPr id="9" name="Rectangle 8"/>
          <p:cNvSpPr/>
          <p:nvPr/>
        </p:nvSpPr>
        <p:spPr>
          <a:xfrm>
            <a:off x="654768" y="1766542"/>
            <a:ext cx="6359807" cy="4708981"/>
          </a:xfrm>
          <a:prstGeom prst="rect">
            <a:avLst/>
          </a:prstGeom>
        </p:spPr>
        <p:txBody>
          <a:bodyPr wrap="square">
            <a:spAutoFit/>
          </a:bodyPr>
          <a:lstStyle/>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Work with the media to get accurate stories out on gender, HIV &amp; domestic violence. </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Look for opportunities to link independent </a:t>
            </a:r>
            <a:r>
              <a:rPr lang="en-US" sz="2000">
                <a:solidFill>
                  <a:srgbClr val="000000"/>
                </a:solidFill>
                <a:latin typeface="+mj-lt"/>
                <a:ea typeface="Times New Roman" panose="02020603050405020304" pitchFamily="18" charset="0"/>
              </a:rPr>
              <a:t>feminist movement </a:t>
            </a:r>
            <a:r>
              <a:rPr lang="en-US" sz="2000" dirty="0">
                <a:solidFill>
                  <a:srgbClr val="000000"/>
                </a:solidFill>
                <a:latin typeface="+mj-lt"/>
                <a:ea typeface="Times New Roman" panose="02020603050405020304" pitchFamily="18" charset="0"/>
              </a:rPr>
              <a:t>with established human rights defenders, such as FOKUPERS.</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Develop a Whole of Government engagement strategy (applies also to EOPO 1).</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Finish adaptations of the SASA! toolkit, and revise activities and tools based on findings related to sexual violence.</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Remember – social norms change is a process. There is evidence of some positive changes, and we need to continue efforts at all levels of the ecological model.</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6053" y="1891615"/>
            <a:ext cx="4509279" cy="4458833"/>
          </a:xfrm>
          <a:prstGeom prst="rect">
            <a:avLst/>
          </a:prstGeom>
        </p:spPr>
      </p:pic>
    </p:spTree>
    <p:extLst>
      <p:ext uri="{BB962C8B-B14F-4D97-AF65-F5344CB8AC3E}">
        <p14:creationId xmlns:p14="http://schemas.microsoft.com/office/powerpoint/2010/main" val="3261908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1496335"/>
          </a:xfrm>
          <a:prstGeom prst="rect">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itle 1"/>
          <p:cNvSpPr txBox="1">
            <a:spLocks/>
          </p:cNvSpPr>
          <p:nvPr/>
        </p:nvSpPr>
        <p:spPr>
          <a:xfrm>
            <a:off x="654768" y="85384"/>
            <a:ext cx="110570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cap="all" dirty="0">
                <a:solidFill>
                  <a:schemeClr val="bg1"/>
                </a:solidFill>
              </a:rPr>
              <a:t>KEQ3: SUSTAINABILITY</a:t>
            </a:r>
          </a:p>
          <a:p>
            <a:r>
              <a:rPr lang="en-US" cap="all" dirty="0">
                <a:solidFill>
                  <a:schemeClr val="bg1"/>
                </a:solidFill>
              </a:rPr>
              <a:t>Keq4: appropriateness</a:t>
            </a:r>
            <a:endParaRPr lang="en-AU" cap="all" dirty="0">
              <a:solidFill>
                <a:schemeClr val="bg1"/>
              </a:solidFill>
            </a:endParaRPr>
          </a:p>
        </p:txBody>
      </p:sp>
      <p:sp>
        <p:nvSpPr>
          <p:cNvPr id="9" name="Rectangle 8"/>
          <p:cNvSpPr/>
          <p:nvPr/>
        </p:nvSpPr>
        <p:spPr>
          <a:xfrm>
            <a:off x="654768" y="1766542"/>
            <a:ext cx="6359807" cy="1908215"/>
          </a:xfrm>
          <a:prstGeom prst="rect">
            <a:avLst/>
          </a:prstGeom>
        </p:spPr>
        <p:txBody>
          <a:bodyPr wrap="square">
            <a:spAutoFit/>
          </a:bodyPr>
          <a:lstStyle/>
          <a:p>
            <a:pPr>
              <a:spcBef>
                <a:spcPts val="1200"/>
              </a:spcBef>
            </a:pPr>
            <a:r>
              <a:rPr lang="en-US" b="1" dirty="0">
                <a:solidFill>
                  <a:srgbClr val="000000"/>
                </a:solidFill>
                <a:ea typeface="Times New Roman" panose="02020603050405020304" pitchFamily="18" charset="0"/>
              </a:rPr>
              <a:t>KEQ 3 What key factors will contribute to the sustainability of the Nabilan program outcomes beyond the end of the program? (Mid-term review)</a:t>
            </a:r>
          </a:p>
          <a:p>
            <a:pPr>
              <a:spcBef>
                <a:spcPts val="1200"/>
              </a:spcBef>
            </a:pPr>
            <a:r>
              <a:rPr lang="en-US" b="1" dirty="0">
                <a:solidFill>
                  <a:srgbClr val="000000"/>
                </a:solidFill>
                <a:ea typeface="Times New Roman" panose="02020603050405020304" pitchFamily="18" charset="0"/>
              </a:rPr>
              <a:t>KEQ 4 Are there indications that the Nabilan programming model has contributed, or could contribute, to changing social norms relating to VAWC in Timor-Leste? (Mid-term review)</a:t>
            </a:r>
          </a:p>
        </p:txBody>
      </p:sp>
      <p:sp>
        <p:nvSpPr>
          <p:cNvPr id="10" name="Rectangle 9"/>
          <p:cNvSpPr/>
          <p:nvPr/>
        </p:nvSpPr>
        <p:spPr>
          <a:xfrm>
            <a:off x="654767" y="3816723"/>
            <a:ext cx="6359807" cy="2708434"/>
          </a:xfrm>
          <a:prstGeom prst="rect">
            <a:avLst/>
          </a:prstGeom>
        </p:spPr>
        <p:txBody>
          <a:bodyPr wrap="square">
            <a:spAutoFit/>
          </a:bodyPr>
          <a:lstStyle/>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New government on ‘hold’ and has not resourced prevention, and essential services have reduced funding. Funding submissions made by all partners </a:t>
            </a:r>
            <a:r>
              <a:rPr lang="en-US" sz="2000">
                <a:solidFill>
                  <a:srgbClr val="000000"/>
                </a:solidFill>
                <a:latin typeface="+mj-lt"/>
                <a:ea typeface="Times New Roman" panose="02020603050405020304" pitchFamily="18" charset="0"/>
              </a:rPr>
              <a:t>to MSS, </a:t>
            </a:r>
            <a:r>
              <a:rPr lang="en-US" sz="2000" dirty="0">
                <a:solidFill>
                  <a:srgbClr val="000000"/>
                </a:solidFill>
                <a:latin typeface="+mj-lt"/>
                <a:ea typeface="Times New Roman" panose="02020603050405020304" pitchFamily="18" charset="0"/>
              </a:rPr>
              <a:t>but not yet confirmed. Shelters are running out of food &amp; borrowing money to feed clients.</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Too soon to tell about evidence of change in community attitudes and practices – will be tracked through CBA and midterm review of Nabilan. </a:t>
            </a:r>
          </a:p>
        </p:txBody>
      </p:sp>
      <p:pic>
        <p:nvPicPr>
          <p:cNvPr id="5" name="Picture 4"/>
          <p:cNvPicPr>
            <a:picLocks noChangeAspect="1"/>
          </p:cNvPicPr>
          <p:nvPr/>
        </p:nvPicPr>
        <p:blipFill rotWithShape="1">
          <a:blip r:embed="rId2"/>
          <a:srcRect b="23381"/>
          <a:stretch/>
        </p:blipFill>
        <p:spPr>
          <a:xfrm>
            <a:off x="7360298" y="1684421"/>
            <a:ext cx="4589875" cy="4735630"/>
          </a:xfrm>
          <a:prstGeom prst="rect">
            <a:avLst/>
          </a:prstGeom>
        </p:spPr>
      </p:pic>
    </p:spTree>
    <p:extLst>
      <p:ext uri="{BB962C8B-B14F-4D97-AF65-F5344CB8AC3E}">
        <p14:creationId xmlns:p14="http://schemas.microsoft.com/office/powerpoint/2010/main" val="1798627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1496335"/>
          </a:xfrm>
          <a:prstGeom prst="rect">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itle 1"/>
          <p:cNvSpPr txBox="1">
            <a:spLocks/>
          </p:cNvSpPr>
          <p:nvPr/>
        </p:nvSpPr>
        <p:spPr>
          <a:xfrm>
            <a:off x="654768" y="85384"/>
            <a:ext cx="110570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cap="all" dirty="0">
                <a:solidFill>
                  <a:schemeClr val="bg1"/>
                </a:solidFill>
              </a:rPr>
              <a:t>Looking forward</a:t>
            </a:r>
            <a:endParaRPr lang="en-AU" cap="all" dirty="0">
              <a:solidFill>
                <a:schemeClr val="bg1"/>
              </a:solidFill>
            </a:endParaRPr>
          </a:p>
        </p:txBody>
      </p:sp>
      <p:sp>
        <p:nvSpPr>
          <p:cNvPr id="9" name="Rectangle 8"/>
          <p:cNvSpPr/>
          <p:nvPr/>
        </p:nvSpPr>
        <p:spPr>
          <a:xfrm>
            <a:off x="654768" y="1766542"/>
            <a:ext cx="8219726" cy="6709529"/>
          </a:xfrm>
          <a:prstGeom prst="rect">
            <a:avLst/>
          </a:prstGeom>
        </p:spPr>
        <p:txBody>
          <a:bodyPr wrap="square">
            <a:spAutoFit/>
          </a:bodyPr>
          <a:lstStyle/>
          <a:p>
            <a:pPr marL="342900" indent="-342900">
              <a:spcBef>
                <a:spcPts val="1200"/>
              </a:spcBef>
              <a:buFont typeface="Courier New" panose="02070309020205020404" pitchFamily="49" charset="0"/>
              <a:buChar char="o"/>
            </a:pPr>
            <a:r>
              <a:rPr lang="en-US" sz="2000" b="1">
                <a:solidFill>
                  <a:srgbClr val="000000"/>
                </a:solidFill>
                <a:latin typeface="+mj-lt"/>
                <a:ea typeface="Times New Roman" panose="02020603050405020304" pitchFamily="18" charset="0"/>
              </a:rPr>
              <a:t>Develop strategy for PRADET FH Dili – continuing. </a:t>
            </a:r>
          </a:p>
          <a:p>
            <a:pPr marL="342900" indent="-342900">
              <a:spcBef>
                <a:spcPts val="1200"/>
              </a:spcBef>
              <a:buFont typeface="Courier New" panose="02070309020205020404" pitchFamily="49" charset="0"/>
              <a:buChar char="o"/>
            </a:pPr>
            <a:r>
              <a:rPr lang="en-US" sz="2000">
                <a:solidFill>
                  <a:srgbClr val="000000"/>
                </a:solidFill>
                <a:latin typeface="+mj-lt"/>
                <a:ea typeface="Times New Roman" panose="02020603050405020304" pitchFamily="18" charset="0"/>
              </a:rPr>
              <a:t>Drafting </a:t>
            </a:r>
            <a:r>
              <a:rPr lang="en-US" sz="2000" dirty="0">
                <a:solidFill>
                  <a:srgbClr val="000000"/>
                </a:solidFill>
                <a:latin typeface="+mj-lt"/>
                <a:ea typeface="Times New Roman" panose="02020603050405020304" pitchFamily="18" charset="0"/>
              </a:rPr>
              <a:t>guidelines on </a:t>
            </a:r>
            <a:r>
              <a:rPr lang="en-US" sz="2000">
                <a:solidFill>
                  <a:srgbClr val="000000"/>
                </a:solidFill>
                <a:latin typeface="+mj-lt"/>
                <a:ea typeface="Times New Roman" panose="02020603050405020304" pitchFamily="18" charset="0"/>
              </a:rPr>
              <a:t>Penal Code</a:t>
            </a:r>
            <a:r>
              <a:rPr lang="en-US" sz="2000" dirty="0">
                <a:solidFill>
                  <a:srgbClr val="000000"/>
                </a:solidFill>
                <a:latin typeface="+mj-lt"/>
                <a:ea typeface="Times New Roman" panose="02020603050405020304" pitchFamily="18" charset="0"/>
              </a:rPr>
              <a:t> </a:t>
            </a:r>
            <a:r>
              <a:rPr lang="en-US" sz="2000">
                <a:solidFill>
                  <a:srgbClr val="000000"/>
                </a:solidFill>
                <a:latin typeface="+mj-lt"/>
                <a:ea typeface="Times New Roman" panose="02020603050405020304" pitchFamily="18" charset="0"/>
              </a:rPr>
              <a:t>(Sep </a:t>
            </a:r>
            <a:r>
              <a:rPr lang="en-US" sz="2000" dirty="0">
                <a:solidFill>
                  <a:srgbClr val="000000"/>
                </a:solidFill>
                <a:latin typeface="+mj-lt"/>
                <a:ea typeface="Times New Roman" panose="02020603050405020304" pitchFamily="18" charset="0"/>
              </a:rPr>
              <a:t>onwards).</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Cert III make-up sessions (Sep).</a:t>
            </a:r>
          </a:p>
          <a:p>
            <a:pPr marL="342900" indent="-342900">
              <a:spcBef>
                <a:spcPts val="1200"/>
              </a:spcBef>
              <a:buFont typeface="Courier New" panose="02070309020205020404" pitchFamily="49" charset="0"/>
              <a:buChar char="o"/>
            </a:pPr>
            <a:r>
              <a:rPr lang="en-US" sz="2000">
                <a:solidFill>
                  <a:srgbClr val="000000"/>
                </a:solidFill>
                <a:latin typeface="+mj-lt"/>
                <a:ea typeface="Times New Roman" panose="02020603050405020304" pitchFamily="18" charset="0"/>
              </a:rPr>
              <a:t>CAN </a:t>
            </a:r>
            <a:r>
              <a:rPr lang="en-US" sz="2000" dirty="0">
                <a:solidFill>
                  <a:srgbClr val="000000"/>
                </a:solidFill>
                <a:latin typeface="+mj-lt"/>
                <a:ea typeface="Times New Roman" panose="02020603050405020304" pitchFamily="18" charset="0"/>
              </a:rPr>
              <a:t>make-up sessions and baseline report (Sep).</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Meetings with MSS</a:t>
            </a:r>
            <a:r>
              <a:rPr lang="en-US" sz="2000">
                <a:solidFill>
                  <a:srgbClr val="000000"/>
                </a:solidFill>
                <a:latin typeface="+mj-lt"/>
                <a:ea typeface="Times New Roman" panose="02020603050405020304" pitchFamily="18" charset="0"/>
              </a:rPr>
              <a:t>, SEII, MoH, MoJ, CoA </a:t>
            </a:r>
            <a:r>
              <a:rPr lang="en-US" sz="2000" dirty="0">
                <a:solidFill>
                  <a:srgbClr val="000000"/>
                </a:solidFill>
                <a:latin typeface="+mj-lt"/>
                <a:ea typeface="Times New Roman" panose="02020603050405020304" pitchFamily="18" charset="0"/>
              </a:rPr>
              <a:t>(Sep).</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Media training with JSMP, SEII &amp; SECOM (Oct).</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Case management review of services partners (Nov).</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Training for new medical forensic examiners (Sep – Nov).</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16 Days (Nov): Positive reporting media kit; SASA! radio shows; voice-prompt referral service).</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Counselling training, DV &amp; suicide risk assessment tools (Nov – Dec).</a:t>
            </a:r>
          </a:p>
          <a:p>
            <a:pPr marL="800100" lvl="1" indent="-342900">
              <a:spcBef>
                <a:spcPts val="1200"/>
              </a:spcBef>
              <a:buFont typeface="Courier New" panose="02070309020205020404" pitchFamily="49" charset="0"/>
              <a:buChar char="o"/>
            </a:pPr>
            <a:endParaRPr lang="en-US" sz="2000" dirty="0">
              <a:solidFill>
                <a:srgbClr val="000000"/>
              </a:solidFill>
              <a:latin typeface="+mj-lt"/>
              <a:ea typeface="Times New Roman" panose="02020603050405020304" pitchFamily="18" charset="0"/>
            </a:endParaRPr>
          </a:p>
          <a:p>
            <a:pPr marL="342900" indent="-342900">
              <a:spcBef>
                <a:spcPts val="1200"/>
              </a:spcBef>
              <a:buFont typeface="Courier New" panose="02070309020205020404" pitchFamily="49" charset="0"/>
              <a:buChar char="o"/>
            </a:pPr>
            <a:endParaRPr lang="en-US" sz="2000" dirty="0">
              <a:solidFill>
                <a:srgbClr val="000000"/>
              </a:solidFill>
              <a:latin typeface="+mj-lt"/>
              <a:ea typeface="Times New Roman" panose="02020603050405020304" pitchFamily="18" charset="0"/>
            </a:endParaRPr>
          </a:p>
          <a:p>
            <a:pPr marL="342900" indent="-342900">
              <a:spcBef>
                <a:spcPts val="1200"/>
              </a:spcBef>
              <a:buFont typeface="Courier New" panose="02070309020205020404" pitchFamily="49" charset="0"/>
              <a:buChar char="o"/>
            </a:pPr>
            <a:endParaRPr lang="en-US" sz="2000" dirty="0">
              <a:solidFill>
                <a:srgbClr val="000000"/>
              </a:solidFill>
              <a:latin typeface="+mj-lt"/>
              <a:ea typeface="Times New Roman" panose="02020603050405020304" pitchFamily="18" charset="0"/>
            </a:endParaRPr>
          </a:p>
          <a:p>
            <a:pPr marL="342900" indent="-342900">
              <a:spcBef>
                <a:spcPts val="1200"/>
              </a:spcBef>
              <a:buFont typeface="Courier New" panose="02070309020205020404" pitchFamily="49" charset="0"/>
              <a:buChar char="o"/>
            </a:pPr>
            <a:endParaRPr lang="en-US" sz="2000" dirty="0">
              <a:solidFill>
                <a:srgbClr val="000000"/>
              </a:solidFill>
              <a:latin typeface="+mj-lt"/>
              <a:ea typeface="Times New Roman" panose="02020603050405020304" pitchFamily="18" charset="0"/>
            </a:endParaRPr>
          </a:p>
        </p:txBody>
      </p:sp>
      <p:pic>
        <p:nvPicPr>
          <p:cNvPr id="10" name="Picture 9"/>
          <p:cNvPicPr>
            <a:picLocks noChangeAspect="1"/>
          </p:cNvPicPr>
          <p:nvPr/>
        </p:nvPicPr>
        <p:blipFill rotWithShape="1">
          <a:blip r:embed="rId2"/>
          <a:srcRect r="10012"/>
          <a:stretch/>
        </p:blipFill>
        <p:spPr>
          <a:xfrm>
            <a:off x="8373981" y="1766542"/>
            <a:ext cx="3478410" cy="4490034"/>
          </a:xfrm>
          <a:prstGeom prst="rect">
            <a:avLst/>
          </a:prstGeom>
        </p:spPr>
      </p:pic>
    </p:spTree>
    <p:extLst>
      <p:ext uri="{BB962C8B-B14F-4D97-AF65-F5344CB8AC3E}">
        <p14:creationId xmlns:p14="http://schemas.microsoft.com/office/powerpoint/2010/main" val="3067189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1496335"/>
          </a:xfrm>
          <a:prstGeom prst="rect">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idx="4294967295"/>
          </p:nvPr>
        </p:nvSpPr>
        <p:spPr>
          <a:xfrm>
            <a:off x="617190" y="82378"/>
            <a:ext cx="10685462" cy="1325563"/>
          </a:xfrm>
        </p:spPr>
        <p:txBody>
          <a:bodyPr/>
          <a:lstStyle/>
          <a:p>
            <a:r>
              <a:rPr lang="en-US" cap="all" dirty="0">
                <a:solidFill>
                  <a:schemeClr val="bg1"/>
                </a:solidFill>
              </a:rPr>
              <a:t>CONTEXT UPDATE</a:t>
            </a:r>
            <a:endParaRPr lang="en-AU" cap="all" dirty="0">
              <a:solidFill>
                <a:schemeClr val="bg1"/>
              </a:solidFill>
            </a:endParaRPr>
          </a:p>
        </p:txBody>
      </p:sp>
      <p:sp>
        <p:nvSpPr>
          <p:cNvPr id="13" name="Rectangle 12"/>
          <p:cNvSpPr/>
          <p:nvPr/>
        </p:nvSpPr>
        <p:spPr>
          <a:xfrm>
            <a:off x="617190" y="2062483"/>
            <a:ext cx="6397755" cy="2400657"/>
          </a:xfrm>
          <a:prstGeom prst="rect">
            <a:avLst/>
          </a:prstGeom>
        </p:spPr>
        <p:txBody>
          <a:bodyPr wrap="square">
            <a:spAutoFit/>
          </a:bodyPr>
          <a:lstStyle/>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Nabilan Phase 2 commenced</a:t>
            </a:r>
            <a:r>
              <a:rPr lang="en-US" sz="2000">
                <a:solidFill>
                  <a:srgbClr val="000000"/>
                </a:solidFill>
                <a:latin typeface="+mj-lt"/>
                <a:ea typeface="Times New Roman" panose="02020603050405020304" pitchFamily="18" charset="0"/>
              </a:rPr>
              <a:t>. MELF </a:t>
            </a:r>
            <a:r>
              <a:rPr lang="en-US" sz="2000" dirty="0">
                <a:solidFill>
                  <a:srgbClr val="000000"/>
                </a:solidFill>
                <a:latin typeface="+mj-lt"/>
                <a:ea typeface="Times New Roman" panose="02020603050405020304" pitchFamily="18" charset="0"/>
              </a:rPr>
              <a:t>&amp; MELP updated.</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New Government. </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Governments unable to pass budget – services partners received intermittent support from MSS. </a:t>
            </a:r>
          </a:p>
          <a:p>
            <a:pPr marL="342900" indent="-342900">
              <a:spcBef>
                <a:spcPts val="1200"/>
              </a:spcBef>
              <a:buFont typeface="Courier New" panose="02070309020205020404" pitchFamily="49" charset="0"/>
              <a:buChar char="o"/>
            </a:pPr>
            <a:r>
              <a:rPr lang="en-US" sz="2000">
                <a:solidFill>
                  <a:srgbClr val="000000"/>
                </a:solidFill>
                <a:latin typeface="+mj-lt"/>
                <a:ea typeface="Times New Roman" panose="02020603050405020304" pitchFamily="18" charset="0"/>
              </a:rPr>
              <a:t>Increasing </a:t>
            </a:r>
            <a:r>
              <a:rPr lang="en-US" sz="2000" dirty="0">
                <a:solidFill>
                  <a:srgbClr val="000000"/>
                </a:solidFill>
                <a:latin typeface="+mj-lt"/>
                <a:ea typeface="Times New Roman" panose="02020603050405020304" pitchFamily="18" charset="0"/>
              </a:rPr>
              <a:t>conversations/awareness about social norms change approach in violence prevention.</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7304132" y="2325752"/>
            <a:ext cx="5054964" cy="3785495"/>
          </a:xfrm>
          <a:prstGeom prst="rect">
            <a:avLst/>
          </a:prstGeom>
        </p:spPr>
      </p:pic>
    </p:spTree>
    <p:extLst>
      <p:ext uri="{BB962C8B-B14F-4D97-AF65-F5344CB8AC3E}">
        <p14:creationId xmlns:p14="http://schemas.microsoft.com/office/powerpoint/2010/main" val="272170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1496335"/>
          </a:xfrm>
          <a:prstGeom prst="rect">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625257" y="85384"/>
            <a:ext cx="10685061" cy="1325563"/>
          </a:xfrm>
        </p:spPr>
        <p:txBody>
          <a:bodyPr/>
          <a:lstStyle/>
          <a:p>
            <a:r>
              <a:rPr lang="en-US" cap="all" dirty="0">
                <a:solidFill>
                  <a:schemeClr val="bg1"/>
                </a:solidFill>
              </a:rPr>
              <a:t>Our Key Evaluation Questions</a:t>
            </a:r>
            <a:endParaRPr lang="en-AU" cap="all" dirty="0">
              <a:solidFill>
                <a:schemeClr val="bg1"/>
              </a:solidFill>
            </a:endParaRPr>
          </a:p>
        </p:txBody>
      </p:sp>
      <p:sp>
        <p:nvSpPr>
          <p:cNvPr id="3" name="Rectangle 2"/>
          <p:cNvSpPr/>
          <p:nvPr/>
        </p:nvSpPr>
        <p:spPr>
          <a:xfrm>
            <a:off x="838198" y="2842831"/>
            <a:ext cx="6176749" cy="1015663"/>
          </a:xfrm>
          <a:prstGeom prst="rect">
            <a:avLst/>
          </a:prstGeom>
        </p:spPr>
        <p:txBody>
          <a:bodyPr wrap="square">
            <a:spAutoFit/>
          </a:bodyPr>
          <a:lstStyle/>
          <a:p>
            <a:r>
              <a:rPr lang="en-US" sz="2000" dirty="0">
                <a:solidFill>
                  <a:srgbClr val="000000"/>
                </a:solidFill>
                <a:latin typeface="+mj-lt"/>
                <a:ea typeface="Times New Roman" panose="02020603050405020304" pitchFamily="18" charset="0"/>
              </a:rPr>
              <a:t>KEQ 2 To what extent are individuals, communities and institutions taking action to reduce violence against women?</a:t>
            </a:r>
            <a:endParaRPr lang="en-AU" sz="2000" dirty="0">
              <a:latin typeface="+mj-lt"/>
            </a:endParaRPr>
          </a:p>
        </p:txBody>
      </p:sp>
      <p:sp>
        <p:nvSpPr>
          <p:cNvPr id="4" name="Rectangle 3"/>
          <p:cNvSpPr/>
          <p:nvPr/>
        </p:nvSpPr>
        <p:spPr>
          <a:xfrm>
            <a:off x="838196" y="1632815"/>
            <a:ext cx="6176749" cy="1015663"/>
          </a:xfrm>
          <a:prstGeom prst="rect">
            <a:avLst/>
          </a:prstGeom>
        </p:spPr>
        <p:txBody>
          <a:bodyPr wrap="square">
            <a:spAutoFit/>
          </a:bodyPr>
          <a:lstStyle/>
          <a:p>
            <a:r>
              <a:rPr lang="en-US" sz="2000" dirty="0">
                <a:solidFill>
                  <a:srgbClr val="000000"/>
                </a:solidFill>
                <a:latin typeface="+mj-lt"/>
                <a:ea typeface="Times New Roman" panose="02020603050405020304" pitchFamily="18" charset="0"/>
              </a:rPr>
              <a:t>KEQ1 How effective was the Nabilan program in ensuring women and children who experience violence have access to adequate and responsive services? </a:t>
            </a:r>
            <a:endParaRPr lang="en-AU" sz="2000" dirty="0">
              <a:latin typeface="+mj-lt"/>
            </a:endParaRPr>
          </a:p>
        </p:txBody>
      </p:sp>
      <p:sp>
        <p:nvSpPr>
          <p:cNvPr id="5" name="Rectangle 4"/>
          <p:cNvSpPr/>
          <p:nvPr/>
        </p:nvSpPr>
        <p:spPr>
          <a:xfrm>
            <a:off x="7815618" y="1632815"/>
            <a:ext cx="3971373" cy="923330"/>
          </a:xfrm>
          <a:prstGeom prst="rect">
            <a:avLst/>
          </a:prstGeom>
        </p:spPr>
        <p:txBody>
          <a:bodyPr wrap="square">
            <a:spAutoFit/>
          </a:bodyPr>
          <a:lstStyle/>
          <a:p>
            <a:r>
              <a:rPr lang="en-US" b="1" dirty="0">
                <a:solidFill>
                  <a:srgbClr val="000000"/>
                </a:solidFill>
                <a:latin typeface="Calibri" panose="020F0502020204030204" pitchFamily="34" charset="0"/>
                <a:ea typeface="Times New Roman" panose="02020603050405020304" pitchFamily="18" charset="0"/>
              </a:rPr>
              <a:t>EOPO1:  Women and children who experience violence have access to quality and inclusive services</a:t>
            </a:r>
            <a:endParaRPr lang="en-AU" b="1" dirty="0"/>
          </a:p>
        </p:txBody>
      </p:sp>
      <p:sp>
        <p:nvSpPr>
          <p:cNvPr id="6" name="Rectangle 5"/>
          <p:cNvSpPr/>
          <p:nvPr/>
        </p:nvSpPr>
        <p:spPr>
          <a:xfrm>
            <a:off x="7815619" y="4052847"/>
            <a:ext cx="3707642" cy="369332"/>
          </a:xfrm>
          <a:prstGeom prst="rect">
            <a:avLst/>
          </a:prstGeom>
        </p:spPr>
        <p:txBody>
          <a:bodyPr wrap="square">
            <a:spAutoFit/>
          </a:bodyPr>
          <a:lstStyle/>
          <a:p>
            <a:r>
              <a:rPr lang="en-US" b="1" i="1" dirty="0">
                <a:solidFill>
                  <a:schemeClr val="tx1">
                    <a:lumMod val="65000"/>
                    <a:lumOff val="35000"/>
                  </a:schemeClr>
                </a:solidFill>
                <a:latin typeface="Calibri" panose="020F0502020204030204" pitchFamily="34" charset="0"/>
                <a:ea typeface="Times New Roman" panose="02020603050405020304" pitchFamily="18" charset="0"/>
              </a:rPr>
              <a:t>Sustainability</a:t>
            </a:r>
            <a:endParaRPr lang="en-AU" b="1" i="1" dirty="0">
              <a:solidFill>
                <a:schemeClr val="tx1">
                  <a:lumMod val="65000"/>
                  <a:lumOff val="35000"/>
                </a:schemeClr>
              </a:solidFill>
            </a:endParaRPr>
          </a:p>
        </p:txBody>
      </p:sp>
      <p:sp>
        <p:nvSpPr>
          <p:cNvPr id="7" name="Rectangle 6"/>
          <p:cNvSpPr/>
          <p:nvPr/>
        </p:nvSpPr>
        <p:spPr>
          <a:xfrm>
            <a:off x="838196" y="4052847"/>
            <a:ext cx="6176749" cy="1015663"/>
          </a:xfrm>
          <a:prstGeom prst="rect">
            <a:avLst/>
          </a:prstGeom>
        </p:spPr>
        <p:txBody>
          <a:bodyPr wrap="square">
            <a:spAutoFit/>
          </a:bodyPr>
          <a:lstStyle/>
          <a:p>
            <a:r>
              <a:rPr lang="en-US" sz="2000" i="1" dirty="0">
                <a:solidFill>
                  <a:schemeClr val="tx1">
                    <a:lumMod val="65000"/>
                    <a:lumOff val="35000"/>
                  </a:schemeClr>
                </a:solidFill>
                <a:latin typeface="+mj-lt"/>
                <a:ea typeface="Times New Roman" panose="02020603050405020304" pitchFamily="18" charset="0"/>
              </a:rPr>
              <a:t>KEQ 3 What key factors will contribute to the sustainability of the Nabilan program outcomes beyond the end of the program? (Mid-term review)</a:t>
            </a:r>
            <a:endParaRPr lang="en-AU" sz="2000" i="1" dirty="0">
              <a:solidFill>
                <a:schemeClr val="tx1">
                  <a:lumMod val="65000"/>
                  <a:lumOff val="35000"/>
                </a:schemeClr>
              </a:solidFill>
              <a:latin typeface="+mj-lt"/>
            </a:endParaRPr>
          </a:p>
        </p:txBody>
      </p:sp>
      <p:sp>
        <p:nvSpPr>
          <p:cNvPr id="8" name="Rectangle 7"/>
          <p:cNvSpPr/>
          <p:nvPr/>
        </p:nvSpPr>
        <p:spPr>
          <a:xfrm>
            <a:off x="838196" y="5262863"/>
            <a:ext cx="6176749" cy="1323439"/>
          </a:xfrm>
          <a:prstGeom prst="rect">
            <a:avLst/>
          </a:prstGeom>
        </p:spPr>
        <p:txBody>
          <a:bodyPr wrap="square">
            <a:spAutoFit/>
          </a:bodyPr>
          <a:lstStyle/>
          <a:p>
            <a:r>
              <a:rPr lang="en-US" sz="2000" i="1" dirty="0">
                <a:solidFill>
                  <a:schemeClr val="tx1">
                    <a:lumMod val="65000"/>
                    <a:lumOff val="35000"/>
                  </a:schemeClr>
                </a:solidFill>
                <a:latin typeface="+mj-lt"/>
                <a:ea typeface="Times New Roman" panose="02020603050405020304" pitchFamily="18" charset="0"/>
              </a:rPr>
              <a:t>KEQ 4 Are there indications that the Nabilan programming model has contributed, or could contribute, to changing social norms relating to VAWC in Timor-Leste? </a:t>
            </a:r>
            <a:br>
              <a:rPr lang="en-US" sz="2000" i="1" dirty="0">
                <a:solidFill>
                  <a:schemeClr val="tx1">
                    <a:lumMod val="65000"/>
                    <a:lumOff val="35000"/>
                  </a:schemeClr>
                </a:solidFill>
                <a:latin typeface="+mj-lt"/>
                <a:ea typeface="Times New Roman" panose="02020603050405020304" pitchFamily="18" charset="0"/>
              </a:rPr>
            </a:br>
            <a:r>
              <a:rPr lang="en-US" sz="2000" i="1" dirty="0">
                <a:solidFill>
                  <a:schemeClr val="tx1">
                    <a:lumMod val="65000"/>
                    <a:lumOff val="35000"/>
                  </a:schemeClr>
                </a:solidFill>
                <a:latin typeface="+mj-lt"/>
                <a:ea typeface="Times New Roman" panose="02020603050405020304" pitchFamily="18" charset="0"/>
              </a:rPr>
              <a:t>(Mid-term review)</a:t>
            </a:r>
            <a:endParaRPr lang="en-AU" sz="2000" i="1" dirty="0">
              <a:solidFill>
                <a:schemeClr val="tx1">
                  <a:lumMod val="65000"/>
                  <a:lumOff val="35000"/>
                </a:schemeClr>
              </a:solidFill>
              <a:latin typeface="+mj-lt"/>
            </a:endParaRPr>
          </a:p>
        </p:txBody>
      </p:sp>
      <p:sp>
        <p:nvSpPr>
          <p:cNvPr id="9" name="Rectangle 8"/>
          <p:cNvSpPr/>
          <p:nvPr/>
        </p:nvSpPr>
        <p:spPr>
          <a:xfrm>
            <a:off x="7815619" y="5262863"/>
            <a:ext cx="3707642" cy="369332"/>
          </a:xfrm>
          <a:prstGeom prst="rect">
            <a:avLst/>
          </a:prstGeom>
        </p:spPr>
        <p:txBody>
          <a:bodyPr wrap="square">
            <a:spAutoFit/>
          </a:bodyPr>
          <a:lstStyle/>
          <a:p>
            <a:r>
              <a:rPr lang="en-US" b="1" i="1" dirty="0">
                <a:solidFill>
                  <a:schemeClr val="tx1">
                    <a:lumMod val="65000"/>
                    <a:lumOff val="35000"/>
                  </a:schemeClr>
                </a:solidFill>
                <a:latin typeface="Calibri" panose="020F0502020204030204" pitchFamily="34" charset="0"/>
                <a:ea typeface="Times New Roman" panose="02020603050405020304" pitchFamily="18" charset="0"/>
              </a:rPr>
              <a:t>Appropriateness</a:t>
            </a:r>
            <a:endParaRPr lang="en-AU" b="1" i="1" dirty="0">
              <a:solidFill>
                <a:schemeClr val="tx1">
                  <a:lumMod val="65000"/>
                  <a:lumOff val="35000"/>
                </a:schemeClr>
              </a:solidFill>
            </a:endParaRPr>
          </a:p>
        </p:txBody>
      </p:sp>
      <p:sp>
        <p:nvSpPr>
          <p:cNvPr id="10" name="Rectangle 9"/>
          <p:cNvSpPr/>
          <p:nvPr/>
        </p:nvSpPr>
        <p:spPr>
          <a:xfrm>
            <a:off x="7815619" y="2842831"/>
            <a:ext cx="3971372" cy="923330"/>
          </a:xfrm>
          <a:prstGeom prst="rect">
            <a:avLst/>
          </a:prstGeom>
        </p:spPr>
        <p:txBody>
          <a:bodyPr wrap="square">
            <a:spAutoFit/>
          </a:bodyPr>
          <a:lstStyle/>
          <a:p>
            <a:r>
              <a:rPr lang="en-US" b="1" dirty="0">
                <a:solidFill>
                  <a:srgbClr val="000000"/>
                </a:solidFill>
                <a:latin typeface="Calibri" panose="020F0502020204030204" pitchFamily="34" charset="0"/>
                <a:ea typeface="Times New Roman" panose="02020603050405020304" pitchFamily="18" charset="0"/>
              </a:rPr>
              <a:t>EOPO2: Individuals, communities and institutions take action to reduce violence against women and children </a:t>
            </a:r>
            <a:endParaRPr lang="en-AU" b="1" dirty="0"/>
          </a:p>
        </p:txBody>
      </p:sp>
    </p:spTree>
    <p:extLst>
      <p:ext uri="{BB962C8B-B14F-4D97-AF65-F5344CB8AC3E}">
        <p14:creationId xmlns:p14="http://schemas.microsoft.com/office/powerpoint/2010/main" val="306467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1496335"/>
          </a:xfrm>
          <a:prstGeom prst="rect">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idx="4294967295"/>
          </p:nvPr>
        </p:nvSpPr>
        <p:spPr>
          <a:xfrm>
            <a:off x="654768" y="85384"/>
            <a:ext cx="10685462" cy="1325563"/>
          </a:xfrm>
        </p:spPr>
        <p:txBody>
          <a:bodyPr/>
          <a:lstStyle/>
          <a:p>
            <a:r>
              <a:rPr lang="en-US" cap="all" dirty="0">
                <a:solidFill>
                  <a:schemeClr val="bg1"/>
                </a:solidFill>
              </a:rPr>
              <a:t>KEQ1, EOPO 1 (services): What did we do?</a:t>
            </a:r>
            <a:endParaRPr lang="en-AU" cap="all" dirty="0">
              <a:solidFill>
                <a:schemeClr val="bg1"/>
              </a:solidFill>
            </a:endParaRPr>
          </a:p>
        </p:txBody>
      </p:sp>
      <p:sp>
        <p:nvSpPr>
          <p:cNvPr id="13" name="Rectangle 12"/>
          <p:cNvSpPr/>
          <p:nvPr/>
        </p:nvSpPr>
        <p:spPr>
          <a:xfrm>
            <a:off x="5624187" y="1839508"/>
            <a:ext cx="5949862" cy="3785652"/>
          </a:xfrm>
          <a:prstGeom prst="rect">
            <a:avLst/>
          </a:prstGeom>
        </p:spPr>
        <p:txBody>
          <a:bodyPr wrap="square">
            <a:spAutoFit/>
          </a:bodyPr>
          <a:lstStyle/>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Provided funding (USD $513,750) &amp; TA to five partners: ALFeLa (legal aid), PRADET (crisis shelter, medical forensic examination, medical treatment and counselling), Casa Vida (shelter for children) and UMS (shelter for women and children); and JSMP (court monitoring and advocacy).</a:t>
            </a:r>
          </a:p>
          <a:p>
            <a:pPr marL="342900" indent="-342900">
              <a:spcBef>
                <a:spcPts val="1200"/>
              </a:spcBef>
              <a:buFont typeface="Courier New" panose="02070309020205020404" pitchFamily="49" charset="0"/>
              <a:buChar char="o"/>
            </a:pPr>
            <a:r>
              <a:rPr lang="en-US" sz="2000">
                <a:latin typeface="+mj-lt"/>
              </a:rPr>
              <a:t>Finalised 2nd </a:t>
            </a:r>
            <a:r>
              <a:rPr lang="en-US" sz="2000" dirty="0">
                <a:latin typeface="+mj-lt"/>
              </a:rPr>
              <a:t>round of Certificate III in Social Services. Completed evaluation of the first two rounds, and updating course materials.</a:t>
            </a:r>
          </a:p>
          <a:p>
            <a:pPr marL="342900" indent="-342900">
              <a:spcBef>
                <a:spcPts val="1200"/>
              </a:spcBef>
              <a:buFont typeface="Courier New" panose="02070309020205020404" pitchFamily="49" charset="0"/>
              <a:buChar char="o"/>
            </a:pPr>
            <a:r>
              <a:rPr lang="en-US" sz="2000" dirty="0">
                <a:latin typeface="+mj-lt"/>
              </a:rPr>
              <a:t>Supported case management</a:t>
            </a:r>
            <a:r>
              <a:rPr lang="en-US" sz="2000">
                <a:latin typeface="+mj-lt"/>
              </a:rPr>
              <a:t>, and links </a:t>
            </a:r>
            <a:r>
              <a:rPr lang="en-US" sz="2000" dirty="0">
                <a:latin typeface="+mj-lt"/>
              </a:rPr>
              <a:t>with DPOs and </a:t>
            </a:r>
            <a:r>
              <a:rPr lang="en-US" sz="2000">
                <a:latin typeface="+mj-lt"/>
              </a:rPr>
              <a:t>LGBTI groups.</a:t>
            </a:r>
            <a:endParaRPr lang="en-US" sz="2000" dirty="0">
              <a:latin typeface="+mj-lt"/>
            </a:endParaRP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54767" y="3383011"/>
            <a:ext cx="4792933" cy="3001117"/>
          </a:xfrm>
          <a:prstGeom prst="rect">
            <a:avLst/>
          </a:prstGeom>
        </p:spPr>
      </p:pic>
      <p:sp>
        <p:nvSpPr>
          <p:cNvPr id="22" name="Rectangle 21"/>
          <p:cNvSpPr/>
          <p:nvPr/>
        </p:nvSpPr>
        <p:spPr>
          <a:xfrm>
            <a:off x="654768" y="1839508"/>
            <a:ext cx="4792933" cy="1200329"/>
          </a:xfrm>
          <a:prstGeom prst="rect">
            <a:avLst/>
          </a:prstGeom>
        </p:spPr>
        <p:txBody>
          <a:bodyPr wrap="square">
            <a:spAutoFit/>
          </a:bodyPr>
          <a:lstStyle/>
          <a:p>
            <a:r>
              <a:rPr lang="en-US" b="1" dirty="0">
                <a:solidFill>
                  <a:srgbClr val="000000"/>
                </a:solidFill>
                <a:ea typeface="Times New Roman" panose="02020603050405020304" pitchFamily="18" charset="0"/>
              </a:rPr>
              <a:t>How effective was the Nabilan program in ensuring women and children who experience violence have access to adequate and responsive services? </a:t>
            </a:r>
            <a:endParaRPr lang="en-AU" b="1" dirty="0"/>
          </a:p>
        </p:txBody>
      </p:sp>
    </p:spTree>
    <p:extLst>
      <p:ext uri="{BB962C8B-B14F-4D97-AF65-F5344CB8AC3E}">
        <p14:creationId xmlns:p14="http://schemas.microsoft.com/office/powerpoint/2010/main" val="32510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1496335"/>
          </a:xfrm>
          <a:prstGeom prst="rect">
            <a:avLst/>
          </a:prstGeom>
          <a:solidFill>
            <a:srgbClr val="81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itle 1"/>
          <p:cNvSpPr txBox="1">
            <a:spLocks/>
          </p:cNvSpPr>
          <p:nvPr/>
        </p:nvSpPr>
        <p:spPr>
          <a:xfrm>
            <a:off x="654768" y="85384"/>
            <a:ext cx="106854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cap="all" dirty="0">
                <a:solidFill>
                  <a:schemeClr val="bg1"/>
                </a:solidFill>
              </a:rPr>
              <a:t>KEQ1, EOPO 1 (services): What DID WE achieve?</a:t>
            </a:r>
            <a:endParaRPr lang="en-AU" cap="all" dirty="0">
              <a:solidFill>
                <a:schemeClr val="bg1"/>
              </a:solidFill>
            </a:endParaRPr>
          </a:p>
        </p:txBody>
      </p:sp>
      <p:sp>
        <p:nvSpPr>
          <p:cNvPr id="9" name="Rectangle 8"/>
          <p:cNvSpPr/>
          <p:nvPr/>
        </p:nvSpPr>
        <p:spPr>
          <a:xfrm>
            <a:off x="654768" y="1766542"/>
            <a:ext cx="6322230" cy="3631763"/>
          </a:xfrm>
          <a:prstGeom prst="rect">
            <a:avLst/>
          </a:prstGeom>
        </p:spPr>
        <p:txBody>
          <a:bodyPr wrap="square">
            <a:spAutoFit/>
          </a:bodyPr>
          <a:lstStyle/>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Nabilan Services partners supported </a:t>
            </a:r>
            <a:r>
              <a:rPr lang="en-US" sz="2000" b="1" dirty="0">
                <a:solidFill>
                  <a:srgbClr val="000000"/>
                </a:solidFill>
                <a:latin typeface="+mj-lt"/>
                <a:ea typeface="Times New Roman" panose="02020603050405020304" pitchFamily="18" charset="0"/>
              </a:rPr>
              <a:t>561 new clients </a:t>
            </a:r>
            <a:r>
              <a:rPr lang="en-US" sz="2000" dirty="0">
                <a:solidFill>
                  <a:srgbClr val="000000"/>
                </a:solidFill>
                <a:latin typeface="+mj-lt"/>
                <a:ea typeface="Times New Roman" panose="02020603050405020304" pitchFamily="18" charset="0"/>
              </a:rPr>
              <a:t>(530 F, 31 M), compared with 556 new clients in previous reporting period. </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Total of </a:t>
            </a:r>
            <a:r>
              <a:rPr lang="en-US" sz="2000" b="1" dirty="0">
                <a:solidFill>
                  <a:srgbClr val="000000"/>
                </a:solidFill>
                <a:latin typeface="+mj-lt"/>
                <a:ea typeface="Times New Roman" panose="02020603050405020304" pitchFamily="18" charset="0"/>
              </a:rPr>
              <a:t>4,298 services </a:t>
            </a:r>
            <a:r>
              <a:rPr lang="en-US" sz="2000" dirty="0">
                <a:solidFill>
                  <a:srgbClr val="000000"/>
                </a:solidFill>
                <a:latin typeface="+mj-lt"/>
                <a:ea typeface="Times New Roman" panose="02020603050405020304" pitchFamily="18" charset="0"/>
              </a:rPr>
              <a:t>provided, compared with 3,945 in the previous reporting period. </a:t>
            </a:r>
          </a:p>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13 </a:t>
            </a:r>
            <a:r>
              <a:rPr lang="en-US" sz="2000">
                <a:solidFill>
                  <a:srgbClr val="000000"/>
                </a:solidFill>
                <a:latin typeface="+mj-lt"/>
                <a:ea typeface="Times New Roman" panose="02020603050405020304" pitchFamily="18" charset="0"/>
              </a:rPr>
              <a:t>students graduated with their </a:t>
            </a:r>
            <a:r>
              <a:rPr lang="en-US" sz="2000" dirty="0">
                <a:solidFill>
                  <a:srgbClr val="000000"/>
                </a:solidFill>
                <a:latin typeface="+mj-lt"/>
                <a:ea typeface="Times New Roman" panose="02020603050405020304" pitchFamily="18" charset="0"/>
              </a:rPr>
              <a:t>Certificate III in Social </a:t>
            </a:r>
            <a:r>
              <a:rPr lang="en-US" sz="2000">
                <a:solidFill>
                  <a:srgbClr val="000000"/>
                </a:solidFill>
                <a:latin typeface="+mj-lt"/>
                <a:ea typeface="Times New Roman" panose="02020603050405020304" pitchFamily="18" charset="0"/>
              </a:rPr>
              <a:t>Services on </a:t>
            </a:r>
            <a:r>
              <a:rPr lang="en-US" sz="2000" dirty="0">
                <a:solidFill>
                  <a:srgbClr val="000000"/>
                </a:solidFill>
                <a:latin typeface="+mj-lt"/>
                <a:ea typeface="Times New Roman" panose="02020603050405020304" pitchFamily="18" charset="0"/>
              </a:rPr>
              <a:t>25 May 2018</a:t>
            </a:r>
            <a:r>
              <a:rPr lang="en-US" sz="2000">
                <a:solidFill>
                  <a:srgbClr val="000000"/>
                </a:solidFill>
                <a:latin typeface="+mj-lt"/>
                <a:ea typeface="Times New Roman" panose="02020603050405020304" pitchFamily="18" charset="0"/>
              </a:rPr>
              <a:t>. Nine students </a:t>
            </a:r>
            <a:r>
              <a:rPr lang="en-US" sz="2000" dirty="0">
                <a:solidFill>
                  <a:srgbClr val="000000"/>
                </a:solidFill>
                <a:latin typeface="+mj-lt"/>
                <a:ea typeface="Times New Roman" panose="02020603050405020304" pitchFamily="18" charset="0"/>
              </a:rPr>
              <a:t>will </a:t>
            </a:r>
            <a:r>
              <a:rPr lang="en-US" sz="2000">
                <a:solidFill>
                  <a:srgbClr val="000000"/>
                </a:solidFill>
                <a:latin typeface="+mj-lt"/>
                <a:ea typeface="Times New Roman" panose="02020603050405020304" pitchFamily="18" charset="0"/>
              </a:rPr>
              <a:t>do make-up </a:t>
            </a:r>
            <a:r>
              <a:rPr lang="en-US" sz="2000" dirty="0">
                <a:solidFill>
                  <a:srgbClr val="000000"/>
                </a:solidFill>
                <a:latin typeface="+mj-lt"/>
                <a:ea typeface="Times New Roman" panose="02020603050405020304" pitchFamily="18" charset="0"/>
              </a:rPr>
              <a:t>sessions in August-Nov 2018 to graduate</a:t>
            </a:r>
            <a:r>
              <a:rPr lang="en-US" sz="2000">
                <a:solidFill>
                  <a:srgbClr val="000000"/>
                </a:solidFill>
                <a:latin typeface="+mj-lt"/>
                <a:ea typeface="Times New Roman" panose="02020603050405020304" pitchFamily="18" charset="0"/>
              </a:rPr>
              <a:t>. </a:t>
            </a:r>
          </a:p>
          <a:p>
            <a:pPr marL="342900" indent="-342900">
              <a:spcBef>
                <a:spcPts val="1200"/>
              </a:spcBef>
              <a:buFont typeface="Courier New" panose="02070309020205020404" pitchFamily="49" charset="0"/>
              <a:buChar char="o"/>
            </a:pPr>
            <a:r>
              <a:rPr lang="en-US" sz="2000">
                <a:solidFill>
                  <a:srgbClr val="000000"/>
                </a:solidFill>
                <a:latin typeface="+mj-lt"/>
                <a:ea typeface="Times New Roman" panose="02020603050405020304" pitchFamily="18" charset="0"/>
              </a:rPr>
              <a:t>PRADET </a:t>
            </a:r>
            <a:r>
              <a:rPr lang="en-US" sz="2000" dirty="0">
                <a:solidFill>
                  <a:srgbClr val="000000"/>
                </a:solidFill>
                <a:latin typeface="+mj-lt"/>
                <a:ea typeface="Times New Roman" panose="02020603050405020304" pitchFamily="18" charset="0"/>
              </a:rPr>
              <a:t>ran 4R training: in Suai 76 participants (49 F, 27 M); in Dili 13 participants (8 F, 5 M).</a:t>
            </a:r>
          </a:p>
        </p:txBody>
      </p:sp>
      <p:sp>
        <p:nvSpPr>
          <p:cNvPr id="10" name="Rectangle 9"/>
          <p:cNvSpPr/>
          <p:nvPr/>
        </p:nvSpPr>
        <p:spPr>
          <a:xfrm>
            <a:off x="7302675" y="1766542"/>
            <a:ext cx="4759890" cy="646331"/>
          </a:xfrm>
          <a:prstGeom prst="rect">
            <a:avLst/>
          </a:prstGeom>
        </p:spPr>
        <p:txBody>
          <a:bodyPr wrap="square">
            <a:spAutoFit/>
          </a:bodyPr>
          <a:lstStyle/>
          <a:p>
            <a:pPr>
              <a:spcBef>
                <a:spcPts val="1200"/>
              </a:spcBef>
            </a:pPr>
            <a:r>
              <a:rPr lang="en-US" b="1" dirty="0">
                <a:solidFill>
                  <a:srgbClr val="000000"/>
                </a:solidFill>
                <a:ea typeface="Times New Roman" panose="02020603050405020304" pitchFamily="18" charset="0"/>
              </a:rPr>
              <a:t>On track against indicator 1: No. of new clients steady compared with 2017 levels.</a:t>
            </a:r>
          </a:p>
        </p:txBody>
      </p:sp>
      <p:sp>
        <p:nvSpPr>
          <p:cNvPr id="11" name="Rectangle 10"/>
          <p:cNvSpPr/>
          <p:nvPr/>
        </p:nvSpPr>
        <p:spPr>
          <a:xfrm>
            <a:off x="7302675" y="2792684"/>
            <a:ext cx="4759890" cy="646331"/>
          </a:xfrm>
          <a:prstGeom prst="rect">
            <a:avLst/>
          </a:prstGeom>
        </p:spPr>
        <p:txBody>
          <a:bodyPr wrap="square">
            <a:spAutoFit/>
          </a:bodyPr>
          <a:lstStyle/>
          <a:p>
            <a:pPr>
              <a:spcBef>
                <a:spcPts val="1200"/>
              </a:spcBef>
            </a:pPr>
            <a:r>
              <a:rPr lang="en-US" b="1" dirty="0">
                <a:solidFill>
                  <a:srgbClr val="000000"/>
                </a:solidFill>
                <a:ea typeface="Times New Roman" panose="02020603050405020304" pitchFamily="18" charset="0"/>
              </a:rPr>
              <a:t>On track against indicator 2: No. of services provided steady compared with 2017 levels.</a:t>
            </a:r>
          </a:p>
        </p:txBody>
      </p:sp>
      <p:sp>
        <p:nvSpPr>
          <p:cNvPr id="12" name="Rectangle 11"/>
          <p:cNvSpPr/>
          <p:nvPr/>
        </p:nvSpPr>
        <p:spPr>
          <a:xfrm>
            <a:off x="7302675" y="3582774"/>
            <a:ext cx="4759890" cy="1754326"/>
          </a:xfrm>
          <a:prstGeom prst="rect">
            <a:avLst/>
          </a:prstGeom>
        </p:spPr>
        <p:txBody>
          <a:bodyPr wrap="square">
            <a:spAutoFit/>
          </a:bodyPr>
          <a:lstStyle/>
          <a:p>
            <a:pPr>
              <a:spcBef>
                <a:spcPts val="1200"/>
              </a:spcBef>
            </a:pPr>
            <a:r>
              <a:rPr lang="en-US" b="1" dirty="0">
                <a:solidFill>
                  <a:srgbClr val="000000"/>
                </a:solidFill>
                <a:ea typeface="Times New Roman" panose="02020603050405020304" pitchFamily="18" charset="0"/>
              </a:rPr>
              <a:t>On track against indicators 3 &amp; 4: 20 participants completing Cert III by end 2018, 30 participants completing 4R training by end 2018; at least 50% of participants in each training demonstrate improved knowledge/skills at end of training.</a:t>
            </a:r>
          </a:p>
        </p:txBody>
      </p:sp>
    </p:spTree>
    <p:extLst>
      <p:ext uri="{BB962C8B-B14F-4D97-AF65-F5344CB8AC3E}">
        <p14:creationId xmlns:p14="http://schemas.microsoft.com/office/powerpoint/2010/main" val="3244414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789518454"/>
              </p:ext>
            </p:extLst>
          </p:nvPr>
        </p:nvGraphicFramePr>
        <p:xfrm>
          <a:off x="5912285" y="506034"/>
          <a:ext cx="6150281" cy="39782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726485550"/>
              </p:ext>
            </p:extLst>
          </p:nvPr>
        </p:nvGraphicFramePr>
        <p:xfrm>
          <a:off x="-367430" y="518560"/>
          <a:ext cx="6279715" cy="397827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54559" y="4509365"/>
            <a:ext cx="5545616" cy="1015663"/>
          </a:xfrm>
          <a:prstGeom prst="rect">
            <a:avLst/>
          </a:prstGeom>
        </p:spPr>
        <p:txBody>
          <a:bodyPr wrap="square">
            <a:spAutoFit/>
          </a:bodyPr>
          <a:lstStyle/>
          <a:p>
            <a:pPr marL="342900" indent="-342900">
              <a:spcBef>
                <a:spcPts val="1200"/>
              </a:spcBef>
              <a:buFont typeface="Courier New" panose="02070309020205020404" pitchFamily="49" charset="0"/>
              <a:buChar char="o"/>
            </a:pPr>
            <a:r>
              <a:rPr lang="en-US" sz="2000" dirty="0">
                <a:solidFill>
                  <a:srgbClr val="000000"/>
                </a:solidFill>
                <a:latin typeface="+mj-lt"/>
                <a:ea typeface="Times New Roman" panose="02020603050405020304" pitchFamily="18" charset="0"/>
              </a:rPr>
              <a:t>Total </a:t>
            </a:r>
            <a:r>
              <a:rPr lang="en-US" sz="2000" b="1" dirty="0">
                <a:solidFill>
                  <a:srgbClr val="000000"/>
                </a:solidFill>
                <a:latin typeface="+mj-lt"/>
                <a:ea typeface="Times New Roman" panose="02020603050405020304" pitchFamily="18" charset="0"/>
              </a:rPr>
              <a:t>20 PWD </a:t>
            </a:r>
            <a:r>
              <a:rPr lang="en-US" sz="2000" dirty="0">
                <a:solidFill>
                  <a:srgbClr val="000000"/>
                </a:solidFill>
                <a:latin typeface="+mj-lt"/>
                <a:ea typeface="Times New Roman" panose="02020603050405020304" pitchFamily="18" charset="0"/>
              </a:rPr>
              <a:t>(4%) were supported (19 F, 1 M). Compared with last reporting period where 3% of new F clients had disability</a:t>
            </a:r>
            <a:r>
              <a:rPr lang="en-US" sz="2000" b="1">
                <a:solidFill>
                  <a:srgbClr val="000000"/>
                </a:solidFill>
                <a:latin typeface="+mj-lt"/>
                <a:ea typeface="Times New Roman" panose="02020603050405020304" pitchFamily="18" charset="0"/>
              </a:rPr>
              <a:t>. </a:t>
            </a:r>
            <a:endParaRPr lang="en-US" sz="2000" b="1" dirty="0">
              <a:solidFill>
                <a:srgbClr val="000000"/>
              </a:solidFill>
              <a:latin typeface="+mj-lt"/>
              <a:ea typeface="Times New Roman" panose="02020603050405020304" pitchFamily="18" charset="0"/>
            </a:endParaRPr>
          </a:p>
        </p:txBody>
      </p:sp>
      <p:sp>
        <p:nvSpPr>
          <p:cNvPr id="8" name="Rectangle 7"/>
          <p:cNvSpPr/>
          <p:nvPr/>
        </p:nvSpPr>
        <p:spPr>
          <a:xfrm>
            <a:off x="6972062" y="4459261"/>
            <a:ext cx="5090504" cy="1200329"/>
          </a:xfrm>
          <a:prstGeom prst="rect">
            <a:avLst/>
          </a:prstGeom>
        </p:spPr>
        <p:txBody>
          <a:bodyPr wrap="square">
            <a:spAutoFit/>
          </a:bodyPr>
          <a:lstStyle/>
          <a:p>
            <a:pPr>
              <a:spcBef>
                <a:spcPts val="1200"/>
              </a:spcBef>
            </a:pPr>
            <a:r>
              <a:rPr lang="en-US" b="1" dirty="0">
                <a:solidFill>
                  <a:srgbClr val="000000"/>
                </a:solidFill>
                <a:ea typeface="Times New Roman" panose="02020603050405020304" pitchFamily="18" charset="0"/>
              </a:rPr>
              <a:t>On track against indicator 8: Maintain or increase in proportion of clients with disabilities (and other vulnerable clients) compared with 2014 baseline of 5 new clients with a disability.</a:t>
            </a:r>
          </a:p>
        </p:txBody>
      </p:sp>
    </p:spTree>
    <p:extLst>
      <p:ext uri="{BB962C8B-B14F-4D97-AF65-F5344CB8AC3E}">
        <p14:creationId xmlns:p14="http://schemas.microsoft.com/office/powerpoint/2010/main" val="2702050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78662" y="538617"/>
            <a:ext cx="3707704" cy="1569660"/>
          </a:xfrm>
          <a:prstGeom prst="rect">
            <a:avLst/>
          </a:prstGeom>
          <a:noFill/>
        </p:spPr>
        <p:txBody>
          <a:bodyPr wrap="square" rtlCol="0">
            <a:spAutoFit/>
          </a:bodyPr>
          <a:lstStyle/>
          <a:p>
            <a:r>
              <a:rPr lang="en-US" sz="2400" b="1" dirty="0">
                <a:latin typeface="+mj-lt"/>
              </a:rPr>
              <a:t>Nabilan Partners’ locations</a:t>
            </a:r>
          </a:p>
          <a:p>
            <a:endParaRPr lang="en-US" sz="2400" dirty="0">
              <a:latin typeface="+mj-lt"/>
            </a:endParaRPr>
          </a:p>
          <a:p>
            <a:endParaRPr lang="en-US" sz="2400" dirty="0">
              <a:latin typeface="+mj-lt"/>
            </a:endParaRPr>
          </a:p>
          <a:p>
            <a:endParaRPr lang="en-US" sz="2400" dirty="0">
              <a:latin typeface="+mj-lt"/>
            </a:endParaRPr>
          </a:p>
        </p:txBody>
      </p:sp>
      <p:sp>
        <p:nvSpPr>
          <p:cNvPr id="4" name="Rectangle 3"/>
          <p:cNvSpPr/>
          <p:nvPr/>
        </p:nvSpPr>
        <p:spPr>
          <a:xfrm>
            <a:off x="7772410" y="5419882"/>
            <a:ext cx="2992935" cy="369332"/>
          </a:xfrm>
          <a:prstGeom prst="rect">
            <a:avLst/>
          </a:prstGeom>
        </p:spPr>
        <p:txBody>
          <a:bodyPr wrap="none">
            <a:spAutoFit/>
          </a:bodyPr>
          <a:lstStyle/>
          <a:p>
            <a:r>
              <a:rPr lang="en-US" dirty="0">
                <a:latin typeface="+mj-lt"/>
              </a:rPr>
              <a:t>Oecusse (ALFeLa, PRADET-FH)</a:t>
            </a:r>
          </a:p>
        </p:txBody>
      </p:sp>
      <p:sp>
        <p:nvSpPr>
          <p:cNvPr id="5" name="Rectangle 4"/>
          <p:cNvSpPr/>
          <p:nvPr/>
        </p:nvSpPr>
        <p:spPr>
          <a:xfrm>
            <a:off x="7778662" y="5795434"/>
            <a:ext cx="4146116" cy="369332"/>
          </a:xfrm>
          <a:prstGeom prst="rect">
            <a:avLst/>
          </a:prstGeom>
        </p:spPr>
        <p:txBody>
          <a:bodyPr wrap="square">
            <a:spAutoFit/>
          </a:bodyPr>
          <a:lstStyle/>
          <a:p>
            <a:r>
              <a:rPr lang="en-US" dirty="0">
                <a:latin typeface="+mj-lt"/>
              </a:rPr>
              <a:t>Dili (ALFeLa, PRADET FH, Casa Vida)</a:t>
            </a:r>
          </a:p>
        </p:txBody>
      </p:sp>
      <p:sp>
        <p:nvSpPr>
          <p:cNvPr id="7" name="Rectangle 6"/>
          <p:cNvSpPr/>
          <p:nvPr/>
        </p:nvSpPr>
        <p:spPr>
          <a:xfrm>
            <a:off x="7772410" y="4673953"/>
            <a:ext cx="4152368" cy="369332"/>
          </a:xfrm>
          <a:prstGeom prst="rect">
            <a:avLst/>
          </a:prstGeom>
        </p:spPr>
        <p:txBody>
          <a:bodyPr wrap="square">
            <a:spAutoFit/>
          </a:bodyPr>
          <a:lstStyle/>
          <a:p>
            <a:r>
              <a:rPr lang="en-US" dirty="0">
                <a:latin typeface="+mj-lt"/>
              </a:rPr>
              <a:t>Covalima-Suai (ALFeLa, PRADET FH, UMS)</a:t>
            </a:r>
          </a:p>
        </p:txBody>
      </p:sp>
      <p:sp>
        <p:nvSpPr>
          <p:cNvPr id="8" name="Rectangle 7"/>
          <p:cNvSpPr/>
          <p:nvPr/>
        </p:nvSpPr>
        <p:spPr>
          <a:xfrm>
            <a:off x="7772410" y="3812537"/>
            <a:ext cx="4419590" cy="366015"/>
          </a:xfrm>
          <a:prstGeom prst="rect">
            <a:avLst/>
          </a:prstGeom>
        </p:spPr>
        <p:txBody>
          <a:bodyPr wrap="square">
            <a:spAutoFit/>
          </a:bodyPr>
          <a:lstStyle/>
          <a:p>
            <a:r>
              <a:rPr lang="en-US" dirty="0">
                <a:latin typeface="+mj-lt"/>
              </a:rPr>
              <a:t>Bobonaro-Maliana (PRADET FH)</a:t>
            </a:r>
          </a:p>
        </p:txBody>
      </p:sp>
      <p:sp>
        <p:nvSpPr>
          <p:cNvPr id="9" name="Rectangle 8"/>
          <p:cNvSpPr/>
          <p:nvPr/>
        </p:nvSpPr>
        <p:spPr>
          <a:xfrm>
            <a:off x="7772410" y="5043285"/>
            <a:ext cx="4419590" cy="366015"/>
          </a:xfrm>
          <a:prstGeom prst="rect">
            <a:avLst/>
          </a:prstGeom>
        </p:spPr>
        <p:txBody>
          <a:bodyPr wrap="square">
            <a:spAutoFit/>
          </a:bodyPr>
          <a:lstStyle/>
          <a:p>
            <a:r>
              <a:rPr lang="en-US" dirty="0">
                <a:latin typeface="+mj-lt"/>
              </a:rPr>
              <a:t>Baucau (ALFeLa, PRADET FH)</a:t>
            </a:r>
          </a:p>
        </p:txBody>
      </p:sp>
      <p:graphicFrame>
        <p:nvGraphicFramePr>
          <p:cNvPr id="12" name="Chart 11"/>
          <p:cNvGraphicFramePr>
            <a:graphicFrameLocks/>
          </p:cNvGraphicFramePr>
          <p:nvPr>
            <p:extLst>
              <p:ext uri="{D42A27DB-BD31-4B8C-83A1-F6EECF244321}">
                <p14:modId xmlns:p14="http://schemas.microsoft.com/office/powerpoint/2010/main" val="1041894555"/>
              </p:ext>
            </p:extLst>
          </p:nvPr>
        </p:nvGraphicFramePr>
        <p:xfrm>
          <a:off x="540705" y="488422"/>
          <a:ext cx="8265092" cy="6025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088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669307949"/>
              </p:ext>
            </p:extLst>
          </p:nvPr>
        </p:nvGraphicFramePr>
        <p:xfrm>
          <a:off x="578285" y="529224"/>
          <a:ext cx="10983238" cy="57463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5146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9E693D3678C94CB8EEFC711F5CF666" ma:contentTypeVersion="9" ma:contentTypeDescription="Create a new document." ma:contentTypeScope="" ma:versionID="37fe3c50a9297469285c5d6ab858353e">
  <xsd:schema xmlns:xsd="http://www.w3.org/2001/XMLSchema" xmlns:xs="http://www.w3.org/2001/XMLSchema" xmlns:p="http://schemas.microsoft.com/office/2006/metadata/properties" xmlns:ns3="69dde7e3-3707-4dc6-894e-213b60222617" targetNamespace="http://schemas.microsoft.com/office/2006/metadata/properties" ma:root="true" ma:fieldsID="16f4d567f320ecdc4586397e4448e341" ns3:_="">
    <xsd:import namespace="69dde7e3-3707-4dc6-894e-213b6022261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de7e3-3707-4dc6-894e-213b602226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DFE578-1E2D-4DBB-8129-59C0494A4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dde7e3-3707-4dc6-894e-213b602226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524BE1-66C4-4FBB-95A4-EF07F3D9EC92}">
  <ds:schemaRefs>
    <ds:schemaRef ds:uri="http://schemas.microsoft.com/sharepoint/v3/contenttype/forms"/>
  </ds:schemaRefs>
</ds:datastoreItem>
</file>

<file path=customXml/itemProps3.xml><?xml version="1.0" encoding="utf-8"?>
<ds:datastoreItem xmlns:ds="http://schemas.openxmlformats.org/officeDocument/2006/customXml" ds:itemID="{9592C0D2-EBE3-4D97-88C8-A6D84E479BA3}">
  <ds:schemaRefs>
    <ds:schemaRef ds:uri="69dde7e3-3707-4dc6-894e-213b60222617"/>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2405</Words>
  <Application>Microsoft Office PowerPoint</Application>
  <PresentationFormat>Widescreen</PresentationFormat>
  <Paragraphs>146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Courier New</vt:lpstr>
      <vt:lpstr>Office Theme</vt:lpstr>
      <vt:lpstr>PowerPoint Presentation</vt:lpstr>
      <vt:lpstr>PowerPoint Presentation</vt:lpstr>
      <vt:lpstr>CONTEXT UPDATE</vt:lpstr>
      <vt:lpstr>Our Key Evaluation Questions</vt:lpstr>
      <vt:lpstr>KEQ1, EOPO 1 (services): What did we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KEQ2, EOPO 2 (sNC): What did we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Nabilan Six Monthly Progress Briefing: January to June 2018</dc:title>
  <dc:creator/>
  <cp:lastModifiedBy/>
  <cp:revision>1</cp:revision>
  <dcterms:created xsi:type="dcterms:W3CDTF">2021-03-26T04:21:27Z</dcterms:created>
  <dcterms:modified xsi:type="dcterms:W3CDTF">2021-03-26T04:21:55Z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e82cdb0b-ce4c-43a8-bfdd-7e494df135e4</vt:lpwstr>
  </property>
  <property fmtid="{D5CDD505-2E9C-101B-9397-08002B2CF9AE}" pid="3" name="SEC">
    <vt:lpwstr>OFFICIAL</vt:lpwstr>
  </property>
  <property fmtid="{D5CDD505-2E9C-101B-9397-08002B2CF9AE}" pid="4" name="ContentTypeId">
    <vt:lpwstr>0x010100C19E693D3678C94CB8EEFC711F5CF666</vt:lpwstr>
  </property>
</Properties>
</file>