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70" r:id="rId5"/>
    <p:sldId id="269" r:id="rId6"/>
    <p:sldId id="277" r:id="rId7"/>
    <p:sldId id="266" r:id="rId8"/>
    <p:sldId id="279" r:id="rId9"/>
    <p:sldId id="278" r:id="rId10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30B35E-B656-EBCE-3AD9-DFF306B019D2}" name="Katrina Davey" initials="KD" userId="S::katrina.davey@esa.edu.au::fd9163fe-4e0f-45e0-8c39-3b595d38da52" providerId="AD"/>
  <p188:author id="{DA6069B8-0025-3FC5-0D7C-7749A04DDB1D}" name="Aja Bongiorno" initials="AB" userId="f2f06a17ab06692d" providerId="Windows Live"/>
  <p188:author id="{C45700C7-E621-9E55-87F9-E677FD960443}" name="Aja Bongiorno" initials="AB" userId="S::Aja.Bongiorno@esa.edu.au::f06bccf4-c259-48cd-b259-591b80ae2829" providerId="AD"/>
  <p188:author id="{81EB5FCD-EB51-BB2C-18E1-C1A0650B57A6}" name="Jessica Boland" initials="JB" userId="S::Jessica.Boland@esa.edu.au::f987fcc3-d97f-48ab-96ab-272559a3e60b" providerId="AD"/>
  <p188:author id="{D18091E1-27D4-B931-9E4D-D63363257230}" name="Barbara" initials="BD" userId="Barbara" providerId="None"/>
  <p188:author id="{92D011FB-E587-8D1F-64AA-2EC6A225EA05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463D8-9887-6C4A-A929-C1C9392A4FB5}" v="8" dt="2026-03-19T23:37:20.561"/>
    <p1510:client id="{F2EFD012-9ACC-4402-91F7-5582128F3720}" v="1" dt="2026-03-20T03:34:01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5" autoAdjust="0"/>
    <p:restoredTop sz="71704" autoAdjust="0"/>
  </p:normalViewPr>
  <p:slideViewPr>
    <p:cSldViewPr snapToGrid="0">
      <p:cViewPr varScale="1">
        <p:scale>
          <a:sx n="63" d="100"/>
          <a:sy n="63" d="100"/>
        </p:scale>
        <p:origin x="97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Power" userId="f3410e55-3c0b-475c-b0b5-72038337e5c9" providerId="ADAL" clId="{7E6F3FA5-C1B1-41B5-9114-0A8B33EA4CFA}"/>
    <pc:docChg chg="modSld">
      <pc:chgData name="Martine Power" userId="f3410e55-3c0b-475c-b0b5-72038337e5c9" providerId="ADAL" clId="{7E6F3FA5-C1B1-41B5-9114-0A8B33EA4CFA}" dt="2026-03-20T03:34:33.772" v="62" actId="20577"/>
      <pc:docMkLst>
        <pc:docMk/>
      </pc:docMkLst>
      <pc:sldChg chg="modSp mod">
        <pc:chgData name="Martine Power" userId="f3410e55-3c0b-475c-b0b5-72038337e5c9" providerId="ADAL" clId="{7E6F3FA5-C1B1-41B5-9114-0A8B33EA4CFA}" dt="2026-03-19T23:52:13.036" v="16" actId="13244"/>
        <pc:sldMkLst>
          <pc:docMk/>
          <pc:sldMk cId="1346956507" sldId="266"/>
        </pc:sldMkLst>
        <pc:spChg chg="ord">
          <ac:chgData name="Martine Power" userId="f3410e55-3c0b-475c-b0b5-72038337e5c9" providerId="ADAL" clId="{7E6F3FA5-C1B1-41B5-9114-0A8B33EA4CFA}" dt="2026-03-19T23:52:13.036" v="16" actId="13244"/>
          <ac:spMkLst>
            <pc:docMk/>
            <pc:sldMk cId="1346956507" sldId="266"/>
            <ac:spMk id="2" creationId="{8416AAC0-D704-2A43-8737-637AAF58ABEC}"/>
          </ac:spMkLst>
        </pc:spChg>
      </pc:sldChg>
      <pc:sldChg chg="modNotesTx">
        <pc:chgData name="Martine Power" userId="f3410e55-3c0b-475c-b0b5-72038337e5c9" providerId="ADAL" clId="{7E6F3FA5-C1B1-41B5-9114-0A8B33EA4CFA}" dt="2026-03-20T03:34:33.772" v="62" actId="20577"/>
        <pc:sldMkLst>
          <pc:docMk/>
          <pc:sldMk cId="1799176025" sldId="269"/>
        </pc:sldMkLst>
      </pc:sldChg>
      <pc:sldChg chg="modSp mod">
        <pc:chgData name="Martine Power" userId="f3410e55-3c0b-475c-b0b5-72038337e5c9" providerId="ADAL" clId="{7E6F3FA5-C1B1-41B5-9114-0A8B33EA4CFA}" dt="2026-03-19T23:55:51.804" v="25" actId="13244"/>
        <pc:sldMkLst>
          <pc:docMk/>
          <pc:sldMk cId="2447302220" sldId="278"/>
        </pc:sldMkLst>
        <pc:spChg chg="ord">
          <ac:chgData name="Martine Power" userId="f3410e55-3c0b-475c-b0b5-72038337e5c9" providerId="ADAL" clId="{7E6F3FA5-C1B1-41B5-9114-0A8B33EA4CFA}" dt="2026-03-19T23:55:51.804" v="25" actId="13244"/>
          <ac:spMkLst>
            <pc:docMk/>
            <pc:sldMk cId="2447302220" sldId="278"/>
            <ac:spMk id="2" creationId="{032EDA68-6610-A61F-5C24-054F73C8FAAF}"/>
          </ac:spMkLst>
        </pc:spChg>
      </pc:sldChg>
      <pc:sldChg chg="modSp mod">
        <pc:chgData name="Martine Power" userId="f3410e55-3c0b-475c-b0b5-72038337e5c9" providerId="ADAL" clId="{7E6F3FA5-C1B1-41B5-9114-0A8B33EA4CFA}" dt="2026-03-19T23:53:17.765" v="24"/>
        <pc:sldMkLst>
          <pc:docMk/>
          <pc:sldMk cId="1719438154" sldId="279"/>
        </pc:sldMkLst>
        <pc:spChg chg="mod ord">
          <ac:chgData name="Martine Power" userId="f3410e55-3c0b-475c-b0b5-72038337e5c9" providerId="ADAL" clId="{7E6F3FA5-C1B1-41B5-9114-0A8B33EA4CFA}" dt="2026-03-19T23:52:52.371" v="19" actId="962"/>
          <ac:spMkLst>
            <pc:docMk/>
            <pc:sldMk cId="1719438154" sldId="279"/>
            <ac:spMk id="2" creationId="{142F7A2E-19B6-733E-F3E6-D1CD54B9694F}"/>
          </ac:spMkLst>
        </pc:spChg>
        <pc:spChg chg="ord">
          <ac:chgData name="Martine Power" userId="f3410e55-3c0b-475c-b0b5-72038337e5c9" providerId="ADAL" clId="{7E6F3FA5-C1B1-41B5-9114-0A8B33EA4CFA}" dt="2026-03-19T23:53:17.765" v="24"/>
          <ac:spMkLst>
            <pc:docMk/>
            <pc:sldMk cId="1719438154" sldId="279"/>
            <ac:spMk id="3" creationId="{050C4D6E-C68A-6C0C-9BA5-B4AB45D31395}"/>
          </ac:spMkLst>
        </pc:spChg>
        <pc:spChg chg="ord">
          <ac:chgData name="Martine Power" userId="f3410e55-3c0b-475c-b0b5-72038337e5c9" providerId="ADAL" clId="{7E6F3FA5-C1B1-41B5-9114-0A8B33EA4CFA}" dt="2026-03-19T23:52:24.994" v="17" actId="13244"/>
          <ac:spMkLst>
            <pc:docMk/>
            <pc:sldMk cId="1719438154" sldId="279"/>
            <ac:spMk id="10" creationId="{49F582E5-A849-E407-B266-532D6CAAED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BD00-89F1-45E3-B263-4F2C41624BC7}" type="datetimeFigureOut">
              <a:rPr lang="en-AU" smtClean="0"/>
              <a:t>20/03/2026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6ABBC-8B10-450B-9334-1DA78768B0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12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credit: © Ness Kerton for AusAID / Australian Government Department of Foreign Affairs and Trade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44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credit: © 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Elissa Bogos Mirzaei / Save the Children / </a:t>
            </a:r>
            <a:r>
              <a:rPr lang="en-AU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Australian Government 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Foreign Affairs and Trade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94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F6648-9B76-E0A0-D057-2F4EBC6A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630D2A-1494-4039-BBEF-A525D3A56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B5013-3ADA-BBB6-E63A-4E1C6AEFD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credit: © Australian Government Department of Foreign Affairs and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6F69-ED1A-D359-ED6B-C5F7C4448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94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Adapted from: © </a:t>
            </a:r>
            <a:r>
              <a:rPr lang="en-US" dirty="0" err="1"/>
              <a:t>VectorStock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07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1131E-6F4F-1F58-345C-0F3E9E7DE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60A08-DFAB-4401-6A9D-92CA24645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1ECF3C-8D12-DE0E-A532-83A39CE2C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credit: © Jacqueline Smart for AusAID / Australian Government Department of Foreign Affairs and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C9F98-85F5-8F4E-D1A4-C14CC8EAC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944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Enable content on the security warning to ensure the embedded video can be played.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16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1570796"/>
            <a:ext cx="6562117" cy="4289845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1" name="Picture 20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A83F942-2F64-231C-F073-087F3221F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6037220" y="0"/>
            <a:ext cx="6169571" cy="308549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2F2527B-AEC0-781B-793C-9C20EAC2032B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F07F7-7AEB-A5B7-7B8C-9E75FD753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64" t="8056" b="8056"/>
          <a:stretch>
            <a:fillRect/>
          </a:stretch>
        </p:blipFill>
        <p:spPr>
          <a:xfrm>
            <a:off x="0" y="117204"/>
            <a:ext cx="3673224" cy="1506865"/>
          </a:xfrm>
          <a:prstGeom prst="rect">
            <a:avLst/>
          </a:prstGeom>
        </p:spPr>
      </p:pic>
      <p:sp>
        <p:nvSpPr>
          <p:cNvPr id="14" name="Teardrop 13">
            <a:extLst>
              <a:ext uri="{FF2B5EF4-FFF2-40B4-BE49-F238E27FC236}">
                <a16:creationId xmlns:a16="http://schemas.microsoft.com/office/drawing/2014/main" id="{9D553E92-697B-F86F-ED4E-B40411456C94}"/>
              </a:ext>
            </a:extLst>
          </p:cNvPr>
          <p:cNvSpPr/>
          <p:nvPr userDrawn="1"/>
        </p:nvSpPr>
        <p:spPr>
          <a:xfrm flipV="1">
            <a:off x="7217044" y="1875294"/>
            <a:ext cx="4726987" cy="4726987"/>
          </a:xfrm>
          <a:prstGeom prst="teardrop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9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5C8286-6E1C-711B-AA1E-71DEE3210F39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192036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2883-C830-0F30-4A70-EB37ECF0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149C-6917-6306-C21F-EFF85E607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A4BD9-9FDE-B3E3-63E4-70A8B8BD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F82DF-4DF1-3AA9-635B-7E1024B1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20/03/2026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5E9AA-63F9-B1A4-4129-421B78A7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BD662-4793-2381-0B5B-F231E366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74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B797-6C0D-E714-5B74-13672975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70489F-E683-1823-C15B-8D13B5DE6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CB14F-0116-616F-113C-4AEFC544C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294EB-44B3-D78C-DD67-4769C024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20/03/2026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7DBF-2E65-0617-E4CF-0E2331EE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8880F-8C66-4FA4-735A-CB1560BF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4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2F17-2370-2477-574E-5B1CA9A9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2F986-13C7-B8CD-D2FD-7C6E96AE6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D2C67-0007-75FC-A4CC-FAAD00F9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20/03/2026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2D18-E319-5884-0874-90DA1AE4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F15C-8BC5-4EF1-54AB-0063220D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67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53727-25EB-0B1A-D455-0BEEC119A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46C62-3FBB-F844-4820-E2B2EE6AE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95E58-1CD1-3EC2-84A6-E5F0E411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20/03/2026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06DA-402F-E704-0AF9-3724DD5D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97A5-C244-C53D-832B-A0DB7F95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53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>
            <a:extLst>
              <a:ext uri="{FF2B5EF4-FFF2-40B4-BE49-F238E27FC236}">
                <a16:creationId xmlns:a16="http://schemas.microsoft.com/office/drawing/2014/main" id="{9D553E92-697B-F86F-ED4E-B40411456C94}"/>
              </a:ext>
            </a:extLst>
          </p:cNvPr>
          <p:cNvSpPr/>
          <p:nvPr userDrawn="1"/>
        </p:nvSpPr>
        <p:spPr>
          <a:xfrm flipV="1">
            <a:off x="7217044" y="1875294"/>
            <a:ext cx="4726987" cy="4726987"/>
          </a:xfrm>
          <a:prstGeom prst="teardrop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1570796"/>
            <a:ext cx="6562117" cy="4289845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1" name="Picture 20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A83F942-2F64-231C-F073-087F3221F0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6037220" y="0"/>
            <a:ext cx="6169571" cy="308549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EFCD66F-EE65-E545-C537-E3487AAA5905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C7BAB-26C8-79CF-906E-84BE1A5196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06" t="17615" r="-1" b="17615"/>
          <a:stretch>
            <a:fillRect/>
          </a:stretch>
        </p:blipFill>
        <p:spPr>
          <a:xfrm>
            <a:off x="-511444" y="298341"/>
            <a:ext cx="3809775" cy="11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3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rrows&#10;&#10;AI-generated content may be incorrect.">
            <a:extLst>
              <a:ext uri="{FF2B5EF4-FFF2-40B4-BE49-F238E27FC236}">
                <a16:creationId xmlns:a16="http://schemas.microsoft.com/office/drawing/2014/main" id="{4B24A3B8-536B-2199-84E0-0D949EAA5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288"/>
          <a:stretch>
            <a:fillRect/>
          </a:stretch>
        </p:blipFill>
        <p:spPr>
          <a:xfrm>
            <a:off x="5978682" y="0"/>
            <a:ext cx="6213318" cy="4224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546412"/>
            <a:ext cx="7875494" cy="2171981"/>
          </a:xfrm>
        </p:spPr>
        <p:txBody>
          <a:bodyPr anchor="b"/>
          <a:lstStyle>
            <a:lvl1pPr algn="l">
              <a:lnSpc>
                <a:spcPts val="6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8C208-0C5D-FC14-AABC-AF0CAC6B5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007225"/>
            <a:ext cx="7875494" cy="1459006"/>
          </a:xfr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chemeClr val="accent1"/>
                </a:solidFill>
                <a:latin typeface="Source Sans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 descr="A green and black rectangle&#10;&#10;AI-generated content may be incorrect.">
            <a:extLst>
              <a:ext uri="{FF2B5EF4-FFF2-40B4-BE49-F238E27FC236}">
                <a16:creationId xmlns:a16="http://schemas.microsoft.com/office/drawing/2014/main" id="{C3EA53FE-22E8-4DC9-87BC-29DF5D8DD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5"/>
          <a:stretch>
            <a:fillRect/>
          </a:stretch>
        </p:blipFill>
        <p:spPr>
          <a:xfrm>
            <a:off x="-10594" y="131017"/>
            <a:ext cx="3331629" cy="16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arning Inten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0C47-52B4-442E-2716-E8D58473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6" y="365125"/>
            <a:ext cx="482301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F0AF-8C0D-B7E3-9BB6-3D17E168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6" y="1825625"/>
            <a:ext cx="48230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45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D525-7331-ADBC-812D-A3131FDC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A5127-D9E4-DCE0-7833-F99761730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54B1-5F60-C811-746D-2729BFEB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20/03/2026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A139-80C6-330F-BA1D-BAE6CA68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8CF36-54C6-7341-24DE-CAB7548E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59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C5DDB4-1CB5-5326-5A07-646E42B19D2A}"/>
              </a:ext>
            </a:extLst>
          </p:cNvPr>
          <p:cNvSpPr/>
          <p:nvPr userDrawn="1"/>
        </p:nvSpPr>
        <p:spPr>
          <a:xfrm>
            <a:off x="0" y="0"/>
            <a:ext cx="12192000" cy="1309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FB11B-EF34-D9A6-2D3B-B8FEB2A3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527774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A7CD-5B57-1537-AE9F-35ACDE3AF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166" y="1852047"/>
            <a:ext cx="6101623" cy="43249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23F9F8-78E9-3118-8CF9-DBEE7A0DB6FD}"/>
              </a:ext>
            </a:extLst>
          </p:cNvPr>
          <p:cNvSpPr txBox="1">
            <a:spLocks/>
          </p:cNvSpPr>
          <p:nvPr userDrawn="1"/>
        </p:nvSpPr>
        <p:spPr>
          <a:xfrm>
            <a:off x="392166" y="160150"/>
            <a:ext cx="10515600" cy="32029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4"/>
                </a:solidFill>
              </a:rPr>
              <a:t>| </a:t>
            </a:r>
            <a:r>
              <a:rPr lang="en-US" sz="2200" dirty="0">
                <a:solidFill>
                  <a:srgbClr val="FFFFFF"/>
                </a:solidFill>
              </a:rPr>
              <a:t> Worksheet</a:t>
            </a:r>
            <a:endParaRPr lang="en-AU" sz="22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B4B206ED-C102-AA1C-8BE8-C27594DEF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6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55A5DD-72CA-D9C8-A45C-49C00AD0218B}"/>
              </a:ext>
            </a:extLst>
          </p:cNvPr>
          <p:cNvSpPr/>
          <p:nvPr userDrawn="1"/>
        </p:nvSpPr>
        <p:spPr>
          <a:xfrm>
            <a:off x="0" y="1"/>
            <a:ext cx="12192000" cy="829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18D03-7A1F-F1D7-98D7-034BB993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95992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" name="Picture 1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9FCDCE6-E402-A06C-503E-897F04C4F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2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0BA4-2BC2-AD36-1CCC-AD96A003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354F7-ED84-9C21-5CA2-C56124F04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DC5F7-6AD2-2749-7CB1-423E63AC7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E04E4-A48D-85AC-D630-7A47FE743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1F8D3-B6F6-DD87-E966-2B896C171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9FAC1-106A-399D-8ED7-DFDF4B80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20/03/2026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1F105-9B77-D659-E6FE-56773362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6FB2D6-187C-F020-EAD0-5811EBA3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37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7C89-0909-3B1A-CD22-DB0FCAC8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903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E25B1-B213-6EA7-43BC-6F0C1C15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3C14C-1F63-31DF-5F8B-F412A052E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67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D34B4-B36F-5A6C-9214-1AC2526E0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Source Sans Pro Semibold" panose="020B0503030403020204" pitchFamily="34" charset="0"/>
              </a:defRPr>
            </a:lvl1pPr>
          </a:lstStyle>
          <a:p>
            <a:fld id="{3AAC2D02-BE56-45A7-93F5-BB68C109A1A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7A0569-9514-6C23-C933-A93D56D973CF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84562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Source Sans Pro Semibold" panose="020B0503030403020204" pitchFamily="34" charset="0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SNunrVlRZAA?list=PL7HSPnTFVAuFlDK8NpiTxGyzKK08CzlIP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260C-60A4-C70C-46AB-DDC47F0FA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en-GB" sz="5400" dirty="0"/>
              <a:t>How does Australia support the Sustainable Development Goals?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2993E-0CA0-FE61-5D3C-FE658D9158E3}"/>
              </a:ext>
            </a:extLst>
          </p:cNvPr>
          <p:cNvSpPr txBox="1"/>
          <p:nvPr/>
        </p:nvSpPr>
        <p:spPr>
          <a:xfrm>
            <a:off x="392166" y="534747"/>
            <a:ext cx="2648214" cy="63094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3500" b="1" dirty="0">
                <a:solidFill>
                  <a:schemeClr val="accent2"/>
                </a:solidFill>
                <a:latin typeface="Source Sans Pro Semibold" panose="020B0503030403020204" pitchFamily="34" charset="0"/>
              </a:rPr>
              <a:t>Lessons 3–4</a:t>
            </a:r>
          </a:p>
        </p:txBody>
      </p:sp>
    </p:spTree>
    <p:extLst>
      <p:ext uri="{BB962C8B-B14F-4D97-AF65-F5344CB8AC3E}">
        <p14:creationId xmlns:p14="http://schemas.microsoft.com/office/powerpoint/2010/main" val="303105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279B63-879D-CB5E-8201-73AE83B65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07823-1E65-5A02-2047-E94382CD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7C1E-4535-08A7-FF3B-B728A1F2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6" y="1825625"/>
            <a:ext cx="5139954" cy="338645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Source Sans Pro" panose="020B0503030403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To explain the different resources that satisfy human needs and wants.</a:t>
            </a:r>
          </a:p>
          <a:p>
            <a:pPr marL="342900" lvl="0" indent="-342900">
              <a:lnSpc>
                <a:spcPct val="100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Source Sans Pro" panose="020B0503030403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To identify how Australia helps its Asia-Pacific neighbours to meet the UN Sustainable Development Goals.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663F3E4E-4700-FE25-E788-0C1A592EF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flipV="1">
            <a:off x="6169572" y="827822"/>
            <a:ext cx="5774400" cy="5774460"/>
          </a:xfrm>
          <a:prstGeom prst="teardrop">
            <a:avLst/>
          </a:prstGeom>
          <a:blipFill dpi="0" rotWithShape="0">
            <a:blip r:embed="rId4"/>
            <a:srcRect/>
            <a:stretch>
              <a:fillRect l="-36000" r="-18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7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8AA07-528E-D9D6-FBF6-B5C919628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240A9E-31FF-068B-E958-6DFF664B9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852FA-A737-BD4E-408F-FAB1A892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6" y="365125"/>
            <a:ext cx="6500124" cy="1325563"/>
          </a:xfrm>
        </p:spPr>
        <p:txBody>
          <a:bodyPr/>
          <a:lstStyle/>
          <a:p>
            <a:r>
              <a:rPr lang="en-AU" dirty="0"/>
              <a:t>Australia’s role in meeting the SDGs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9093F-5F80-1E95-23ED-C26A8DEB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5" y="1825625"/>
            <a:ext cx="5703835" cy="37636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AU" dirty="0">
                <a:latin typeface="Source Sans Pro" panose="020B0503030403020204" pitchFamily="34" charset="0"/>
              </a:rPr>
              <a:t>Australia provides resources (natural, human or capital) to other nations to help them reach the Sustainable Development Goals.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AU" dirty="0">
                <a:latin typeface="Source Sans Pro" panose="020B0503030403020204" pitchFamily="34" charset="0"/>
              </a:rPr>
              <a:t>These resources satisfy both </a:t>
            </a:r>
            <a:br>
              <a:rPr lang="en-AU" dirty="0">
                <a:latin typeface="Source Sans Pro" panose="020B0503030403020204" pitchFamily="34" charset="0"/>
              </a:rPr>
            </a:br>
            <a:r>
              <a:rPr lang="en-AU" dirty="0">
                <a:latin typeface="Source Sans Pro" panose="020B0503030403020204" pitchFamily="34" charset="0"/>
              </a:rPr>
              <a:t>needs and wants, such as access </a:t>
            </a:r>
            <a:br>
              <a:rPr lang="en-AU" dirty="0">
                <a:latin typeface="Source Sans Pro" panose="020B0503030403020204" pitchFamily="34" charset="0"/>
              </a:rPr>
            </a:br>
            <a:r>
              <a:rPr lang="en-AU" dirty="0">
                <a:latin typeface="Source Sans Pro" panose="020B0503030403020204" pitchFamily="34" charset="0"/>
              </a:rPr>
              <a:t>to clean water or scholarships </a:t>
            </a:r>
            <a:br>
              <a:rPr lang="en-AU" dirty="0">
                <a:latin typeface="Source Sans Pro" panose="020B0503030403020204" pitchFamily="34" charset="0"/>
              </a:rPr>
            </a:br>
            <a:r>
              <a:rPr lang="en-AU" dirty="0">
                <a:latin typeface="Source Sans Pro" panose="020B0503030403020204" pitchFamily="34" charset="0"/>
              </a:rPr>
              <a:t>to study at a university.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29919213-B629-D727-1F79-698E54BE6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flipV="1">
            <a:off x="6169572" y="827822"/>
            <a:ext cx="5774460" cy="5774460"/>
          </a:xfrm>
          <a:prstGeom prst="teardrop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AAC0-D704-2A43-8737-637AAF58AB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167" y="-1325563"/>
            <a:ext cx="10515600" cy="1325563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Countries of the Asia-Pacific region</a:t>
            </a:r>
            <a:endParaRPr lang="en-AU" sz="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5EE83-E849-7984-62A4-CD01AC33AC4A}"/>
              </a:ext>
            </a:extLst>
          </p:cNvPr>
          <p:cNvSpPr txBox="1"/>
          <p:nvPr/>
        </p:nvSpPr>
        <p:spPr>
          <a:xfrm>
            <a:off x="392166" y="884325"/>
            <a:ext cx="3058465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400"/>
              </a:spcAft>
            </a:pPr>
            <a:r>
              <a:rPr lang="en-AU" sz="2800" dirty="0">
                <a:solidFill>
                  <a:srgbClr val="FFFFFF"/>
                </a:solidFill>
                <a:latin typeface="Source Sans Pro" panose="020B0503030403020204" pitchFamily="34" charset="0"/>
              </a:rPr>
              <a:t>Australia strongly focuses on its closest neighbours in the Asia-Pacific region.</a:t>
            </a:r>
          </a:p>
          <a:p>
            <a:pPr>
              <a:spcBef>
                <a:spcPts val="1000"/>
              </a:spcBef>
              <a:spcAft>
                <a:spcPts val="400"/>
              </a:spcAft>
            </a:pPr>
            <a:r>
              <a:rPr lang="en-AU" sz="2800" dirty="0">
                <a:solidFill>
                  <a:srgbClr val="FFFFFF"/>
                </a:solidFill>
                <a:latin typeface="Source Sans Pro" panose="020B0503030403020204" pitchFamily="34" charset="0"/>
              </a:rPr>
              <a:t>This is our regional community.</a:t>
            </a:r>
          </a:p>
          <a:p>
            <a:pPr>
              <a:spcBef>
                <a:spcPts val="1000"/>
              </a:spcBef>
              <a:spcAft>
                <a:spcPts val="400"/>
              </a:spcAft>
            </a:pPr>
            <a:r>
              <a:rPr lang="en-AU" sz="2800" dirty="0">
                <a:solidFill>
                  <a:srgbClr val="FFFFFF"/>
                </a:solidFill>
                <a:latin typeface="Source Sans Pro" panose="020B0503030403020204" pitchFamily="34" charset="0"/>
              </a:rPr>
              <a:t>Can you identify some of our neighbours?</a:t>
            </a:r>
          </a:p>
        </p:txBody>
      </p:sp>
      <p:pic>
        <p:nvPicPr>
          <p:cNvPr id="4" name="Picture 3" descr="Map of countries within the Asia-Pacific region.">
            <a:extLst>
              <a:ext uri="{FF2B5EF4-FFF2-40B4-BE49-F238E27FC236}">
                <a16:creationId xmlns:a16="http://schemas.microsoft.com/office/drawing/2014/main" id="{AF1643E6-A3CD-3925-236B-9787161E83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4152" y="615461"/>
            <a:ext cx="8329247" cy="5627078"/>
          </a:xfrm>
          <a:prstGeom prst="roundRect">
            <a:avLst>
              <a:gd name="adj" fmla="val 2917"/>
            </a:avLst>
          </a:prstGeom>
        </p:spPr>
      </p:pic>
    </p:spTree>
    <p:extLst>
      <p:ext uri="{BB962C8B-B14F-4D97-AF65-F5344CB8AC3E}">
        <p14:creationId xmlns:p14="http://schemas.microsoft.com/office/powerpoint/2010/main" val="134695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43D14-A8E3-CEC5-1E5A-F8A6DF822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9F582E5-A849-E407-B266-532D6CAAED76}"/>
              </a:ext>
            </a:extLst>
          </p:cNvPr>
          <p:cNvSpPr txBox="1">
            <a:spLocks/>
          </p:cNvSpPr>
          <p:nvPr/>
        </p:nvSpPr>
        <p:spPr>
          <a:xfrm>
            <a:off x="392166" y="342265"/>
            <a:ext cx="7848864" cy="78120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AU" spc="-20" dirty="0"/>
              <a:t>Official development assistance</a:t>
            </a:r>
            <a:endParaRPr lang="en-US" spc="-2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4D6E-C68A-6C0C-9BA5-B4AB45D3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2" y="1222518"/>
            <a:ext cx="5774460" cy="48361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AU" sz="2700" dirty="0">
                <a:latin typeface="Source Sans Pro" panose="020B0503030403020204" pitchFamily="34" charset="0"/>
              </a:rPr>
              <a:t>The resources that Australia gives </a:t>
            </a:r>
            <a:br>
              <a:rPr lang="en-AU" sz="2700" dirty="0">
                <a:latin typeface="Source Sans Pro" panose="020B0503030403020204" pitchFamily="34" charset="0"/>
              </a:rPr>
            </a:br>
            <a:r>
              <a:rPr lang="en-AU" sz="2700" dirty="0">
                <a:latin typeface="Source Sans Pro" panose="020B0503030403020204" pitchFamily="34" charset="0"/>
              </a:rPr>
              <a:t>to some countries is called official development assistance.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AU" sz="2700" dirty="0">
                <a:latin typeface="Source Sans Pro" panose="020B0503030403020204" pitchFamily="34" charset="0"/>
              </a:rPr>
              <a:t>It is essential to the progress of the </a:t>
            </a:r>
            <a:br>
              <a:rPr lang="en-AU" sz="2700" dirty="0">
                <a:latin typeface="Source Sans Pro" panose="020B0503030403020204" pitchFamily="34" charset="0"/>
              </a:rPr>
            </a:br>
            <a:r>
              <a:rPr lang="en-AU" sz="2700" spc="-20" dirty="0">
                <a:latin typeface="Source Sans Pro" panose="020B0503030403020204" pitchFamily="34" charset="0"/>
              </a:rPr>
              <a:t>UN’s Sustainable Development Goals. 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AU" sz="2700" dirty="0">
                <a:latin typeface="Source Sans Pro" panose="020B0503030403020204" pitchFamily="34" charset="0"/>
              </a:rPr>
              <a:t>It is funded by governments, such </a:t>
            </a:r>
            <a:br>
              <a:rPr lang="en-AU" sz="2700" dirty="0">
                <a:latin typeface="Source Sans Pro" panose="020B0503030403020204" pitchFamily="34" charset="0"/>
              </a:rPr>
            </a:br>
            <a:r>
              <a:rPr lang="en-AU" sz="2700" dirty="0">
                <a:latin typeface="Source Sans Pro" panose="020B0503030403020204" pitchFamily="34" charset="0"/>
              </a:rPr>
              <a:t>as Australia, for those countries </a:t>
            </a:r>
            <a:br>
              <a:rPr lang="en-AU" sz="2700" dirty="0">
                <a:latin typeface="Source Sans Pro" panose="020B0503030403020204" pitchFamily="34" charset="0"/>
              </a:rPr>
            </a:br>
            <a:r>
              <a:rPr lang="en-AU" sz="2700" dirty="0">
                <a:latin typeface="Source Sans Pro" panose="020B0503030403020204" pitchFamily="34" charset="0"/>
              </a:rPr>
              <a:t>who need it.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AU" sz="2700" dirty="0">
                <a:latin typeface="Source Sans Pro" panose="020B0503030403020204" pitchFamily="34" charset="0"/>
              </a:rPr>
              <a:t>It aims to meet the SDG’s objective </a:t>
            </a:r>
            <a:br>
              <a:rPr lang="en-AU" sz="2700" dirty="0">
                <a:latin typeface="Source Sans Pro" panose="020B0503030403020204" pitchFamily="34" charset="0"/>
              </a:rPr>
            </a:br>
            <a:r>
              <a:rPr lang="en-AU" sz="2700" dirty="0">
                <a:latin typeface="Source Sans Pro" panose="020B0503030403020204" pitchFamily="34" charset="0"/>
              </a:rPr>
              <a:t>to ‘leave no-one behind’.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F7A2E-19B6-733E-F3E6-D1CD54B96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6" y="-1325563"/>
            <a:ext cx="4823012" cy="1325563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Official development assistance</a:t>
            </a:r>
            <a:endParaRPr lang="en-AU" sz="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94BBD-1884-215B-16BB-46338BCD1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sp>
        <p:nvSpPr>
          <p:cNvPr id="4" name="Teardrop 3">
            <a:extLst>
              <a:ext uri="{FF2B5EF4-FFF2-40B4-BE49-F238E27FC236}">
                <a16:creationId xmlns:a16="http://schemas.microsoft.com/office/drawing/2014/main" id="{E5C41D54-F259-3EAD-5FCC-B9F2C130F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flipV="1">
            <a:off x="6534364" y="1192614"/>
            <a:ext cx="5409668" cy="5409668"/>
          </a:xfrm>
          <a:prstGeom prst="teardrop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AF30B-2423-C71E-A2C4-64A70F9F7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EDA68-6610-A61F-5C24-054F73C8FA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167" y="-1325563"/>
            <a:ext cx="10515600" cy="1325563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Timor-Leste’s Protein Champions video</a:t>
            </a:r>
            <a:endParaRPr lang="en-AU" sz="800" dirty="0">
              <a:solidFill>
                <a:schemeClr val="bg1"/>
              </a:solidFill>
            </a:endParaRPr>
          </a:p>
        </p:txBody>
      </p:sp>
      <p:pic>
        <p:nvPicPr>
          <p:cNvPr id="4" name="Online Media 3" title="Meet the Timor-Leste TV hosts encouraging everyone to eat protein every day | Beyond Awesome | ABC">
            <a:hlinkClick r:id="" action="ppaction://media"/>
            <a:extLst>
              <a:ext uri="{FF2B5EF4-FFF2-40B4-BE49-F238E27FC236}">
                <a16:creationId xmlns:a16="http://schemas.microsoft.com/office/drawing/2014/main" id="{DF908B82-5580-8F25-4879-9C862D4D87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8347" y="236161"/>
            <a:ext cx="10795306" cy="6099362"/>
          </a:xfrm>
          <a:prstGeom prst="rect">
            <a:avLst/>
          </a:prstGeom>
          <a:ln w="508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73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lobal Ed">
      <a:dk1>
        <a:srgbClr val="000000"/>
      </a:dk1>
      <a:lt1>
        <a:srgbClr val="E6F3F2"/>
      </a:lt1>
      <a:dk2>
        <a:srgbClr val="0E2841"/>
      </a:dk2>
      <a:lt2>
        <a:srgbClr val="FEF9ED"/>
      </a:lt2>
      <a:accent1>
        <a:srgbClr val="065157"/>
      </a:accent1>
      <a:accent2>
        <a:srgbClr val="00837C"/>
      </a:accent2>
      <a:accent3>
        <a:srgbClr val="F3B223"/>
      </a:accent3>
      <a:accent4>
        <a:srgbClr val="CCE6E5"/>
      </a:accent4>
      <a:accent5>
        <a:srgbClr val="00837C"/>
      </a:accent5>
      <a:accent6>
        <a:srgbClr val="00837C"/>
      </a:accent6>
      <a:hlink>
        <a:srgbClr val="00837C"/>
      </a:hlink>
      <a:folHlink>
        <a:srgbClr val="06515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303871-8934-4198-a088-14ac5c5d1c31">
      <Terms xmlns="http://schemas.microsoft.com/office/infopath/2007/PartnerControls"/>
    </lcf76f155ced4ddcb4097134ff3c332f>
    <TaxCatchAll xmlns="6f2ae4e0-94e8-4b28-8f95-861d59f7ae7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D63B06336DD48B4944551E1A7B4D8" ma:contentTypeVersion="18" ma:contentTypeDescription="Create a new document." ma:contentTypeScope="" ma:versionID="42100a60e008955486c434f02929e03a">
  <xsd:schema xmlns:xsd="http://www.w3.org/2001/XMLSchema" xmlns:xs="http://www.w3.org/2001/XMLSchema" xmlns:p="http://schemas.microsoft.com/office/2006/metadata/properties" xmlns:ns2="99303871-8934-4198-a088-14ac5c5d1c31" xmlns:ns3="6f2ae4e0-94e8-4b28-8f95-861d59f7ae70" targetNamespace="http://schemas.microsoft.com/office/2006/metadata/properties" ma:root="true" ma:fieldsID="fb19140305ec6cc42dd904f7f6d9f015" ns2:_="" ns3:_="">
    <xsd:import namespace="99303871-8934-4198-a088-14ac5c5d1c31"/>
    <xsd:import namespace="6f2ae4e0-94e8-4b28-8f95-861d59f7ae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03871-8934-4198-a088-14ac5c5d1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00eb7d5-ca27-4af2-baac-ce4379253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ae4e0-94e8-4b28-8f95-861d59f7a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809fa2-c2da-453f-9c3e-eead0055a1b0}" ma:internalName="TaxCatchAll" ma:showField="CatchAllData" ma:web="6f2ae4e0-94e8-4b28-8f95-861d59f7a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38CC16-A383-4C01-96A0-E1921AE04BDF}">
  <ds:schemaRefs>
    <ds:schemaRef ds:uri="http://purl.org/dc/elements/1.1/"/>
    <ds:schemaRef ds:uri="64eff3df-e3d6-48ed-978f-45ff25640900"/>
    <ds:schemaRef ds:uri="http://www.w3.org/XML/1998/namespace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BCDEFB5-E25E-4F06-81F6-975D5CD330FD}"/>
</file>

<file path=customXml/itemProps3.xml><?xml version="1.0" encoding="utf-8"?>
<ds:datastoreItem xmlns:ds="http://schemas.openxmlformats.org/officeDocument/2006/customXml" ds:itemID="{1DE12B4E-845D-4B2B-B70B-EEBABFF7080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9db9cec-f888-461f-add2-60a613c46be5}" enabled="0" method="" siteId="{59db9cec-f888-461f-add2-60a613c46be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289</Words>
  <Application>Microsoft Office PowerPoint</Application>
  <PresentationFormat>Widescreen</PresentationFormat>
  <Paragraphs>31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Source Sans Pro</vt:lpstr>
      <vt:lpstr>Source Sans Pro Semibold</vt:lpstr>
      <vt:lpstr>Symbol</vt:lpstr>
      <vt:lpstr>Office Theme</vt:lpstr>
      <vt:lpstr>How does Australia support the Sustainable Development Goals?</vt:lpstr>
      <vt:lpstr>Learning intentions</vt:lpstr>
      <vt:lpstr>Australia’s role in meeting the SDGs</vt:lpstr>
      <vt:lpstr>Countries of the Asia-Pacific region</vt:lpstr>
      <vt:lpstr>Official development assistance</vt:lpstr>
      <vt:lpstr>Timor-Leste’s Protein Champions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Interconnected Communities</dc:title>
  <dc:creator>Katrina Davey</dc:creator>
  <cp:lastModifiedBy>Martine Power</cp:lastModifiedBy>
  <cp:revision>23</cp:revision>
  <cp:lastPrinted>2025-09-09T01:35:25Z</cp:lastPrinted>
  <dcterms:created xsi:type="dcterms:W3CDTF">2025-05-23T05:58:39Z</dcterms:created>
  <dcterms:modified xsi:type="dcterms:W3CDTF">2026-03-20T03:34:37Z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0x010100D6BD63B06336DD48B4944551E1A7B4D8</vt:lpwstr>
  </property>
  <property fmtid="{D5CDD505-2E9C-101B-9397-08002B2CF9AE}" pid="3" name="MediaServiceImageTags">
    <vt:lpwstr/>
  </property>
</Properties>
</file>