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58" r:id="rId5"/>
    <p:sldId id="266" r:id="rId6"/>
    <p:sldId id="263" r:id="rId7"/>
    <p:sldId id="264" r:id="rId8"/>
    <p:sldId id="267" r:id="rId9"/>
    <p:sldId id="270" r:id="rId10"/>
    <p:sldId id="271" r:id="rId11"/>
    <p:sldId id="273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E99DCFC-4368-6E24-DAF7-15C8BB7EE1FD}" name="Cherie Russell" initials="CR" userId="S::cherie.russell@dfat.gov.au::c111dec3-6bab-4e2d-aca8-06f5c96a24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651" autoAdjust="0"/>
  </p:normalViewPr>
  <p:slideViewPr>
    <p:cSldViewPr snapToGrid="0" snapToObjects="1">
      <p:cViewPr varScale="1">
        <p:scale>
          <a:sx n="73" d="100"/>
          <a:sy n="73" d="100"/>
        </p:scale>
        <p:origin x="82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3216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ie Russell" userId="c111dec3-6bab-4e2d-aca8-06f5c96a24e8" providerId="ADAL" clId="{32AA92EB-14D1-4E64-9B12-E8EA595E0603}"/>
    <pc:docChg chg="undo custSel modSld modNotesMaster">
      <pc:chgData name="Cherie Russell" userId="c111dec3-6bab-4e2d-aca8-06f5c96a24e8" providerId="ADAL" clId="{32AA92EB-14D1-4E64-9B12-E8EA595E0603}" dt="2026-08-27T03:18:44.563" v="59"/>
      <pc:docMkLst>
        <pc:docMk/>
      </pc:docMkLst>
      <pc:sldChg chg="addSp delSp modSp mod">
        <pc:chgData name="Cherie Russell" userId="c111dec3-6bab-4e2d-aca8-06f5c96a24e8" providerId="ADAL" clId="{32AA92EB-14D1-4E64-9B12-E8EA595E0603}" dt="2026-08-27T03:11:02.403" v="1" actId="26606"/>
        <pc:sldMkLst>
          <pc:docMk/>
          <pc:sldMk cId="0" sldId="256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56"/>
            <ac:spMk id="4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56"/>
            <ac:spMk id="5" creationId="{00000000-0000-0000-0000-000000000000}"/>
          </ac:spMkLst>
        </pc:s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56"/>
            <ac:picMk id="3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3:34.546" v="26" actId="14100"/>
        <pc:sldMkLst>
          <pc:docMk/>
          <pc:sldMk cId="0" sldId="258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58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34.740" v="9" actId="478"/>
          <ac:spMkLst>
            <pc:docMk/>
            <pc:sldMk cId="0" sldId="258"/>
            <ac:spMk id="5" creationId="{00000000-0000-0000-0000-000000000000}"/>
          </ac:spMkLst>
        </pc:spChg>
        <pc:spChg chg="mod ord">
          <ac:chgData name="Cherie Russell" userId="c111dec3-6bab-4e2d-aca8-06f5c96a24e8" providerId="ADAL" clId="{32AA92EB-14D1-4E64-9B12-E8EA595E0603}" dt="2026-08-27T03:13:34.546" v="26" actId="14100"/>
          <ac:spMkLst>
            <pc:docMk/>
            <pc:sldMk cId="0" sldId="258"/>
            <ac:spMk id="6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58"/>
            <ac:spMk id="9" creationId="{00000000-0000-0000-0000-000000000000}"/>
          </ac:spMkLst>
        </pc:s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58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35.852" v="10" actId="478"/>
          <ac:picMkLst>
            <pc:docMk/>
            <pc:sldMk cId="0" sldId="258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3:18.887" v="23" actId="14100"/>
        <pc:sldMkLst>
          <pc:docMk/>
          <pc:sldMk cId="0" sldId="260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0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31.835" v="8" actId="478"/>
          <ac:spMkLst>
            <pc:docMk/>
            <pc:sldMk cId="0" sldId="260"/>
            <ac:spMk id="5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3:18.887" v="23" actId="14100"/>
          <ac:spMkLst>
            <pc:docMk/>
            <pc:sldMk cId="0" sldId="260"/>
            <ac:spMk id="6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0"/>
            <ac:spMk id="8" creationId="{00000000-0000-0000-0000-000000000000}"/>
          </ac:spMkLst>
        </pc:spChg>
        <pc:graphicFrameChg chg="add mod">
          <ac:chgData name="Cherie Russell" userId="c111dec3-6bab-4e2d-aca8-06f5c96a24e8" providerId="ADAL" clId="{32AA92EB-14D1-4E64-9B12-E8EA595E0603}" dt="2026-08-27T03:11:02.403" v="1" actId="26606"/>
          <ac:graphicFrameMkLst>
            <pc:docMk/>
            <pc:sldMk cId="0" sldId="260"/>
            <ac:graphicFrameMk id="7" creationId="{00000000-0000-0000-0000-000000000000}"/>
          </ac:graphicFrameMkLst>
        </pc:graphicFrame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60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20.331" v="5" actId="478"/>
          <ac:picMkLst>
            <pc:docMk/>
            <pc:sldMk cId="0" sldId="260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3:28.171" v="25" actId="14100"/>
        <pc:sldMkLst>
          <pc:docMk/>
          <pc:sldMk cId="0" sldId="261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1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26.337" v="6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1"/>
            <ac:spMk id="6" creationId="{00000000-0000-0000-0000-000000000000}"/>
          </ac:spMkLst>
        </pc:spChg>
        <pc:spChg chg="mod ord">
          <ac:chgData name="Cherie Russell" userId="c111dec3-6bab-4e2d-aca8-06f5c96a24e8" providerId="ADAL" clId="{32AA92EB-14D1-4E64-9B12-E8EA595E0603}" dt="2026-08-27T03:13:28.171" v="25" actId="14100"/>
          <ac:spMkLst>
            <pc:docMk/>
            <pc:sldMk cId="0" sldId="261"/>
            <ac:spMk id="7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3:25.745" v="24" actId="14100"/>
          <ac:spMkLst>
            <pc:docMk/>
            <pc:sldMk cId="0" sldId="261"/>
            <ac:spMk id="8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1"/>
            <ac:spMk id="9" creationId="{00000000-0000-0000-0000-000000000000}"/>
          </ac:spMkLst>
        </pc:s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61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28.970" v="7" actId="478"/>
          <ac:picMkLst>
            <pc:docMk/>
            <pc:sldMk cId="0" sldId="261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2:47.073" v="14" actId="478"/>
        <pc:sldMkLst>
          <pc:docMk/>
          <pc:sldMk cId="0" sldId="263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3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45.685" v="13" actId="478"/>
          <ac:spMkLst>
            <pc:docMk/>
            <pc:sldMk cId="0" sldId="263"/>
            <ac:spMk id="5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3"/>
            <ac:spMk id="6" creationId="{00000000-0000-0000-0000-000000000000}"/>
          </ac:spMkLst>
        </pc:spChg>
        <pc:graphicFrameChg chg="add mod modGraphic">
          <ac:chgData name="Cherie Russell" userId="c111dec3-6bab-4e2d-aca8-06f5c96a24e8" providerId="ADAL" clId="{32AA92EB-14D1-4E64-9B12-E8EA595E0603}" dt="2026-08-27T03:12:05.262" v="3" actId="2165"/>
          <ac:graphicFrameMkLst>
            <pc:docMk/>
            <pc:sldMk cId="0" sldId="263"/>
            <ac:graphicFrameMk id="10" creationId="{021D93B7-B7A6-92F8-CC9E-AB1580698525}"/>
          </ac:graphicFrameMkLst>
        </pc:graphicFrame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63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47.073" v="14" actId="478"/>
          <ac:picMkLst>
            <pc:docMk/>
            <pc:sldMk cId="0" sldId="263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8:08.582" v="50"/>
        <pc:sldMkLst>
          <pc:docMk/>
          <pc:sldMk cId="0" sldId="264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4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49.528" v="15" actId="478"/>
          <ac:spMkLst>
            <pc:docMk/>
            <pc:sldMk cId="0" sldId="264"/>
            <ac:spMk id="5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4"/>
            <ac:spMk id="6" creationId="{00000000-0000-0000-0000-000000000000}"/>
          </ac:spMkLst>
        </pc:spChg>
        <pc:spChg chg="mod ord">
          <ac:chgData name="Cherie Russell" userId="c111dec3-6bab-4e2d-aca8-06f5c96a24e8" providerId="ADAL" clId="{32AA92EB-14D1-4E64-9B12-E8EA595E0603}" dt="2026-08-27T03:17:33.879" v="47" actId="962"/>
          <ac:spMkLst>
            <pc:docMk/>
            <pc:sldMk cId="0" sldId="264"/>
            <ac:spMk id="7" creationId="{00000000-0000-0000-0000-000000000000}"/>
          </ac:spMkLst>
        </pc:spChg>
        <pc:spChg chg="mod ord">
          <ac:chgData name="Cherie Russell" userId="c111dec3-6bab-4e2d-aca8-06f5c96a24e8" providerId="ADAL" clId="{32AA92EB-14D1-4E64-9B12-E8EA595E0603}" dt="2026-08-27T03:18:08.582" v="50"/>
          <ac:spMkLst>
            <pc:docMk/>
            <pc:sldMk cId="0" sldId="264"/>
            <ac:spMk id="8" creationId="{00000000-0000-0000-0000-000000000000}"/>
          </ac:spMkLst>
        </pc:s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64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51.002" v="16" actId="478"/>
          <ac:picMkLst>
            <pc:docMk/>
            <pc:sldMk cId="0" sldId="264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2:42.207" v="12" actId="478"/>
        <pc:sldMkLst>
          <pc:docMk/>
          <pc:sldMk cId="0" sldId="266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6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40.177" v="11" actId="478"/>
          <ac:spMkLst>
            <pc:docMk/>
            <pc:sldMk cId="0" sldId="266"/>
            <ac:spMk id="5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6"/>
            <ac:spMk id="6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6"/>
            <ac:spMk id="10" creationId="{EFB8D4DE-D642-0CB2-2F36-81A76BDC925C}"/>
          </ac:spMkLst>
        </pc:spChg>
        <pc:graphicFrameChg chg="add mod ord">
          <ac:chgData name="Cherie Russell" userId="c111dec3-6bab-4e2d-aca8-06f5c96a24e8" providerId="ADAL" clId="{32AA92EB-14D1-4E64-9B12-E8EA595E0603}" dt="2026-08-27T03:11:02.403" v="1" actId="26606"/>
          <ac:graphicFrameMkLst>
            <pc:docMk/>
            <pc:sldMk cId="0" sldId="266"/>
            <ac:graphicFrameMk id="12" creationId="{00000000-0000-0000-0000-000000000000}"/>
          </ac:graphicFrameMkLst>
        </pc:graphicFrame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66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42.207" v="12" actId="478"/>
          <ac:picMkLst>
            <pc:docMk/>
            <pc:sldMk cId="0" sldId="266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6:04.126" v="41" actId="14100"/>
        <pc:sldMkLst>
          <pc:docMk/>
          <pc:sldMk cId="0" sldId="267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7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2:53.729" v="17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6:04.126" v="41" actId="14100"/>
          <ac:spMkLst>
            <pc:docMk/>
            <pc:sldMk cId="0" sldId="267"/>
            <ac:spMk id="6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67"/>
            <ac:spMk id="7" creationId="{00000000-0000-0000-0000-000000000000}"/>
          </ac:spMkLst>
        </pc:s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67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2:54.872" v="18" actId="478"/>
          <ac:picMkLst>
            <pc:docMk/>
            <pc:sldMk cId="0" sldId="267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8:44.563" v="59"/>
        <pc:sldMkLst>
          <pc:docMk/>
          <pc:sldMk cId="0" sldId="270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70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3:00.116" v="19" actId="478"/>
          <ac:spMkLst>
            <pc:docMk/>
            <pc:sldMk cId="0" sldId="270"/>
            <ac:spMk id="5" creationId="{00000000-0000-0000-0000-000000000000}"/>
          </ac:spMkLst>
        </pc:spChg>
        <pc:spChg chg="mod or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70"/>
            <ac:spMk id="6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70"/>
            <ac:spMk id="7" creationId="{00000000-0000-0000-0000-000000000000}"/>
          </ac:spMkLst>
        </pc:spChg>
        <pc:spChg chg="mod ord">
          <ac:chgData name="Cherie Russell" userId="c111dec3-6bab-4e2d-aca8-06f5c96a24e8" providerId="ADAL" clId="{32AA92EB-14D1-4E64-9B12-E8EA595E0603}" dt="2026-08-27T03:18:44.563" v="59"/>
          <ac:spMkLst>
            <pc:docMk/>
            <pc:sldMk cId="0" sldId="270"/>
            <ac:spMk id="8" creationId="{6AF1B8A4-08A4-7B2D-9C76-BBD7F2734708}"/>
          </ac:spMkLst>
        </pc:spChg>
        <pc:spChg chg="mo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70"/>
            <ac:spMk id="10" creationId="{E63191A3-69E3-CE9C-7B70-5E9F68BAD696}"/>
          </ac:spMkLst>
        </pc:spChg>
        <pc:graphicFrameChg chg="add mod ord">
          <ac:chgData name="Cherie Russell" userId="c111dec3-6bab-4e2d-aca8-06f5c96a24e8" providerId="ADAL" clId="{32AA92EB-14D1-4E64-9B12-E8EA595E0603}" dt="2026-08-27T03:18:36.377" v="54" actId="962"/>
          <ac:graphicFrameMkLst>
            <pc:docMk/>
            <pc:sldMk cId="0" sldId="270"/>
            <ac:graphicFrameMk id="16" creationId="{00000000-0000-0000-0000-000000000000}"/>
          </ac:graphicFrameMkLst>
        </pc:graphicFrame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70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3:02.521" v="20" actId="478"/>
          <ac:picMkLst>
            <pc:docMk/>
            <pc:sldMk cId="0" sldId="270"/>
            <ac:picMk id="4" creationId="{00000000-0000-0000-0000-000000000000}"/>
          </ac:picMkLst>
        </pc:picChg>
      </pc:sldChg>
      <pc:sldChg chg="addSp delSp modSp mod">
        <pc:chgData name="Cherie Russell" userId="c111dec3-6bab-4e2d-aca8-06f5c96a24e8" providerId="ADAL" clId="{32AA92EB-14D1-4E64-9B12-E8EA595E0603}" dt="2026-08-27T03:14:44.390" v="39" actId="14100"/>
        <pc:sldMkLst>
          <pc:docMk/>
          <pc:sldMk cId="0" sldId="271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71"/>
            <ac:spMk id="3" creationId="{00000000-0000-0000-0000-000000000000}"/>
          </ac:spMkLst>
        </pc:spChg>
        <pc:spChg chg="del mod ord">
          <ac:chgData name="Cherie Russell" userId="c111dec3-6bab-4e2d-aca8-06f5c96a24e8" providerId="ADAL" clId="{32AA92EB-14D1-4E64-9B12-E8EA595E0603}" dt="2026-08-27T03:13:05.347" v="21" actId="478"/>
          <ac:spMkLst>
            <pc:docMk/>
            <pc:sldMk cId="0" sldId="271"/>
            <ac:spMk id="5" creationId="{00000000-0000-0000-0000-000000000000}"/>
          </ac:spMkLst>
        </pc:spChg>
        <pc:spChg chg="del">
          <ac:chgData name="Cherie Russell" userId="c111dec3-6bab-4e2d-aca8-06f5c96a24e8" providerId="ADAL" clId="{32AA92EB-14D1-4E64-9B12-E8EA595E0603}" dt="2026-08-27T03:14:36.802" v="37" actId="478"/>
          <ac:spMkLst>
            <pc:docMk/>
            <pc:sldMk cId="0" sldId="271"/>
            <ac:spMk id="6" creationId="{00000000-0000-0000-0000-000000000000}"/>
          </ac:spMkLst>
        </pc:spChg>
        <pc:spChg chg="del">
          <ac:chgData name="Cherie Russell" userId="c111dec3-6bab-4e2d-aca8-06f5c96a24e8" providerId="ADAL" clId="{32AA92EB-14D1-4E64-9B12-E8EA595E0603}" dt="2026-08-27T03:14:33.692" v="36" actId="478"/>
          <ac:spMkLst>
            <pc:docMk/>
            <pc:sldMk cId="0" sldId="271"/>
            <ac:spMk id="8" creationId="{00000000-0000-0000-0000-000000000000}"/>
          </ac:spMkLst>
        </pc:spChg>
        <pc:spChg chg="mod">
          <ac:chgData name="Cherie Russell" userId="c111dec3-6bab-4e2d-aca8-06f5c96a24e8" providerId="ADAL" clId="{32AA92EB-14D1-4E64-9B12-E8EA595E0603}" dt="2026-08-27T03:14:44.390" v="39" actId="14100"/>
          <ac:spMkLst>
            <pc:docMk/>
            <pc:sldMk cId="0" sldId="271"/>
            <ac:spMk id="9" creationId="{00000000-0000-0000-0000-000000000000}"/>
          </ac:spMkLst>
        </pc:spChg>
        <pc:spChg chg="del mod replI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0" sldId="271"/>
            <ac:spMk id="10" creationId="{00000000-0000-0000-0000-000000000000}"/>
          </ac:spMkLst>
        </pc:spChg>
        <pc:spChg chg="del">
          <ac:chgData name="Cherie Russell" userId="c111dec3-6bab-4e2d-aca8-06f5c96a24e8" providerId="ADAL" clId="{32AA92EB-14D1-4E64-9B12-E8EA595E0603}" dt="2026-08-27T03:14:38.916" v="38" actId="478"/>
          <ac:spMkLst>
            <pc:docMk/>
            <pc:sldMk cId="0" sldId="271"/>
            <ac:spMk id="14" creationId="{00000000-0000-0000-0000-000000000000}"/>
          </ac:spMkLst>
        </pc:spChg>
        <pc:grpChg chg="add mod">
          <ac:chgData name="Cherie Russell" userId="c111dec3-6bab-4e2d-aca8-06f5c96a24e8" providerId="ADAL" clId="{32AA92EB-14D1-4E64-9B12-E8EA595E0603}" dt="2026-08-27T03:11:02.403" v="1" actId="26606"/>
          <ac:grpSpMkLst>
            <pc:docMk/>
            <pc:sldMk cId="0" sldId="271"/>
            <ac:grpSpMk id="16" creationId="{EB851781-2E82-944D-E53C-1DEFE31016CE}"/>
          </ac:grpSpMkLst>
        </pc:gr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0" sldId="271"/>
            <ac:picMk id="2" creationId="{00000000-0000-0000-0000-000000000000}"/>
          </ac:picMkLst>
        </pc:picChg>
        <pc:picChg chg="del mod ord">
          <ac:chgData name="Cherie Russell" userId="c111dec3-6bab-4e2d-aca8-06f5c96a24e8" providerId="ADAL" clId="{32AA92EB-14D1-4E64-9B12-E8EA595E0603}" dt="2026-08-27T03:13:06.330" v="22" actId="478"/>
          <ac:picMkLst>
            <pc:docMk/>
            <pc:sldMk cId="0" sldId="271"/>
            <ac:picMk id="4" creationId="{00000000-0000-0000-0000-000000000000}"/>
          </ac:picMkLst>
        </pc:picChg>
      </pc:sldChg>
      <pc:sldChg chg="addSp modSp mod">
        <pc:chgData name="Cherie Russell" userId="c111dec3-6bab-4e2d-aca8-06f5c96a24e8" providerId="ADAL" clId="{32AA92EB-14D1-4E64-9B12-E8EA595E0603}" dt="2026-08-27T03:11:02.403" v="1" actId="26606"/>
        <pc:sldMkLst>
          <pc:docMk/>
          <pc:sldMk cId="1352460146" sldId="273"/>
        </pc:sldMkLst>
        <pc:spChg chg="add">
          <ac:chgData name="Cherie Russell" userId="c111dec3-6bab-4e2d-aca8-06f5c96a24e8" providerId="ADAL" clId="{32AA92EB-14D1-4E64-9B12-E8EA595E0603}" dt="2026-08-27T03:11:02.403" v="1" actId="26606"/>
          <ac:spMkLst>
            <pc:docMk/>
            <pc:sldMk cId="1352460146" sldId="273"/>
            <ac:spMk id="4" creationId="{00000000-0000-0000-0000-000000000000}"/>
          </ac:spMkLst>
        </pc:sp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1352460146" sldId="273"/>
            <ac:picMk id="2" creationId="{828841C1-0C2D-8319-891F-B34DC2F6D437}"/>
          </ac:picMkLst>
        </pc:picChg>
        <pc:picChg chg="mod">
          <ac:chgData name="Cherie Russell" userId="c111dec3-6bab-4e2d-aca8-06f5c96a24e8" providerId="ADAL" clId="{32AA92EB-14D1-4E64-9B12-E8EA595E0603}" dt="2026-08-27T03:11:02.403" v="1" actId="26606"/>
          <ac:picMkLst>
            <pc:docMk/>
            <pc:sldMk cId="1352460146" sldId="273"/>
            <ac:picMk id="3" creationId="{08D62D12-357C-FA45-5B71-D4F2AAF717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802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19A09-CEF4-0561-2A82-3C0F90B9F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62AA49-F610-457E-0F7D-76037942A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211C8E-E834-6076-6685-CF5112FEF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2BE85-CD4B-5AC8-215C-684CFC3E2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7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FF13CF-55C9-5ACB-311D-F2BCB0EDB49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E7CAE-38B0-9ECA-2624-2C6C5EC21F9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85612" y="661162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upport@australiaawards.or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23" y="0"/>
            <a:ext cx="9144000" cy="6860743"/>
          </a:xfrm>
          <a:prstGeom prst="rect">
            <a:avLst/>
          </a:prstGeom>
        </p:spPr>
      </p:pic>
      <p:sp>
        <p:nvSpPr>
          <p:cNvPr id="4" name="Slide title — Australia Awards Scholarships — Pre-tender sector briefing"/>
          <p:cNvSpPr>
            <a:spLocks noGrp="1"/>
          </p:cNvSpPr>
          <p:nvPr>
            <p:ph type="title"/>
          </p:nvPr>
        </p:nvSpPr>
        <p:spPr>
          <a:xfrm>
            <a:off x="5248656" y="3566160"/>
            <a:ext cx="630936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AU" sz="30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3000"/>
          </a:p>
          <a:p>
            <a:pPr marL="0" indent="0">
              <a:lnSpc>
                <a:spcPct val="115000"/>
              </a:lnSpc>
              <a:buNone/>
            </a:pPr>
            <a:r>
              <a:rPr lang="en-AU" sz="1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Pre-tender sector briefing</a:t>
            </a:r>
            <a:endParaRPr lang="en-AU" sz="3000"/>
          </a:p>
        </p:txBody>
      </p:sp>
      <p:pic>
        <p:nvPicPr>
          <p:cNvPr id="3" name="Australian Government and Australia Awards logos" descr="Australian Government crest and Australia Awards logo.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61866" y="292608"/>
            <a:ext cx="849035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3" name="Slide title — Australia Awards and our partnership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Australia Awards and Our Partnership</a:t>
            </a:r>
            <a:endParaRPr lang="en-AU" sz="2400"/>
          </a:p>
        </p:txBody>
      </p:sp>
      <p:sp>
        <p:nvSpPr>
          <p:cNvPr id="6" name="Text 2"/>
          <p:cNvSpPr/>
          <p:nvPr/>
        </p:nvSpPr>
        <p:spPr>
          <a:xfrm>
            <a:off x="949147" y="1498313"/>
            <a:ext cx="9029740" cy="11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flagship international development program</a:t>
            </a:r>
            <a:endParaRPr lang="en-AU" sz="14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than 110,000 alumni globally</a:t>
            </a:r>
            <a:endParaRPr lang="en-AU" sz="14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Develops future leaders and strengthens people-to-people links</a:t>
            </a:r>
            <a:endParaRPr lang="en-AU" sz="14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Promotes Australia’s education sector internationally </a:t>
            </a:r>
            <a:endParaRPr lang="en-AU" sz="1400" dirty="0"/>
          </a:p>
        </p:txBody>
      </p:sp>
      <p:graphicFrame>
        <p:nvGraphicFramePr>
          <p:cNvPr id="7" name="Accessible data table — slide 2" descr="Two-column table comparing the services institutions provide with the services DFAT provides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108159"/>
              </p:ext>
            </p:extLst>
          </p:nvPr>
        </p:nvGraphicFramePr>
        <p:xfrm>
          <a:off x="988613" y="2871168"/>
          <a:ext cx="9106732" cy="2468880"/>
        </p:xfrm>
        <a:graphic>
          <a:graphicData uri="http://schemas.openxmlformats.org/drawingml/2006/table">
            <a:tbl>
              <a:tblPr firstRow="1"/>
              <a:tblGrid>
                <a:gridCol w="4109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Institutions provide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35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DFAT provides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3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High-quality academic program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High-quality pre-selected scholars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dirty="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Academic support services and monitoring</a:t>
                      </a:r>
                      <a:endParaRPr lang="en-AU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Scholarship funding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Support for scholars’ welfare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Long-term investment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Support for scholars with a disability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Policy and service standards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Student experience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dirty="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Strong international profile for Australia Awards</a:t>
                      </a:r>
                      <a:endParaRPr lang="en-AU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6" name="Decorative background shap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9147" y="1600200"/>
            <a:ext cx="8412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AU" sz="1400"/>
          </a:p>
        </p:txBody>
      </p:sp>
      <p:sp>
        <p:nvSpPr>
          <p:cNvPr id="3" name="Slide title — Why the contracts are changing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Why Change</a:t>
            </a:r>
            <a:endParaRPr lang="en-AU" sz="2400"/>
          </a:p>
        </p:txBody>
      </p:sp>
      <p:sp>
        <p:nvSpPr>
          <p:cNvPr id="8" name="Text 4"/>
          <p:cNvSpPr/>
          <p:nvPr/>
        </p:nvSpPr>
        <p:spPr>
          <a:xfrm>
            <a:off x="905256" y="1921830"/>
            <a:ext cx="4544568" cy="235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AU" sz="1600" b="1" dirty="0">
                <a:solidFill>
                  <a:srgbClr val="0E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change contracts?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Contracts need to modernise 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 arrangements will better align with policy, regulatory and risk management requirements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procurement process will establish contemporary arrangements for institutions and allows new institutions to join the program</a:t>
            </a:r>
            <a:endParaRPr lang="en-AU" sz="1600" dirty="0"/>
          </a:p>
        </p:txBody>
      </p:sp>
      <p:sp>
        <p:nvSpPr>
          <p:cNvPr id="7" name="Text 3"/>
          <p:cNvSpPr/>
          <p:nvPr/>
        </p:nvSpPr>
        <p:spPr>
          <a:xfrm>
            <a:off x="5493715" y="1921830"/>
            <a:ext cx="4297680" cy="2240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AU" sz="1600" b="1" dirty="0">
                <a:solidFill>
                  <a:srgbClr val="0E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stays the same?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Institutions continue to play a critical role in delivery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DFAT remains committed to high-quality scholarship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Australia Awards brand and objectives remain unchanged</a:t>
            </a:r>
            <a:endParaRPr lang="en-A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8" name="Decorative background shap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1852" y="3596706"/>
            <a:ext cx="8412480" cy="1221640"/>
          </a:xfrm>
          <a:prstGeom prst="roundRect">
            <a:avLst>
              <a:gd name="adj" fmla="val 3902"/>
            </a:avLst>
          </a:prstGeom>
          <a:solidFill>
            <a:srgbClr val="F0F6F8"/>
          </a:solidFill>
          <a:ln w="12700">
            <a:solidFill>
              <a:srgbClr val="FFFFFF"/>
            </a:solidFill>
            <a:prstDash val="solid"/>
          </a:ln>
        </p:spPr>
        <p:txBody>
          <a:bodyPr wrap="square"/>
          <a:lstStyle/>
          <a:p>
            <a:endParaRPr lang="en-AU"/>
          </a:p>
        </p:txBody>
      </p:sp>
      <p:sp>
        <p:nvSpPr>
          <p:cNvPr id="3" name="Slide title — Purpose of consultation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Purpose of Consultation</a:t>
            </a:r>
            <a:endParaRPr lang="en-AU" sz="2400"/>
          </a:p>
        </p:txBody>
      </p:sp>
      <p:sp>
        <p:nvSpPr>
          <p:cNvPr id="6" name="Text 2"/>
          <p:cNvSpPr/>
          <p:nvPr/>
        </p:nvSpPr>
        <p:spPr>
          <a:xfrm>
            <a:off x="949147" y="1660193"/>
            <a:ext cx="9451848" cy="13352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AU" sz="1600" b="1" dirty="0">
                <a:solidFill>
                  <a:srgbClr val="0E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are we consulting?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DFAT is seeking feedback on the draft Deed of Standing Offer (DOSO), particularly the Statement of Requirements, to improve clarity, deliverability and practical application. </a:t>
            </a:r>
            <a:endParaRPr lang="en-AU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Consultation is designed to be collaborative, transparent and shape a fit-for-purpose contract.</a:t>
            </a:r>
            <a:endParaRPr lang="en-AU" dirty="0"/>
          </a:p>
        </p:txBody>
      </p:sp>
      <p:sp>
        <p:nvSpPr>
          <p:cNvPr id="9" name="Text 5"/>
          <p:cNvSpPr/>
          <p:nvPr/>
        </p:nvSpPr>
        <p:spPr>
          <a:xfrm>
            <a:off x="1243352" y="3597607"/>
            <a:ext cx="812948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AU" sz="1600" b="1">
                <a:solidFill>
                  <a:srgbClr val="0E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</a:t>
            </a:r>
            <a:endParaRPr lang="en-AU" sz="1600"/>
          </a:p>
          <a:p>
            <a:pPr marL="0" indent="0">
              <a:buNone/>
            </a:pPr>
            <a:r>
              <a:rPr lang="en-AU" sz="1600" b="1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consultation is NOT a procurement, pre-qualification or evaluation process. Participation will not influence eligibility for, or assessment in, any future procurement process.</a:t>
            </a:r>
            <a:endParaRPr lang="en-AU" sz="16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3" name="Slide title — Contractual framework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Contractual Framework</a:t>
            </a:r>
            <a:endParaRPr lang="en-AU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B8D4DE-D642-0CB2-2F36-81A76BDC925C}"/>
              </a:ext>
            </a:extLst>
          </p:cNvPr>
          <p:cNvSpPr txBox="1"/>
          <p:nvPr/>
        </p:nvSpPr>
        <p:spPr>
          <a:xfrm>
            <a:off x="969264" y="1755224"/>
            <a:ext cx="8844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The DOSO, Policy Handbook and Scholarships Management System (OASIS) work together.</a:t>
            </a:r>
            <a:endParaRPr lang="en-A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Accessible data table — slide 5" descr="Table outlining the purpose of the Deed of Standing Offer, Policy Handbook and Scholarships Management System (OASIS)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715954"/>
              </p:ext>
            </p:extLst>
          </p:nvPr>
        </p:nvGraphicFramePr>
        <p:xfrm>
          <a:off x="1057961" y="2380669"/>
          <a:ext cx="8412480" cy="1858010"/>
        </p:xfrm>
        <a:graphic>
          <a:graphicData uri="http://schemas.openxmlformats.org/drawingml/2006/table">
            <a:tbl>
              <a:tblPr firstRow="1"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9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Component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35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Purpose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3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DOSO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Defines contractual obligations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Policy Handbook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Sets processes and operational guidance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Scholarships Management System (OASIS)</a:t>
                      </a:r>
                      <a:endParaRPr lang="en-AU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600" dirty="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Supports approvals, reporting, recordkeeping and scholarship administration</a:t>
                      </a:r>
                      <a:endParaRPr lang="en-AU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3" name="Slide title — Deed of Standing Offer components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>
              <a:lnSpc>
                <a:spcPct val="105000"/>
              </a:lnSpc>
            </a:pPr>
            <a:r>
              <a:rPr lang="en-AU" sz="24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 DOSO</a:t>
            </a:r>
            <a:endParaRPr lang="en-AU" sz="2400"/>
          </a:p>
        </p:txBody>
      </p:sp>
      <p:graphicFrame>
        <p:nvGraphicFramePr>
          <p:cNvPr id="10" name="Accessible data table — slide 6" descr="Table listing the components of the Deed of Standing Offer and the purpose of each component.">
            <a:extLst>
              <a:ext uri="{FF2B5EF4-FFF2-40B4-BE49-F238E27FC236}">
                <a16:creationId xmlns:a16="http://schemas.microsoft.com/office/drawing/2014/main" id="{021D93B7-B7A6-92F8-CC9E-AB15806985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354696"/>
              </p:ext>
            </p:extLst>
          </p:nvPr>
        </p:nvGraphicFramePr>
        <p:xfrm>
          <a:off x="1089265" y="1485932"/>
          <a:ext cx="8958118" cy="3791049"/>
        </p:xfrm>
        <a:graphic>
          <a:graphicData uri="http://schemas.openxmlformats.org/drawingml/2006/table">
            <a:tbl>
              <a:tblPr firstRow="1"/>
              <a:tblGrid>
                <a:gridCol w="4108984">
                  <a:extLst>
                    <a:ext uri="{9D8B030D-6E8A-4147-A177-3AD203B41FA5}">
                      <a16:colId xmlns:a16="http://schemas.microsoft.com/office/drawing/2014/main" val="2985756708"/>
                    </a:ext>
                  </a:extLst>
                </a:gridCol>
                <a:gridCol w="4849134">
                  <a:extLst>
                    <a:ext uri="{9D8B030D-6E8A-4147-A177-3AD203B41FA5}">
                      <a16:colId xmlns:a16="http://schemas.microsoft.com/office/drawing/2014/main" val="3877788473"/>
                    </a:ext>
                  </a:extLst>
                </a:gridCol>
              </a:tblGrid>
              <a:tr h="5436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 b="1" kern="120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-120"/>
                      </a:endParaRPr>
                    </a:p>
                    <a:p>
                      <a:pPr>
                        <a:buNone/>
                      </a:pPr>
                      <a:r>
                        <a:rPr lang="en-AU" sz="1400" b="1" kern="120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-120"/>
                        </a:rPr>
                        <a:t>Component</a:t>
                      </a:r>
                      <a:endParaRPr lang="en-AU"/>
                    </a:p>
                    <a:p>
                      <a:pPr>
                        <a:buNone/>
                      </a:pPr>
                      <a:endParaRPr lang="en-AU" sz="1200" b="1" kern="120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-12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 kern="120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-120"/>
                        </a:rPr>
                        <a:t>Purpose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440093"/>
                  </a:ext>
                </a:extLst>
              </a:tr>
              <a:tr h="434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1 – Statement of Requirements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Determines education (welfare and academic) services to be delivered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735269"/>
                  </a:ext>
                </a:extLst>
              </a:tr>
              <a:tr h="356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2 – Pricing Schedule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Sets payment framework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321397"/>
                  </a:ext>
                </a:extLst>
              </a:tr>
              <a:tr h="3427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3 – </a:t>
                      </a:r>
                      <a:r>
                        <a:rPr lang="en-AU" sz="14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Services</a:t>
                      </a: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Order Template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Template for non-standard scholarship arrangements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53979"/>
                  </a:ext>
                </a:extLst>
              </a:tr>
              <a:tr h="370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4 – Instrument of Acceptance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Allows other Commonwealth agencies to access the Standing Offer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916044"/>
                  </a:ext>
                </a:extLst>
              </a:tr>
              <a:tr h="365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5 – Partner Performance Assessment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dirty="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DFAT performance management</a:t>
                      </a:r>
                      <a:endParaRPr lang="en-AU" dirty="0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185275"/>
                  </a:ext>
                </a:extLst>
              </a:tr>
              <a:tr h="2923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6 – Deed of Confidentiality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Confidentiality undertaking for personnel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268414"/>
                  </a:ext>
                </a:extLst>
              </a:tr>
              <a:tr h="2722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7 – Confidential Information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Identifies protected information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816287"/>
                  </a:ext>
                </a:extLst>
              </a:tr>
              <a:tr h="2823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8 – Commonwealth Policies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Mandatory policy obligations</a:t>
                      </a:r>
                      <a:endParaRPr lang="en-AU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870831"/>
                  </a:ext>
                </a:extLst>
              </a:tr>
              <a:tr h="3730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b="1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9 – Standard Contract Conditions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400" dirty="0">
                          <a:solid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Contract administration framework</a:t>
                      </a:r>
                      <a:endParaRPr lang="en-AU" dirty="0"/>
                    </a:p>
                  </a:txBody>
                  <a:tcPr marL="24629" marR="24629" marT="12315" marB="123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945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3" name="Slide title — Routine placements and service orders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Routine Placements and Service Orders</a:t>
            </a:r>
            <a:endParaRPr lang="en-AU" sz="2400"/>
          </a:p>
        </p:txBody>
      </p:sp>
      <p:sp>
        <p:nvSpPr>
          <p:cNvPr id="7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69264" y="1997964"/>
            <a:ext cx="4297680" cy="32151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AU" sz="1600" b="1" dirty="0">
                <a:solidFill>
                  <a:srgbClr val="0E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placement process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DFAT issues a </a:t>
            </a:r>
            <a:r>
              <a:rPr lang="en-AU" sz="1600" i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request </a:t>
            </a: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(Request for Quote) through OASIS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Institutions submit a </a:t>
            </a:r>
            <a:r>
              <a:rPr lang="en-AU" sz="1600" i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offer </a:t>
            </a: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(Quotation) through OASIS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DFAT accepts the </a:t>
            </a:r>
            <a:r>
              <a:rPr lang="en-AU" sz="1600" i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</a:t>
            </a: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(Quotation) in OASIS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OASIS serves as the contract formation under the Deed.</a:t>
            </a:r>
            <a:endParaRPr lang="en-AU" sz="1600" dirty="0"/>
          </a:p>
          <a:p>
            <a:pPr marL="0" indent="0">
              <a:buNone/>
            </a:pPr>
            <a:r>
              <a:rPr lang="en-AU" sz="1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placements do NOT require a Service Order.</a:t>
            </a:r>
            <a:endParaRPr lang="en-AU" sz="1600" dirty="0">
              <a:solidFill>
                <a:srgbClr val="002060"/>
              </a:solidFill>
            </a:endParaRPr>
          </a:p>
        </p:txBody>
      </p:sp>
      <p:sp>
        <p:nvSpPr>
          <p:cNvPr id="8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577840" y="1990858"/>
            <a:ext cx="4425476" cy="30856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AU" sz="1600" b="1" dirty="0">
                <a:solidFill>
                  <a:srgbClr val="0E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is a Service Order used?</a:t>
            </a:r>
            <a:endParaRPr lang="en-AU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AU" sz="1600" i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non-standard arrangements, including:</a:t>
            </a:r>
            <a:endParaRPr lang="en-AU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that differ from a standard scholarship placement such as:</a:t>
            </a:r>
            <a:endParaRPr lang="en-AU" sz="1600" dirty="0"/>
          </a:p>
          <a:p>
            <a:pPr marL="742950" lvl="1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Co-contribution scholarship arrangements</a:t>
            </a:r>
            <a:endParaRPr lang="en-AU" sz="1600" dirty="0"/>
          </a:p>
          <a:p>
            <a:pPr marL="742950" lvl="1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Offshore or transnational delivery arrangements</a:t>
            </a:r>
            <a:endParaRPr lang="en-AU" sz="1600" dirty="0"/>
          </a:p>
          <a:p>
            <a:pPr marL="742950" lvl="1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Alternative funding structures</a:t>
            </a:r>
            <a:endParaRPr lang="en-AU" sz="1600" dirty="0"/>
          </a:p>
          <a:p>
            <a:pPr marL="742950" lvl="1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AU" sz="16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conditions</a:t>
            </a:r>
            <a:endParaRPr lang="en-A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3" name="Slide title — Statement of requirements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 Statement of Requirements</a:t>
            </a:r>
            <a:endParaRPr lang="en-AU" sz="2400"/>
          </a:p>
        </p:txBody>
      </p:sp>
      <p:sp>
        <p:nvSpPr>
          <p:cNvPr id="6" name="Text 2"/>
          <p:cNvSpPr/>
          <p:nvPr/>
        </p:nvSpPr>
        <p:spPr>
          <a:xfrm>
            <a:off x="949147" y="1985783"/>
            <a:ext cx="9325564" cy="38369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/>
            <a:r>
              <a:rPr lang="en-AU" b="1" dirty="0">
                <a:solidFill/>
              </a:rPr>
              <a:t>CRICOS registration: </a:t>
            </a:r>
            <a:r>
              <a:rPr lang="en-AU" dirty="0">
                <a:solidFill/>
              </a:rPr>
              <a:t>Maintained throughout the term of the Deed. </a:t>
            </a:r>
            <a:endParaRPr lang="en-AU" dirty="0"/>
          </a:p>
          <a:p>
            <a:pPr lvl="0"/>
            <a:r>
              <a:rPr lang="en-AU" b="1" dirty="0">
                <a:solidFill/>
              </a:rPr>
              <a:t>Scholar success:</a:t>
            </a:r>
            <a:r>
              <a:rPr lang="en-AU" dirty="0">
                <a:solidFill/>
              </a:rPr>
              <a:t> Deliver induction, academic support and progress monitoring, with early intervention for at-risk scholars.</a:t>
            </a:r>
            <a:endParaRPr lang="en-AU" dirty="0"/>
          </a:p>
          <a:p>
            <a:pPr lvl="0"/>
            <a:r>
              <a:rPr lang="en-AU" b="1" dirty="0">
                <a:solidFill/>
              </a:rPr>
              <a:t>Welfare and safeguarding:</a:t>
            </a:r>
            <a:r>
              <a:rPr lang="en-AU" dirty="0">
                <a:solidFill/>
              </a:rPr>
              <a:t> Maintain a safe, inclusive environment and manage wellbeing and critical incidents.</a:t>
            </a:r>
            <a:endParaRPr lang="en-AU" dirty="0"/>
          </a:p>
          <a:p>
            <a:pPr lvl="0"/>
            <a:r>
              <a:rPr lang="en-AU" b="1" dirty="0">
                <a:solidFill/>
              </a:rPr>
              <a:t>Disability inclusion:</a:t>
            </a:r>
            <a:r>
              <a:rPr lang="en-AU" dirty="0">
                <a:solidFill/>
              </a:rPr>
              <a:t> Implement DFAT-approved non-academic supports and provide institution-funded reasonable academic adjustments.</a:t>
            </a:r>
            <a:endParaRPr lang="en-AU" dirty="0"/>
          </a:p>
          <a:p>
            <a:pPr lvl="0"/>
            <a:r>
              <a:rPr lang="en-AU" b="1" dirty="0">
                <a:solidFill/>
              </a:rPr>
              <a:t>Scholarship administration:</a:t>
            </a:r>
            <a:r>
              <a:rPr lang="en-AU" dirty="0">
                <a:solidFill/>
              </a:rPr>
              <a:t> Manage placements, enrolments, allowances, health cover, travel and scholarship variations.</a:t>
            </a:r>
            <a:endParaRPr lang="en-AU" dirty="0"/>
          </a:p>
          <a:p>
            <a:pPr lvl="0"/>
            <a:r>
              <a:rPr lang="en-AU" b="1" dirty="0">
                <a:solidFill/>
              </a:rPr>
              <a:t>Information and accountability:</a:t>
            </a:r>
            <a:r>
              <a:rPr lang="en-AU" dirty="0">
                <a:solidFill/>
              </a:rPr>
              <a:t> Keep complete, timely records in the Scholarships Management System.</a:t>
            </a:r>
            <a:endParaRPr lang="en-AU" dirty="0"/>
          </a:p>
          <a:p>
            <a:pPr lvl="0"/>
            <a:r>
              <a:rPr lang="en-AU" b="1" dirty="0">
                <a:solidFill/>
              </a:rPr>
              <a:t>Performance:</a:t>
            </a:r>
            <a:r>
              <a:rPr lang="en-AU" dirty="0">
                <a:solidFill/>
              </a:rPr>
              <a:t> Intended to support learning, improvement and outcomes, not simply compliance.</a:t>
            </a:r>
            <a:endParaRPr lang="en-AU" dirty="0"/>
          </a:p>
          <a:p>
            <a:r>
              <a:rPr lang="en-AU" b="1" dirty="0">
                <a:solidFill/>
              </a:rPr>
              <a:t>Engagement with DFAT: </a:t>
            </a:r>
            <a:r>
              <a:rPr lang="en-AU" dirty="0">
                <a:solidFill/>
              </a:rPr>
              <a:t>Participate in forums to share information, reporting on incidents. </a:t>
            </a:r>
            <a:endParaRPr lang="en-AU" dirty="0"/>
          </a:p>
          <a:p>
            <a:pPr lvl="0"/>
            <a:endParaRPr lang="en-A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10" name="Decorative background shape">
            <a:extLst>
              <a:ext uri="{FF2B5EF4-FFF2-40B4-BE49-F238E27FC236}">
                <a16:creationId xmlns:a16="http://schemas.microsoft.com/office/drawing/2014/main" id="{E63191A3-69E3-CE9C-7B70-5E9F68BA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06640" y="3547872"/>
            <a:ext cx="1993392" cy="2011680"/>
          </a:xfrm>
          <a:prstGeom prst="roundRect">
            <a:avLst>
              <a:gd name="adj" fmla="val 5000"/>
            </a:avLst>
          </a:prstGeom>
          <a:solidFill>
            <a:srgbClr val="F0F6F8"/>
          </a:solidFill>
          <a:ln/>
        </p:spPr>
        <p:txBody>
          <a:bodyPr wrap="square"/>
          <a:lstStyle/>
          <a:p>
            <a:endParaRPr lang="en-AU"/>
          </a:p>
        </p:txBody>
      </p:sp>
      <p:sp>
        <p:nvSpPr>
          <p:cNvPr id="3" name="Slide title — Next steps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 Next Steps</a:t>
            </a:r>
            <a:endParaRPr lang="en-AU" sz="2400"/>
          </a:p>
        </p:txBody>
      </p:sp>
      <p:sp>
        <p:nvSpPr>
          <p:cNvPr id="6" name="Text 2"/>
          <p:cNvSpPr/>
          <p:nvPr/>
        </p:nvSpPr>
        <p:spPr>
          <a:xfrm>
            <a:off x="1059838" y="1399032"/>
            <a:ext cx="9754154" cy="1801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40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will be managed by DFAT, via our supporting contractor (GSU). </a:t>
            </a:r>
            <a:endParaRPr lang="en-AU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40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will inform finalisation of the DOSO to ensure the final arrangements are practical, effective and deliverable.</a:t>
            </a:r>
            <a:endParaRPr lang="en-AU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40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arising from the consultation will be applied so that no respondent receives a competitive advantage.</a:t>
            </a:r>
            <a:endParaRPr lang="en-AU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400" u="none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feedback form on DFAT’s Business Notifications. </a:t>
            </a:r>
            <a:endParaRPr lang="en-AU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40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feedback and all inquiries about this consultation via </a:t>
            </a:r>
            <a:r>
              <a:rPr lang="en-AU" sz="1400" b="1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support@australiaawards.org</a:t>
            </a:r>
            <a:r>
              <a:rPr lang="en-AU" sz="1400" b="1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AU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AU" sz="1400" b="1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due by 11am AEST Thursday 24 September 2026. </a:t>
            </a:r>
            <a:endParaRPr lang="en-AU"/>
          </a:p>
        </p:txBody>
      </p:sp>
      <p:graphicFrame>
        <p:nvGraphicFramePr>
          <p:cNvPr id="16" name="Accessible data table — slide 9" descr="Table of consultation and procurement milestones with indicative timing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683441"/>
              </p:ext>
            </p:extLst>
          </p:nvPr>
        </p:nvGraphicFramePr>
        <p:xfrm>
          <a:off x="1205220" y="3200400"/>
          <a:ext cx="5897144" cy="2903220"/>
        </p:xfrm>
        <a:graphic>
          <a:graphicData uri="http://schemas.openxmlformats.org/drawingml/2006/table">
            <a:tbl>
              <a:tblPr firstRow="1"/>
              <a:tblGrid>
                <a:gridCol w="418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Milestone (subject to internal DFAT approvals)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35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Indicative Timing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3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Consultation period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Aug – Sep 2026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Feedback review and DOSO finalisation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 – Dec 2026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Release RFT (</a:t>
                      </a:r>
                      <a:r>
                        <a:rPr lang="en-AU" sz="1400" err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AusTender</a:t>
                      </a: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Jan 2027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Close RFT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 2027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Evaluation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 2027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Contracts issued to institutions for review and signature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 2027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sz="140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Contracts commence</a:t>
                      </a:r>
                      <a:endParaRPr lang="en-AU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AU" sz="1400" b="1" dirty="0">
                          <a:solidFill>
                            <a:srgbClr val="26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July 2027</a:t>
                      </a:r>
                      <a:endParaRPr lang="en-A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AF1B8A4-08A4-7B2D-9C76-BBD7F27347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534656" y="3675887"/>
            <a:ext cx="173736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buSzPct val="100000"/>
            </a:pPr>
            <a:r>
              <a:rPr lang="en-AU" sz="1400" b="1">
                <a:solidFill>
                  <a:srgbClr val="0E3354"/>
                </a:solidFill>
                <a:latin typeface="Arial" pitchFamily="34" charset="0"/>
                <a:cs typeface="Arial" pitchFamily="34" charset="-120"/>
              </a:rPr>
              <a:t>Probity reminder: Participation in this consultation will not influence any future procurement process</a:t>
            </a:r>
            <a:r>
              <a:rPr lang="en-AU" sz="1400" b="1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.</a:t>
            </a:r>
            <a:endParaRPr lang="en-AU" sz="125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3" name="Slide title — Key messages"/>
          <p:cNvSpPr>
            <a:spLocks noGrp="1"/>
          </p:cNvSpPr>
          <p:nvPr>
            <p:ph type="title"/>
          </p:nvPr>
        </p:nvSpPr>
        <p:spPr>
          <a:xfrm>
            <a:off x="949147" y="457200"/>
            <a:ext cx="8412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AU" sz="2400">
                <a:solidFill>
                  <a:srgbClr val="0E33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Australia Awards Scholarships</a:t>
            </a:r>
            <a:endParaRPr lang="en-AU" sz="2400"/>
          </a:p>
          <a:p>
            <a:pPr marL="0" indent="0">
              <a:lnSpc>
                <a:spcPct val="105000"/>
              </a:lnSpc>
              <a:buNone/>
            </a:pPr>
            <a:r>
              <a:rPr lang="en-AU" sz="2700">
                <a:solidFill>
                  <a:srgbClr val="0B71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 Key Messages</a:t>
            </a:r>
            <a:endParaRPr lang="en-AU" sz="2400"/>
          </a:p>
        </p:txBody>
      </p:sp>
      <p:grpSp>
        <p:nvGrpSpPr>
          <p:cNvPr id="16" name="Key messages group" descr="Three key messages: the partnership model remains unchanged; contractual arrangements are being modernised; and DFAT values continued collaboration with the sector.">
            <a:extLst>
              <a:ext uri="{FF2B5EF4-FFF2-40B4-BE49-F238E27FC236}">
                <a16:creationId xmlns:a16="http://schemas.microsoft.com/office/drawing/2014/main" id="{EB851781-2E82-944D-E53C-1DEFE31016CE}"/>
              </a:ext>
            </a:extLst>
          </p:cNvPr>
          <p:cNvGrpSpPr/>
          <p:nvPr/>
        </p:nvGrpSpPr>
        <p:grpSpPr>
          <a:xfrm>
            <a:off x="1243584" y="1953644"/>
            <a:ext cx="7863840" cy="2438649"/>
            <a:chOff x="1223467" y="1828800"/>
            <a:chExt cx="7863840" cy="2438649"/>
          </a:xfrm>
        </p:grpSpPr>
        <p:sp>
          <p:nvSpPr>
            <p:cNvPr id="7" name="Key message text"/>
            <p:cNvSpPr/>
            <p:nvPr/>
          </p:nvSpPr>
          <p:spPr>
            <a:xfrm>
              <a:off x="1223467" y="1828800"/>
              <a:ext cx="786384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AU" sz="1600" b="1">
                  <a:solidFill>
                    <a:srgbClr val="0E335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partnership model remains unchanged.</a:t>
              </a:r>
              <a:endParaRPr lang="en-AU" sz="1450"/>
            </a:p>
          </p:txBody>
        </p:sp>
        <p:sp>
          <p:nvSpPr>
            <p:cNvPr id="9" name="Key message text"/>
            <p:cNvSpPr/>
            <p:nvPr/>
          </p:nvSpPr>
          <p:spPr>
            <a:xfrm>
              <a:off x="1223467" y="2697480"/>
              <a:ext cx="786384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AU" sz="1600" b="1" dirty="0">
                  <a:solidFill>
                    <a:srgbClr val="0E335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This is a modernisation of contractual arrangements, not a redesign of the program.</a:t>
              </a:r>
              <a:endParaRPr lang="en-AU" sz="1450" dirty="0"/>
            </a:p>
          </p:txBody>
        </p:sp>
        <p:sp>
          <p:nvSpPr>
            <p:cNvPr id="15" name="Key message text"/>
            <p:cNvSpPr/>
            <p:nvPr/>
          </p:nvSpPr>
          <p:spPr>
            <a:xfrm>
              <a:off x="1223467" y="3554217"/>
              <a:ext cx="7863840" cy="7132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AU" sz="1600" b="1">
                  <a:solidFill>
                    <a:srgbClr val="0E335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DFAT values ongoing collaboration with the sector.</a:t>
              </a:r>
              <a:endParaRPr lang="en-AU" sz="145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E5A09-0211-03B2-D546-F53C84401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corative blue gradient wedge">
            <a:extLst>
              <a:ext uri="{FF2B5EF4-FFF2-40B4-BE49-F238E27FC236}">
                <a16:creationId xmlns:a16="http://schemas.microsoft.com/office/drawing/2014/main" id="{828841C1-0C2D-8319-891F-B34DC2F6D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037" y="-3658"/>
            <a:ext cx="2525573" cy="6860743"/>
          </a:xfrm>
          <a:prstGeom prst="rect">
            <a:avLst/>
          </a:prstGeom>
        </p:spPr>
      </p:pic>
      <p:sp>
        <p:nvSpPr>
          <p:cNvPr id="4" name="Slide title — Australia Awards Scholarships"/>
          <p:cNvSpPr txBox="1">
            <a:spLocks noGrp="1"/>
          </p:cNvSpPr>
          <p:nvPr>
            <p:ph type="title"/>
          </p:nvPr>
        </p:nvSpPr>
        <p:spPr>
          <a:xfrm>
            <a:off x="2743200" y="4133087"/>
            <a:ext cx="5852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800" b="1">
                <a:solidFill>
                  <a:srgbClr val="0E3354"/>
                </a:solidFill>
                <a:latin typeface="Georgia"/>
              </a:rPr>
              <a:t>Australia Awards Scholarships</a:t>
            </a:r>
            <a:endParaRPr lang="en-AU"/>
          </a:p>
        </p:txBody>
      </p:sp>
      <p:pic>
        <p:nvPicPr>
          <p:cNvPr id="3" name="Australian Government and Australia Awards logos" descr="Australian Government crest and Australia Awards logo.">
            <a:extLst>
              <a:ext uri="{FF2B5EF4-FFF2-40B4-BE49-F238E27FC236}">
                <a16:creationId xmlns:a16="http://schemas.microsoft.com/office/drawing/2014/main" id="{08D62D12-357C-FA45-5B71-D4F2AAF71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11100" y="2257746"/>
            <a:ext cx="2533413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6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10a6645-df8a-461f-957a-aeb16698bd53}" enabled="1" method="Privileged" siteId="{9b7f23b3-0e83-47a5-8a40-ffa8a6fea53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834</Words>
  <Application>Microsoft Office PowerPoint</Application>
  <PresentationFormat>Widescreen</PresentationFormat>
  <Paragraphs>138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Georgia</vt:lpstr>
      <vt:lpstr>Wingdings</vt:lpstr>
      <vt:lpstr>Office Theme</vt:lpstr>
      <vt:lpstr>Australia Awards Scholarships Pre-tender sector briefing</vt:lpstr>
      <vt:lpstr>Australia Awards Scholarships 1. Australia Awards and Our Partnership</vt:lpstr>
      <vt:lpstr>Australia Awards Scholarships 2. Why Change</vt:lpstr>
      <vt:lpstr>Australia Awards Scholarships 3. Purpose of Consultation</vt:lpstr>
      <vt:lpstr>Australia Awards Scholarships 4. Contractual Framework</vt:lpstr>
      <vt:lpstr>Australia Awards Scholarships 5. DOSO</vt:lpstr>
      <vt:lpstr>Australia Awards Scholarships 6. Routine Placements and Service Orders</vt:lpstr>
      <vt:lpstr>Australia Awards Scholarships 7. Statement of Requirements</vt:lpstr>
      <vt:lpstr>Australia Awards Scholarships 8. Next Steps</vt:lpstr>
      <vt:lpstr>Australia Awards Scholarships 10. Key Messages</vt:lpstr>
      <vt:lpstr>Australia Awards Scholarships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Cherie Russell</cp:lastModifiedBy>
  <cp:revision>3</cp:revision>
  <dcterms:created xsi:type="dcterms:W3CDTF">2026-08-11T23:41:36Z</dcterms:created>
  <dcterms:modified xsi:type="dcterms:W3CDTF">2026-08-27T03:18:51Z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Theme:5</vt:lpwstr>
  </property>
  <property fmtid="{D5CDD505-2E9C-101B-9397-08002B2CF9AE}" pid="3" name="ClassificationContentMarkingFooterText">
    <vt:lpwstr>OFFICIAL</vt:lpwstr>
  </property>
  <property fmtid="{D5CDD505-2E9C-101B-9397-08002B2CF9AE}" pid="4" name="ClassificationContentMarkingHeaderLocations">
    <vt:lpwstr>Office Theme:4</vt:lpwstr>
  </property>
  <property fmtid="{D5CDD505-2E9C-101B-9397-08002B2CF9AE}" pid="5" name="ClassificationContentMarkingHeaderText">
    <vt:lpwstr>OFFICIAL</vt:lpwstr>
  </property>
</Properties>
</file>