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70" r:id="rId5"/>
    <p:sldId id="269" r:id="rId6"/>
    <p:sldId id="277" r:id="rId7"/>
    <p:sldId id="266" r:id="rId8"/>
    <p:sldId id="279" r:id="rId9"/>
    <p:sldId id="278" r:id="rId10"/>
  </p:sldIdLst>
  <p:sldSz cx="12192000" cy="6858000"/>
  <p:notesSz cx="6669088" cy="9753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930B35E-B656-EBCE-3AD9-DFF306B019D2}" name="Katrina Davey" initials="KD" userId="S::katrina.davey@esa.edu.au::fd9163fe-4e0f-45e0-8c39-3b595d38da52" providerId="AD"/>
  <p188:author id="{DA6069B8-0025-3FC5-0D7C-7749A04DDB1D}" name="Aja Bongiorno" initials="AB" userId="f2f06a17ab06692d" providerId="Windows Live"/>
  <p188:author id="{C45700C7-E621-9E55-87F9-E677FD960443}" name="Aja Bongiorno" initials="AB" userId="S::Aja.Bongiorno@esa.edu.au::f06bccf4-c259-48cd-b259-591b80ae2829" providerId="AD"/>
  <p188:author id="{81EB5FCD-EB51-BB2C-18E1-C1A0650B57A6}" name="Jessica Boland" initials="JB" userId="S::Jessica.Boland@esa.edu.au::f987fcc3-d97f-48ab-96ab-272559a3e60b" providerId="AD"/>
  <p188:author id="{D18091E1-27D4-B931-9E4D-D63363257230}" name="Barbara" initials="BD" userId="Barbara" providerId="None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C463D8-9887-6C4A-A929-C1C9392A4FB5}" v="8" dt="2026-03-19T23:37:20.561"/>
    <p1510:client id="{F2EFD012-9ACC-4402-91F7-5582128F3720}" v="1" dt="2026-03-20T03:34:01.9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65" autoAdjust="0"/>
    <p:restoredTop sz="71704" autoAdjust="0"/>
  </p:normalViewPr>
  <p:slideViewPr>
    <p:cSldViewPr snapToGrid="0">
      <p:cViewPr varScale="1">
        <p:scale>
          <a:sx n="63" d="100"/>
          <a:sy n="63" d="100"/>
        </p:scale>
        <p:origin x="976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 Power" userId="f3410e55-3c0b-475c-b0b5-72038337e5c9" providerId="ADAL" clId="{7E6F3FA5-C1B1-41B5-9114-0A8B33EA4CFA}"/>
    <pc:docChg chg="modSld">
      <pc:chgData name="Martine Power" userId="f3410e55-3c0b-475c-b0b5-72038337e5c9" providerId="ADAL" clId="{7E6F3FA5-C1B1-41B5-9114-0A8B33EA4CFA}" dt="2026-03-20T03:34:33.772" v="62" actId="20577"/>
      <pc:docMkLst>
        <pc:docMk/>
      </pc:docMkLst>
      <pc:sldChg chg="modSp mod">
        <pc:chgData name="Martine Power" userId="f3410e55-3c0b-475c-b0b5-72038337e5c9" providerId="ADAL" clId="{7E6F3FA5-C1B1-41B5-9114-0A8B33EA4CFA}" dt="2026-03-19T23:52:13.036" v="16" actId="13244"/>
        <pc:sldMkLst>
          <pc:docMk/>
          <pc:sldMk cId="1346956507" sldId="266"/>
        </pc:sldMkLst>
        <pc:spChg chg="ord">
          <ac:chgData name="Martine Power" userId="f3410e55-3c0b-475c-b0b5-72038337e5c9" providerId="ADAL" clId="{7E6F3FA5-C1B1-41B5-9114-0A8B33EA4CFA}" dt="2026-03-19T23:52:13.036" v="16" actId="13244"/>
          <ac:spMkLst>
            <pc:docMk/>
            <pc:sldMk cId="1346956507" sldId="266"/>
            <ac:spMk id="2" creationId="{8416AAC0-D704-2A43-8737-637AAF58ABEC}"/>
          </ac:spMkLst>
        </pc:spChg>
      </pc:sldChg>
      <pc:sldChg chg="modNotesTx">
        <pc:chgData name="Martine Power" userId="f3410e55-3c0b-475c-b0b5-72038337e5c9" providerId="ADAL" clId="{7E6F3FA5-C1B1-41B5-9114-0A8B33EA4CFA}" dt="2026-03-20T03:34:33.772" v="62" actId="20577"/>
        <pc:sldMkLst>
          <pc:docMk/>
          <pc:sldMk cId="1799176025" sldId="269"/>
        </pc:sldMkLst>
      </pc:sldChg>
      <pc:sldChg chg="modSp mod">
        <pc:chgData name="Martine Power" userId="f3410e55-3c0b-475c-b0b5-72038337e5c9" providerId="ADAL" clId="{7E6F3FA5-C1B1-41B5-9114-0A8B33EA4CFA}" dt="2026-03-19T23:55:51.804" v="25" actId="13244"/>
        <pc:sldMkLst>
          <pc:docMk/>
          <pc:sldMk cId="2447302220" sldId="278"/>
        </pc:sldMkLst>
        <pc:spChg chg="ord">
          <ac:chgData name="Martine Power" userId="f3410e55-3c0b-475c-b0b5-72038337e5c9" providerId="ADAL" clId="{7E6F3FA5-C1B1-41B5-9114-0A8B33EA4CFA}" dt="2026-03-19T23:55:51.804" v="25" actId="13244"/>
          <ac:spMkLst>
            <pc:docMk/>
            <pc:sldMk cId="2447302220" sldId="278"/>
            <ac:spMk id="2" creationId="{032EDA68-6610-A61F-5C24-054F73C8FAAF}"/>
          </ac:spMkLst>
        </pc:spChg>
      </pc:sldChg>
      <pc:sldChg chg="modSp mod">
        <pc:chgData name="Martine Power" userId="f3410e55-3c0b-475c-b0b5-72038337e5c9" providerId="ADAL" clId="{7E6F3FA5-C1B1-41B5-9114-0A8B33EA4CFA}" dt="2026-03-19T23:53:17.765" v="24"/>
        <pc:sldMkLst>
          <pc:docMk/>
          <pc:sldMk cId="1719438154" sldId="279"/>
        </pc:sldMkLst>
        <pc:spChg chg="mod ord">
          <ac:chgData name="Martine Power" userId="f3410e55-3c0b-475c-b0b5-72038337e5c9" providerId="ADAL" clId="{7E6F3FA5-C1B1-41B5-9114-0A8B33EA4CFA}" dt="2026-03-19T23:52:52.371" v="19" actId="962"/>
          <ac:spMkLst>
            <pc:docMk/>
            <pc:sldMk cId="1719438154" sldId="279"/>
            <ac:spMk id="2" creationId="{142F7A2E-19B6-733E-F3E6-D1CD54B9694F}"/>
          </ac:spMkLst>
        </pc:spChg>
        <pc:spChg chg="ord">
          <ac:chgData name="Martine Power" userId="f3410e55-3c0b-475c-b0b5-72038337e5c9" providerId="ADAL" clId="{7E6F3FA5-C1B1-41B5-9114-0A8B33EA4CFA}" dt="2026-03-19T23:53:17.765" v="24"/>
          <ac:spMkLst>
            <pc:docMk/>
            <pc:sldMk cId="1719438154" sldId="279"/>
            <ac:spMk id="3" creationId="{050C4D6E-C68A-6C0C-9BA5-B4AB45D31395}"/>
          </ac:spMkLst>
        </pc:spChg>
        <pc:spChg chg="ord">
          <ac:chgData name="Martine Power" userId="f3410e55-3c0b-475c-b0b5-72038337e5c9" providerId="ADAL" clId="{7E6F3FA5-C1B1-41B5-9114-0A8B33EA4CFA}" dt="2026-03-19T23:52:24.994" v="17" actId="13244"/>
          <ac:spMkLst>
            <pc:docMk/>
            <pc:sldMk cId="1719438154" sldId="279"/>
            <ac:spMk id="10" creationId="{49F582E5-A849-E407-B266-532D6CAAED7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9BD00-89F1-45E3-B263-4F2C41624BC7}" type="datetimeFigureOut">
              <a:rPr lang="en-AU" smtClean="0"/>
              <a:t>20/03/2026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1219200"/>
            <a:ext cx="5853112" cy="32924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693920"/>
            <a:ext cx="5335270" cy="38404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64228"/>
            <a:ext cx="2889938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264228"/>
            <a:ext cx="2889938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6ABBC-8B10-450B-9334-1DA78768B0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8123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Image credit: © Ness Kerton for AusAID / Australian Government Department of Foreign Affairs and Trade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644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Image credit: © </a:t>
            </a:r>
            <a:r>
              <a:rPr lang="en-A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Elissa Bogos Mirzaei / Save the Children / </a:t>
            </a:r>
            <a:r>
              <a:rPr lang="en-AU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Australian Government </a:t>
            </a:r>
            <a:r>
              <a:rPr lang="en-A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Department of Foreign Affairs and Trade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6943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F6648-9B76-E0A0-D057-2F4EBC6A6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630D2A-1494-4039-BBEF-A525D3A567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3B5013-3ADA-BBB6-E63A-4E1C6AEFD1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Image credit: © Australian Government Department of Foreign Affairs and Trade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666F69-ED1A-D359-ED6B-C5F7C4448B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6944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Adapted from: © </a:t>
            </a:r>
            <a:r>
              <a:rPr lang="en-US" dirty="0" err="1"/>
              <a:t>VectorStock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0078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1131E-6F4F-1F58-345C-0F3E9E7DE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560A08-DFAB-4401-6A9D-92CA246457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1ECF3C-8D12-DE0E-A532-83A39CE2C1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Image credit: © Jacqueline Smart for AusAID / Australian Government Department of Foreign Affairs and Trade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8C9F98-85F5-8F4E-D1A4-C14CC8EACC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9442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Enable content on the security warning to ensure the embedded video can be played.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2162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166" y="1570796"/>
            <a:ext cx="6562117" cy="4289845"/>
          </a:xfrm>
        </p:spPr>
        <p:txBody>
          <a:bodyPr anchor="ctr" anchorCtr="0">
            <a:normAutofit/>
          </a:bodyPr>
          <a:lstStyle>
            <a:lvl1pPr algn="l">
              <a:lnSpc>
                <a:spcPts val="50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1" name="Picture 20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9A83F942-2F64-231C-F073-087F3221F0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6037220" y="0"/>
            <a:ext cx="6169571" cy="3085496"/>
          </a:xfrm>
          <a:prstGeom prst="rect">
            <a:avLst/>
          </a:prstGeom>
        </p:spPr>
      </p:pic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42F2527B-AEC0-781B-793C-9C20EAC2032B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AF07F7-7AEB-A5B7-7B8C-9E75FD7530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64" t="8056" b="8056"/>
          <a:stretch>
            <a:fillRect/>
          </a:stretch>
        </p:blipFill>
        <p:spPr>
          <a:xfrm>
            <a:off x="0" y="117204"/>
            <a:ext cx="3673224" cy="1506865"/>
          </a:xfrm>
          <a:prstGeom prst="rect">
            <a:avLst/>
          </a:prstGeom>
        </p:spPr>
      </p:pic>
      <p:sp>
        <p:nvSpPr>
          <p:cNvPr id="14" name="Teardrop 13">
            <a:extLst>
              <a:ext uri="{FF2B5EF4-FFF2-40B4-BE49-F238E27FC236}">
                <a16:creationId xmlns:a16="http://schemas.microsoft.com/office/drawing/2014/main" id="{9D553E92-697B-F86F-ED4E-B40411456C94}"/>
              </a:ext>
            </a:extLst>
          </p:cNvPr>
          <p:cNvSpPr/>
          <p:nvPr userDrawn="1"/>
        </p:nvSpPr>
        <p:spPr>
          <a:xfrm flipV="1">
            <a:off x="7217044" y="1875294"/>
            <a:ext cx="4726987" cy="4726987"/>
          </a:xfrm>
          <a:prstGeom prst="teardrop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94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E5C8286-6E1C-711B-AA1E-71DEE3210F39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</p:spTree>
    <p:extLst>
      <p:ext uri="{BB962C8B-B14F-4D97-AF65-F5344CB8AC3E}">
        <p14:creationId xmlns:p14="http://schemas.microsoft.com/office/powerpoint/2010/main" val="1920369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82883-C830-0F30-4A70-EB37ECF02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E0149C-6917-6306-C21F-EFF85E607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A4BD9-9FDE-B3E3-63E4-70A8B8BD77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AF82DF-4DF1-3AA9-635B-7E1024B1C8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20/03/2026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65E9AA-63F9-B1A4-4129-421B78A7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7BD662-4793-2381-0B5B-F231E366C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4747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FB797-6C0D-E714-5B74-13672975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70489F-E683-1823-C15B-8D13B5DE6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2CB14F-0116-616F-113C-4AEFC544C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8294EB-44B3-D78C-DD67-4769C0244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20/03/2026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FB7DBF-2E65-0617-E4CF-0E2331EE9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68880F-8C66-4FA4-735A-CB1560BFF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746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52F17-2370-2477-574E-5B1CA9A96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92F986-13C7-B8CD-D2FD-7C6E96AE6E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3D2C67-0007-75FC-A4CC-FAAD00F914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20/03/2026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B2D18-E319-5884-0874-90DA1AE4D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DF15C-8BC5-4EF1-54AB-0063220D6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3679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753727-25EB-0B1A-D455-0BEEC119AD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246C62-3FBB-F844-4820-E2B2EE6AEF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295E58-1CD1-3EC2-84A6-E5F0E411CA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20/03/2026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3606DA-402F-E704-0AF9-3724DD5D3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F97A5-C244-C53D-832B-A0DB7F954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5535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>
            <a:extLst>
              <a:ext uri="{FF2B5EF4-FFF2-40B4-BE49-F238E27FC236}">
                <a16:creationId xmlns:a16="http://schemas.microsoft.com/office/drawing/2014/main" id="{9D553E92-697B-F86F-ED4E-B40411456C94}"/>
              </a:ext>
            </a:extLst>
          </p:cNvPr>
          <p:cNvSpPr/>
          <p:nvPr userDrawn="1"/>
        </p:nvSpPr>
        <p:spPr>
          <a:xfrm flipV="1">
            <a:off x="7217044" y="1875294"/>
            <a:ext cx="4726987" cy="4726987"/>
          </a:xfrm>
          <a:prstGeom prst="teardrop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166" y="1570796"/>
            <a:ext cx="6562117" cy="4289845"/>
          </a:xfrm>
        </p:spPr>
        <p:txBody>
          <a:bodyPr anchor="ctr" anchorCtr="0">
            <a:normAutofit/>
          </a:bodyPr>
          <a:lstStyle>
            <a:lvl1pPr algn="l">
              <a:lnSpc>
                <a:spcPts val="50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1" name="Picture 20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9A83F942-2F64-231C-F073-087F3221F0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6037220" y="0"/>
            <a:ext cx="6169571" cy="3085496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EFCD66F-EE65-E545-C537-E3487AAA5905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7C7BAB-26C8-79CF-906E-84BE1A51969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506" t="17615" r="-1" b="17615"/>
          <a:stretch>
            <a:fillRect/>
          </a:stretch>
        </p:blipFill>
        <p:spPr>
          <a:xfrm>
            <a:off x="-511444" y="298341"/>
            <a:ext cx="3809775" cy="114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36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rrows&#10;&#10;AI-generated content may be incorrect.">
            <a:extLst>
              <a:ext uri="{FF2B5EF4-FFF2-40B4-BE49-F238E27FC236}">
                <a16:creationId xmlns:a16="http://schemas.microsoft.com/office/drawing/2014/main" id="{4B24A3B8-536B-2199-84E0-0D949EAA57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7288"/>
          <a:stretch>
            <a:fillRect/>
          </a:stretch>
        </p:blipFill>
        <p:spPr>
          <a:xfrm>
            <a:off x="5978682" y="0"/>
            <a:ext cx="6213318" cy="4224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388" y="1546412"/>
            <a:ext cx="7875494" cy="2171981"/>
          </a:xfrm>
        </p:spPr>
        <p:txBody>
          <a:bodyPr anchor="b"/>
          <a:lstStyle>
            <a:lvl1pPr algn="l">
              <a:lnSpc>
                <a:spcPts val="6000"/>
              </a:lnSpc>
              <a:defRPr sz="60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08C208-0C5D-FC14-AABC-AF0CAC6B5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388" y="4007225"/>
            <a:ext cx="7875494" cy="1459006"/>
          </a:xfrm>
        </p:spPr>
        <p:txBody>
          <a:bodyPr>
            <a:normAutofit/>
          </a:bodyPr>
          <a:lstStyle>
            <a:lvl1pPr marL="0" indent="0" algn="l">
              <a:buNone/>
              <a:defRPr sz="4000" b="1" i="0">
                <a:solidFill>
                  <a:schemeClr val="accent1"/>
                </a:solidFill>
                <a:latin typeface="Source Sans Pro Semibold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10" name="Picture 9" descr="A green and black rectangle&#10;&#10;AI-generated content may be incorrect.">
            <a:extLst>
              <a:ext uri="{FF2B5EF4-FFF2-40B4-BE49-F238E27FC236}">
                <a16:creationId xmlns:a16="http://schemas.microsoft.com/office/drawing/2014/main" id="{C3EA53FE-22E8-4DC9-87BC-29DF5D8DD5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25"/>
          <a:stretch>
            <a:fillRect/>
          </a:stretch>
        </p:blipFill>
        <p:spPr>
          <a:xfrm>
            <a:off x="-10594" y="131017"/>
            <a:ext cx="3331629" cy="168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18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earning Inten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10C47-52B4-442E-2716-E8D58473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6" y="365125"/>
            <a:ext cx="482301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EF0AF-8C0D-B7E3-9BB6-3D17E168C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6" y="1825625"/>
            <a:ext cx="4823012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4451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8D525-7331-ADBC-812D-A3131FDC5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A5127-D9E4-DCE0-7833-F99761730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F54B1-5F60-C811-746D-2729BFEB22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20/03/2026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B6A139-80C6-330F-BA1D-BAE6CA686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8CF36-54C6-7341-24DE-CAB7548E4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8590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6C5DDB4-1CB5-5326-5A07-646E42B19D2A}"/>
              </a:ext>
            </a:extLst>
          </p:cNvPr>
          <p:cNvSpPr/>
          <p:nvPr userDrawn="1"/>
        </p:nvSpPr>
        <p:spPr>
          <a:xfrm>
            <a:off x="0" y="0"/>
            <a:ext cx="12192000" cy="13096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6FB11B-EF34-D9A6-2D3B-B8FEB2A34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527774"/>
            <a:ext cx="10515600" cy="78183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CAA7CD-5B57-1537-AE9F-35ACDE3AF8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2166" y="1852047"/>
            <a:ext cx="6101623" cy="43249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23F9F8-78E9-3118-8CF9-DBEE7A0DB6FD}"/>
              </a:ext>
            </a:extLst>
          </p:cNvPr>
          <p:cNvSpPr txBox="1">
            <a:spLocks/>
          </p:cNvSpPr>
          <p:nvPr userDrawn="1"/>
        </p:nvSpPr>
        <p:spPr>
          <a:xfrm>
            <a:off x="392166" y="160150"/>
            <a:ext cx="10515600" cy="32029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accent1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accent4"/>
                </a:solidFill>
              </a:rPr>
              <a:t>| </a:t>
            </a:r>
            <a:r>
              <a:rPr lang="en-US" sz="2200" dirty="0">
                <a:solidFill>
                  <a:srgbClr val="FFFFFF"/>
                </a:solidFill>
              </a:rPr>
              <a:t> Worksheet</a:t>
            </a:r>
            <a:endParaRPr lang="en-AU" sz="2200" dirty="0">
              <a:solidFill>
                <a:srgbClr val="FFFFFF"/>
              </a:solidFill>
            </a:endParaRPr>
          </a:p>
        </p:txBody>
      </p:sp>
      <p:pic>
        <p:nvPicPr>
          <p:cNvPr id="4" name="Picture 3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B4B206ED-C102-AA1C-8BE8-C27594DEF4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10352314" y="0"/>
            <a:ext cx="1839686" cy="95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61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555A5DD-72CA-D9C8-A45C-49C00AD0218B}"/>
              </a:ext>
            </a:extLst>
          </p:cNvPr>
          <p:cNvSpPr/>
          <p:nvPr userDrawn="1"/>
        </p:nvSpPr>
        <p:spPr>
          <a:xfrm>
            <a:off x="0" y="1"/>
            <a:ext cx="12192000" cy="8290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718D03-7A1F-F1D7-98D7-034BB9935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95992"/>
            <a:ext cx="10515600" cy="78183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" name="Picture 1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99FCDCE6-E402-A06C-503E-897F04C4F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10352314" y="0"/>
            <a:ext cx="1839686" cy="95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226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BA4-2BC2-AD36-1CCC-AD96A003E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3354F7-ED84-9C21-5CA2-C56124F04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2DC5F7-6AD2-2749-7CB1-423E63AC7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FE04E4-A48D-85AC-D630-7A47FE743E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41F8D3-B6F6-DD87-E966-2B896C1717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F9FAC1-106A-399D-8ED7-DFDF4B803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20/03/2026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11F105-9B77-D659-E6FE-567733626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6FB2D6-187C-F020-EAD0-5811EBA3E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1372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57C89-0909-3B1A-CD22-DB0FCAC8C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8903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0E25B1-B213-6EA7-43BC-6F0C1C158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365125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3C14C-1F63-31DF-5F8B-F412A052E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167" y="1825625"/>
            <a:ext cx="10515600" cy="435133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D34B4-B36F-5A6C-9214-1AC2526E06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  <a:latin typeface="Source Sans Pro Semibold" panose="020B0503030403020204" pitchFamily="34" charset="0"/>
              </a:defRPr>
            </a:lvl1pPr>
          </a:lstStyle>
          <a:p>
            <a:fld id="{3AAC2D02-BE56-45A7-93F5-BB68C109A1A9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F7A0569-9514-6C23-C933-A93D56D973CF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chemeClr val="accent1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</p:spTree>
    <p:extLst>
      <p:ext uri="{BB962C8B-B14F-4D97-AF65-F5344CB8AC3E}">
        <p14:creationId xmlns:p14="http://schemas.microsoft.com/office/powerpoint/2010/main" val="84562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accent1"/>
          </a:solidFill>
          <a:latin typeface="Source Sans Pro Semibold" panose="020B0503030403020204" pitchFamily="34" charset="0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4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1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8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5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video" Target="https://www.youtube.com/embed/SNunrVlRZAA?list=PL7HSPnTFVAuFlDK8NpiTxGyzKK08CzlIP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0260C-60A4-C70C-46AB-DDC47F0FAC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ts val="6000"/>
              </a:lnSpc>
            </a:pPr>
            <a:r>
              <a:rPr lang="en-GB" sz="5400" dirty="0"/>
              <a:t>How does Australia support the Sustainable Development Goals?</a:t>
            </a:r>
            <a:endParaRPr lang="en-US" sz="5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12993E-0CA0-FE61-5D3C-FE658D9158E3}"/>
              </a:ext>
            </a:extLst>
          </p:cNvPr>
          <p:cNvSpPr txBox="1"/>
          <p:nvPr/>
        </p:nvSpPr>
        <p:spPr>
          <a:xfrm>
            <a:off x="392166" y="534747"/>
            <a:ext cx="2648214" cy="630942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3500" b="1" dirty="0">
                <a:solidFill>
                  <a:schemeClr val="accent2"/>
                </a:solidFill>
                <a:latin typeface="Source Sans Pro Semibold" panose="020B0503030403020204" pitchFamily="34" charset="0"/>
              </a:rPr>
              <a:t>Lessons 3–4</a:t>
            </a:r>
          </a:p>
        </p:txBody>
      </p:sp>
    </p:spTree>
    <p:extLst>
      <p:ext uri="{BB962C8B-B14F-4D97-AF65-F5344CB8AC3E}">
        <p14:creationId xmlns:p14="http://schemas.microsoft.com/office/powerpoint/2010/main" val="3031059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D279B63-879D-CB5E-8201-73AE83B65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507823-1E65-5A02-2047-E94382CD9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intentions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367C1E-4535-08A7-FF3B-B728A1F2D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6" y="1825625"/>
            <a:ext cx="5139954" cy="3386455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00000"/>
              </a:lnSpc>
              <a:spcAft>
                <a:spcPts val="400"/>
              </a:spcAft>
              <a:buFont typeface="Symbol" panose="05050102010706020507" pitchFamily="18" charset="2"/>
              <a:buChar char=""/>
            </a:pPr>
            <a:r>
              <a:rPr lang="en-AU" dirty="0">
                <a:latin typeface="Source Sans Pro" panose="020B0503030403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To explain the different resources that satisfy human needs and wants.</a:t>
            </a:r>
          </a:p>
          <a:p>
            <a:pPr marL="342900" lvl="0" indent="-342900">
              <a:lnSpc>
                <a:spcPct val="100000"/>
              </a:lnSpc>
              <a:spcAft>
                <a:spcPts val="400"/>
              </a:spcAft>
              <a:buFont typeface="Symbol" panose="05050102010706020507" pitchFamily="18" charset="2"/>
              <a:buChar char=""/>
            </a:pPr>
            <a:r>
              <a:rPr lang="en-AU" dirty="0">
                <a:latin typeface="Source Sans Pro" panose="020B0503030403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To identify how Australia helps its Asia-Pacific neighbours to meet the UN Sustainable Development Goals.</a:t>
            </a:r>
          </a:p>
        </p:txBody>
      </p:sp>
      <p:sp>
        <p:nvSpPr>
          <p:cNvPr id="4" name="Teardrop 3">
            <a:extLst>
              <a:ext uri="{FF2B5EF4-FFF2-40B4-BE49-F238E27FC236}">
                <a16:creationId xmlns:a16="http://schemas.microsoft.com/office/drawing/2014/main" id="{663F3E4E-4700-FE25-E788-0C1A592EF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 flipV="1">
            <a:off x="6169572" y="827822"/>
            <a:ext cx="5774400" cy="5774460"/>
          </a:xfrm>
          <a:prstGeom prst="teardrop">
            <a:avLst/>
          </a:prstGeom>
          <a:blipFill dpi="0" rotWithShape="0">
            <a:blip r:embed="rId4"/>
            <a:srcRect/>
            <a:stretch>
              <a:fillRect l="-36000" r="-18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176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8AA07-528E-D9D6-FBF6-B5C919628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B240A9E-31FF-068B-E958-6DFF664B9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5852FA-A737-BD4E-408F-FAB1A892A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6" y="365125"/>
            <a:ext cx="6500124" cy="1325563"/>
          </a:xfrm>
        </p:spPr>
        <p:txBody>
          <a:bodyPr/>
          <a:lstStyle/>
          <a:p>
            <a:r>
              <a:rPr lang="en-AU" dirty="0"/>
              <a:t>Australia’s role in meeting the SDGs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09093F-5F80-1E95-23ED-C26A8DEB5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5" y="1825625"/>
            <a:ext cx="5703835" cy="376364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400"/>
              </a:spcAft>
            </a:pPr>
            <a:r>
              <a:rPr lang="en-AU" dirty="0">
                <a:latin typeface="Source Sans Pro" panose="020B0503030403020204" pitchFamily="34" charset="0"/>
              </a:rPr>
              <a:t>Australia provides resources (natural, human or capital) to other nations to help them reach the Sustainable Development Goals.</a:t>
            </a:r>
          </a:p>
          <a:p>
            <a:pPr>
              <a:lnSpc>
                <a:spcPct val="100000"/>
              </a:lnSpc>
              <a:spcAft>
                <a:spcPts val="400"/>
              </a:spcAft>
            </a:pPr>
            <a:r>
              <a:rPr lang="en-AU" dirty="0">
                <a:latin typeface="Source Sans Pro" panose="020B0503030403020204" pitchFamily="34" charset="0"/>
              </a:rPr>
              <a:t>These resources satisfy both </a:t>
            </a:r>
            <a:br>
              <a:rPr lang="en-AU" dirty="0">
                <a:latin typeface="Source Sans Pro" panose="020B0503030403020204" pitchFamily="34" charset="0"/>
              </a:rPr>
            </a:br>
            <a:r>
              <a:rPr lang="en-AU" dirty="0">
                <a:latin typeface="Source Sans Pro" panose="020B0503030403020204" pitchFamily="34" charset="0"/>
              </a:rPr>
              <a:t>needs and wants, such as access </a:t>
            </a:r>
            <a:br>
              <a:rPr lang="en-AU" dirty="0">
                <a:latin typeface="Source Sans Pro" panose="020B0503030403020204" pitchFamily="34" charset="0"/>
              </a:rPr>
            </a:br>
            <a:r>
              <a:rPr lang="en-AU" dirty="0">
                <a:latin typeface="Source Sans Pro" panose="020B0503030403020204" pitchFamily="34" charset="0"/>
              </a:rPr>
              <a:t>to clean water or scholarships </a:t>
            </a:r>
            <a:br>
              <a:rPr lang="en-AU" dirty="0">
                <a:latin typeface="Source Sans Pro" panose="020B0503030403020204" pitchFamily="34" charset="0"/>
              </a:rPr>
            </a:br>
            <a:r>
              <a:rPr lang="en-AU" dirty="0">
                <a:latin typeface="Source Sans Pro" panose="020B0503030403020204" pitchFamily="34" charset="0"/>
              </a:rPr>
              <a:t>to study at a university.</a:t>
            </a:r>
          </a:p>
        </p:txBody>
      </p:sp>
      <p:sp>
        <p:nvSpPr>
          <p:cNvPr id="4" name="Teardrop 3">
            <a:extLst>
              <a:ext uri="{FF2B5EF4-FFF2-40B4-BE49-F238E27FC236}">
                <a16:creationId xmlns:a16="http://schemas.microsoft.com/office/drawing/2014/main" id="{29919213-B629-D727-1F79-698E54BE68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 flipV="1">
            <a:off x="6169572" y="827822"/>
            <a:ext cx="5774460" cy="5774460"/>
          </a:xfrm>
          <a:prstGeom prst="teardrop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794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6AAC0-D704-2A43-8737-637AAF58ABE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2167" y="-1325563"/>
            <a:ext cx="10515600" cy="1325563"/>
          </a:xfrm>
        </p:spPr>
        <p:txBody>
          <a:bodyPr vert="horz" lIns="0" tIns="45720" rIns="91440" bIns="45720" rtlCol="0" anchor="b">
            <a:norm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Countries of the Asia-Pacific region</a:t>
            </a:r>
            <a:endParaRPr lang="en-AU" sz="8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55EE83-E849-7984-62A4-CD01AC33AC4A}"/>
              </a:ext>
            </a:extLst>
          </p:cNvPr>
          <p:cNvSpPr txBox="1"/>
          <p:nvPr/>
        </p:nvSpPr>
        <p:spPr>
          <a:xfrm>
            <a:off x="392166" y="884325"/>
            <a:ext cx="3058465" cy="4760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spcAft>
                <a:spcPts val="400"/>
              </a:spcAft>
            </a:pPr>
            <a:r>
              <a:rPr lang="en-AU" sz="2800" dirty="0">
                <a:solidFill>
                  <a:srgbClr val="FFFFFF"/>
                </a:solidFill>
                <a:latin typeface="Source Sans Pro" panose="020B0503030403020204" pitchFamily="34" charset="0"/>
              </a:rPr>
              <a:t>Australia strongly focuses on its closest neighbours in the Asia-Pacific region.</a:t>
            </a:r>
          </a:p>
          <a:p>
            <a:pPr>
              <a:spcBef>
                <a:spcPts val="1000"/>
              </a:spcBef>
              <a:spcAft>
                <a:spcPts val="400"/>
              </a:spcAft>
            </a:pPr>
            <a:r>
              <a:rPr lang="en-AU" sz="2800" dirty="0">
                <a:solidFill>
                  <a:srgbClr val="FFFFFF"/>
                </a:solidFill>
                <a:latin typeface="Source Sans Pro" panose="020B0503030403020204" pitchFamily="34" charset="0"/>
              </a:rPr>
              <a:t>This is our regional community.</a:t>
            </a:r>
          </a:p>
          <a:p>
            <a:pPr>
              <a:spcBef>
                <a:spcPts val="1000"/>
              </a:spcBef>
              <a:spcAft>
                <a:spcPts val="400"/>
              </a:spcAft>
            </a:pPr>
            <a:r>
              <a:rPr lang="en-AU" sz="2800" dirty="0">
                <a:solidFill>
                  <a:srgbClr val="FFFFFF"/>
                </a:solidFill>
                <a:latin typeface="Source Sans Pro" panose="020B0503030403020204" pitchFamily="34" charset="0"/>
              </a:rPr>
              <a:t>Can you identify some of our neighbours?</a:t>
            </a:r>
          </a:p>
        </p:txBody>
      </p:sp>
      <p:pic>
        <p:nvPicPr>
          <p:cNvPr id="4" name="Picture 3" descr="Map of countries within the Asia-Pacific region.">
            <a:extLst>
              <a:ext uri="{FF2B5EF4-FFF2-40B4-BE49-F238E27FC236}">
                <a16:creationId xmlns:a16="http://schemas.microsoft.com/office/drawing/2014/main" id="{AF1643E6-A3CD-3925-236B-9787161E83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34152" y="615461"/>
            <a:ext cx="8329247" cy="5627078"/>
          </a:xfrm>
          <a:prstGeom prst="roundRect">
            <a:avLst>
              <a:gd name="adj" fmla="val 2917"/>
            </a:avLst>
          </a:prstGeom>
        </p:spPr>
      </p:pic>
    </p:spTree>
    <p:extLst>
      <p:ext uri="{BB962C8B-B14F-4D97-AF65-F5344CB8AC3E}">
        <p14:creationId xmlns:p14="http://schemas.microsoft.com/office/powerpoint/2010/main" val="1346956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43D14-A8E3-CEC5-1E5A-F8A6DF822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9F582E5-A849-E407-B266-532D6CAAED76}"/>
              </a:ext>
            </a:extLst>
          </p:cNvPr>
          <p:cNvSpPr txBox="1">
            <a:spLocks/>
          </p:cNvSpPr>
          <p:nvPr/>
        </p:nvSpPr>
        <p:spPr>
          <a:xfrm>
            <a:off x="392166" y="342265"/>
            <a:ext cx="7848864" cy="78120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accent1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AU" spc="-20" dirty="0"/>
              <a:t>Official development assistance</a:t>
            </a:r>
            <a:endParaRPr lang="en-US" spc="-2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0C4D6E-C68A-6C0C-9BA5-B4AB45D313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112" y="1222518"/>
            <a:ext cx="5774460" cy="483610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400"/>
              </a:spcAft>
            </a:pPr>
            <a:r>
              <a:rPr lang="en-AU" sz="2700" dirty="0">
                <a:latin typeface="Source Sans Pro" panose="020B0503030403020204" pitchFamily="34" charset="0"/>
              </a:rPr>
              <a:t>The resources that Australia gives </a:t>
            </a:r>
            <a:br>
              <a:rPr lang="en-AU" sz="2700" dirty="0">
                <a:latin typeface="Source Sans Pro" panose="020B0503030403020204" pitchFamily="34" charset="0"/>
              </a:rPr>
            </a:br>
            <a:r>
              <a:rPr lang="en-AU" sz="2700" dirty="0">
                <a:latin typeface="Source Sans Pro" panose="020B0503030403020204" pitchFamily="34" charset="0"/>
              </a:rPr>
              <a:t>to some countries is called official development assistance.</a:t>
            </a:r>
          </a:p>
          <a:p>
            <a:pPr>
              <a:lnSpc>
                <a:spcPct val="100000"/>
              </a:lnSpc>
              <a:spcAft>
                <a:spcPts val="400"/>
              </a:spcAft>
            </a:pPr>
            <a:r>
              <a:rPr lang="en-AU" sz="2700" dirty="0">
                <a:latin typeface="Source Sans Pro" panose="020B0503030403020204" pitchFamily="34" charset="0"/>
              </a:rPr>
              <a:t>It is essential to the progress of the </a:t>
            </a:r>
            <a:br>
              <a:rPr lang="en-AU" sz="2700" dirty="0">
                <a:latin typeface="Source Sans Pro" panose="020B0503030403020204" pitchFamily="34" charset="0"/>
              </a:rPr>
            </a:br>
            <a:r>
              <a:rPr lang="en-AU" sz="2700" spc="-20" dirty="0">
                <a:latin typeface="Source Sans Pro" panose="020B0503030403020204" pitchFamily="34" charset="0"/>
              </a:rPr>
              <a:t>UN’s Sustainable Development Goals. </a:t>
            </a:r>
          </a:p>
          <a:p>
            <a:pPr>
              <a:lnSpc>
                <a:spcPct val="100000"/>
              </a:lnSpc>
              <a:spcAft>
                <a:spcPts val="400"/>
              </a:spcAft>
            </a:pPr>
            <a:r>
              <a:rPr lang="en-AU" sz="2700" dirty="0">
                <a:latin typeface="Source Sans Pro" panose="020B0503030403020204" pitchFamily="34" charset="0"/>
              </a:rPr>
              <a:t>It is funded by governments, such </a:t>
            </a:r>
            <a:br>
              <a:rPr lang="en-AU" sz="2700" dirty="0">
                <a:latin typeface="Source Sans Pro" panose="020B0503030403020204" pitchFamily="34" charset="0"/>
              </a:rPr>
            </a:br>
            <a:r>
              <a:rPr lang="en-AU" sz="2700" dirty="0">
                <a:latin typeface="Source Sans Pro" panose="020B0503030403020204" pitchFamily="34" charset="0"/>
              </a:rPr>
              <a:t>as Australia, for those countries </a:t>
            </a:r>
            <a:br>
              <a:rPr lang="en-AU" sz="2700" dirty="0">
                <a:latin typeface="Source Sans Pro" panose="020B0503030403020204" pitchFamily="34" charset="0"/>
              </a:rPr>
            </a:br>
            <a:r>
              <a:rPr lang="en-AU" sz="2700" dirty="0">
                <a:latin typeface="Source Sans Pro" panose="020B0503030403020204" pitchFamily="34" charset="0"/>
              </a:rPr>
              <a:t>who need it.</a:t>
            </a:r>
          </a:p>
          <a:p>
            <a:pPr>
              <a:lnSpc>
                <a:spcPct val="100000"/>
              </a:lnSpc>
              <a:spcAft>
                <a:spcPts val="400"/>
              </a:spcAft>
            </a:pPr>
            <a:r>
              <a:rPr lang="en-AU" sz="2700" dirty="0">
                <a:latin typeface="Source Sans Pro" panose="020B0503030403020204" pitchFamily="34" charset="0"/>
              </a:rPr>
              <a:t>It aims to meet the SDG’s objective </a:t>
            </a:r>
            <a:br>
              <a:rPr lang="en-AU" sz="2700" dirty="0">
                <a:latin typeface="Source Sans Pro" panose="020B0503030403020204" pitchFamily="34" charset="0"/>
              </a:rPr>
            </a:br>
            <a:r>
              <a:rPr lang="en-AU" sz="2700" dirty="0">
                <a:latin typeface="Source Sans Pro" panose="020B0503030403020204" pitchFamily="34" charset="0"/>
              </a:rPr>
              <a:t>to ‘leave no-one behind’.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2F7A2E-19B6-733E-F3E6-D1CD54B969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6" y="-1325563"/>
            <a:ext cx="4823012" cy="1325563"/>
          </a:xfrm>
        </p:spPr>
        <p:txBody>
          <a:bodyPr vert="horz" lIns="0" tIns="45720" rIns="91440" bIns="45720" rtlCol="0" anchor="b">
            <a:norm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Official development assistance</a:t>
            </a:r>
            <a:endParaRPr lang="en-AU" sz="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594BBD-1884-215B-16BB-46338BCD1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sp>
        <p:nvSpPr>
          <p:cNvPr id="4" name="Teardrop 3">
            <a:extLst>
              <a:ext uri="{FF2B5EF4-FFF2-40B4-BE49-F238E27FC236}">
                <a16:creationId xmlns:a16="http://schemas.microsoft.com/office/drawing/2014/main" id="{E5C41D54-F259-3EAD-5FCC-B9F2C130F4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 flipV="1">
            <a:off x="6534364" y="1192614"/>
            <a:ext cx="5409668" cy="5409668"/>
          </a:xfrm>
          <a:prstGeom prst="teardrop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43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EAF30B-2423-C71E-A2C4-64A70F9F70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2EDA68-6610-A61F-5C24-054F73C8FA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2167" y="-1325563"/>
            <a:ext cx="10515600" cy="1325563"/>
          </a:xfrm>
        </p:spPr>
        <p:txBody>
          <a:bodyPr vert="horz" lIns="0" tIns="45720" rIns="91440" bIns="45720" rtlCol="0" anchor="b">
            <a:norm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Timor-Leste’s Protein Champions video</a:t>
            </a:r>
            <a:endParaRPr lang="en-AU" sz="800" dirty="0">
              <a:solidFill>
                <a:schemeClr val="bg1"/>
              </a:solidFill>
            </a:endParaRPr>
          </a:p>
        </p:txBody>
      </p:sp>
      <p:pic>
        <p:nvPicPr>
          <p:cNvPr id="4" name="Online Media 3" title="Meet the Timor-Leste TV hosts encouraging everyone to eat protein every day | Beyond Awesome | ABC">
            <a:hlinkClick r:id="" action="ppaction://media"/>
            <a:extLst>
              <a:ext uri="{FF2B5EF4-FFF2-40B4-BE49-F238E27FC236}">
                <a16:creationId xmlns:a16="http://schemas.microsoft.com/office/drawing/2014/main" id="{DF908B82-5580-8F25-4879-9C862D4D875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98347" y="236161"/>
            <a:ext cx="10795306" cy="6099362"/>
          </a:xfrm>
          <a:prstGeom prst="rect">
            <a:avLst/>
          </a:prstGeom>
          <a:ln w="5080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4730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Global Ed">
      <a:dk1>
        <a:srgbClr val="000000"/>
      </a:dk1>
      <a:lt1>
        <a:srgbClr val="E6F3F2"/>
      </a:lt1>
      <a:dk2>
        <a:srgbClr val="0E2841"/>
      </a:dk2>
      <a:lt2>
        <a:srgbClr val="FEF9ED"/>
      </a:lt2>
      <a:accent1>
        <a:srgbClr val="065157"/>
      </a:accent1>
      <a:accent2>
        <a:srgbClr val="00837C"/>
      </a:accent2>
      <a:accent3>
        <a:srgbClr val="F3B223"/>
      </a:accent3>
      <a:accent4>
        <a:srgbClr val="CCE6E5"/>
      </a:accent4>
      <a:accent5>
        <a:srgbClr val="00837C"/>
      </a:accent5>
      <a:accent6>
        <a:srgbClr val="00837C"/>
      </a:accent6>
      <a:hlink>
        <a:srgbClr val="00837C"/>
      </a:hlink>
      <a:folHlink>
        <a:srgbClr val="065157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38CC16-A383-4C01-96A0-E1921AE04BDF}">
  <ds:schemaRefs>
    <ds:schemaRef ds:uri="http://purl.org/dc/elements/1.1/"/>
    <ds:schemaRef ds:uri="64eff3df-e3d6-48ed-978f-45ff25640900"/>
    <ds:schemaRef ds:uri="http://www.w3.org/XML/1998/namespace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2D36282-C4A1-4F2A-96B5-4ACF64798E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E12B4E-845D-4B2B-B70B-EEBABFF7080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1812</TotalTime>
  <Words>289</Words>
  <Application>Microsoft Office PowerPoint</Application>
  <PresentationFormat>Widescreen</PresentationFormat>
  <Paragraphs>31</Paragraphs>
  <Slides>6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Aptos</vt:lpstr>
      <vt:lpstr>Arial</vt:lpstr>
      <vt:lpstr>Calibri</vt:lpstr>
      <vt:lpstr>Source Sans Pro</vt:lpstr>
      <vt:lpstr>Source Sans Pro Semibold</vt:lpstr>
      <vt:lpstr>Symbol</vt:lpstr>
      <vt:lpstr>Office Theme</vt:lpstr>
      <vt:lpstr>How does Australia support the Sustainable Development Goals?</vt:lpstr>
      <vt:lpstr>Learning intentions</vt:lpstr>
      <vt:lpstr>Australia’s role in meeting the SDGs</vt:lpstr>
      <vt:lpstr>Countries of the Asia-Pacific region</vt:lpstr>
      <vt:lpstr>Official development assistance</vt:lpstr>
      <vt:lpstr>Timor-Leste’s Protein Champions video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Katrina Davey</dc:creator>
  <cp:lastModifiedBy>Martine Power</cp:lastModifiedBy>
  <cp:revision>23</cp:revision>
  <cp:lastPrinted>2025-09-09T01:35:25Z</cp:lastPrinted>
  <dcterms:created xsi:type="dcterms:W3CDTF">2025-05-23T05:58:39Z</dcterms:created>
  <dcterms:modified xsi:type="dcterms:W3CDTF">2026-03-20T03:34:37Z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MediaServiceImageTags">
    <vt:lpwstr/>
  </property>
</Properties>
</file>